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handoutMasterIdLst>
    <p:handoutMasterId r:id="rId15"/>
  </p:handoutMasterIdLst>
  <p:sldIdLst>
    <p:sldId id="256" r:id="rId2"/>
    <p:sldId id="259" r:id="rId3"/>
    <p:sldId id="260" r:id="rId4"/>
    <p:sldId id="262" r:id="rId5"/>
    <p:sldId id="264" r:id="rId6"/>
    <p:sldId id="279" r:id="rId7"/>
    <p:sldId id="265" r:id="rId8"/>
    <p:sldId id="266" r:id="rId9"/>
    <p:sldId id="267" r:id="rId10"/>
    <p:sldId id="270" r:id="rId11"/>
    <p:sldId id="280" r:id="rId12"/>
    <p:sldId id="272"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7"/>
    <a:srgbClr val="00602B"/>
    <a:srgbClr val="003E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9" autoAdjust="0"/>
    <p:restoredTop sz="94660"/>
  </p:normalViewPr>
  <p:slideViewPr>
    <p:cSldViewPr>
      <p:cViewPr varScale="1">
        <p:scale>
          <a:sx n="69" d="100"/>
          <a:sy n="69" d="100"/>
        </p:scale>
        <p:origin x="-1368" y="-9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3A68961-F13C-4DA7-B730-ADCADE05E293}" type="datetimeFigureOut">
              <a:rPr lang="tr-TR" smtClean="0"/>
              <a:t>3.01.2022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FFF62E-D926-4327-A4E6-8D8D28D628E9}" type="slidenum">
              <a:rPr lang="tr-TR" smtClean="0"/>
              <a:t>‹#›</a:t>
            </a:fld>
            <a:endParaRPr lang="tr-TR"/>
          </a:p>
        </p:txBody>
      </p:sp>
    </p:spTree>
    <p:extLst>
      <p:ext uri="{BB962C8B-B14F-4D97-AF65-F5344CB8AC3E}">
        <p14:creationId xmlns:p14="http://schemas.microsoft.com/office/powerpoint/2010/main" val="25379215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4C28D5D-D5FA-47AA-BE39-9AD539A5E9F5}" type="slidenum">
              <a:rPr lang="en-US"/>
              <a:pPr/>
              <a:t>‹#›</a:t>
            </a:fld>
            <a:endParaRPr lang="en-US"/>
          </a:p>
        </p:txBody>
      </p:sp>
    </p:spTree>
    <p:extLst>
      <p:ext uri="{BB962C8B-B14F-4D97-AF65-F5344CB8AC3E}">
        <p14:creationId xmlns:p14="http://schemas.microsoft.com/office/powerpoint/2010/main" val="253542803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8FE300-4B1F-4E7D-8DF9-74AD4DC5C105}" type="slidenum">
              <a:rPr lang="en-US"/>
              <a:pPr/>
              <a:t>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15722498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pic>
        <p:nvPicPr>
          <p:cNvPr id="25613" name="Picture 13" descr="psam_pg1NEW"/>
          <p:cNvPicPr>
            <a:picLocks noChangeAspect="1" noChangeArrowheads="1"/>
          </p:cNvPicPr>
          <p:nvPr/>
        </p:nvPicPr>
        <p:blipFill>
          <a:blip r:embed="rId2"/>
          <a:srcRect b="28048"/>
          <a:stretch>
            <a:fillRect/>
          </a:stretch>
        </p:blipFill>
        <p:spPr bwMode="auto">
          <a:xfrm>
            <a:off x="0" y="928670"/>
            <a:ext cx="9144000" cy="4286280"/>
          </a:xfrm>
          <a:prstGeom prst="rect">
            <a:avLst/>
          </a:prstGeom>
          <a:noFill/>
        </p:spPr>
      </p:pic>
      <p:pic>
        <p:nvPicPr>
          <p:cNvPr id="17" name="16 Resim" descr="ana foto.jpg"/>
          <p:cNvPicPr preferRelativeResize="0">
            <a:picLocks/>
          </p:cNvPicPr>
          <p:nvPr userDrawn="1"/>
        </p:nvPicPr>
        <p:blipFill>
          <a:blip r:embed="rId3"/>
          <a:srcRect t="14009"/>
          <a:stretch>
            <a:fillRect/>
          </a:stretch>
        </p:blipFill>
        <p:spPr>
          <a:xfrm>
            <a:off x="32" y="5209224"/>
            <a:ext cx="9144000" cy="1648800"/>
          </a:xfrm>
          <a:prstGeom prst="rect">
            <a:avLst/>
          </a:prstGeom>
        </p:spPr>
      </p:pic>
      <p:sp>
        <p:nvSpPr>
          <p:cNvPr id="24" name="23 Dikdörtgen"/>
          <p:cNvSpPr/>
          <p:nvPr userDrawn="1"/>
        </p:nvSpPr>
        <p:spPr>
          <a:xfrm>
            <a:off x="2214546" y="0"/>
            <a:ext cx="4572000" cy="861774"/>
          </a:xfrm>
          <a:prstGeom prst="rect">
            <a:avLst/>
          </a:prstGeom>
        </p:spPr>
        <p:txBody>
          <a:bodyPr wrap="square">
            <a:spAutoFit/>
          </a:bodyPr>
          <a:lstStyle/>
          <a:p>
            <a:pPr algn="ctr"/>
            <a: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t>Hizmet Pazarlaması</a:t>
            </a:r>
            <a:b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t>Stratejik Bir Yaklaşımla</a:t>
            </a:r>
            <a:b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(Ed.)</a:t>
            </a:r>
            <a:b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050" b="1" i="0" u="none" strike="noStrike" kern="0" cap="none" spc="0" normalizeH="0" baseline="0" noProof="0" dirty="0" err="1" smtClean="0">
                <a:ln>
                  <a:noFill/>
                </a:ln>
                <a:solidFill>
                  <a:srgbClr val="007A37"/>
                </a:solidFill>
                <a:effectLst/>
                <a:uLnTx/>
                <a:uFillTx/>
                <a:latin typeface="Book Antiqua" pitchFamily="18" charset="0"/>
                <a:ea typeface="+mj-ea"/>
                <a:cs typeface="+mj-cs"/>
              </a:rPr>
              <a:t>Prof.Dr</a:t>
            </a: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Berrin ONARAN – Yrd.</a:t>
            </a:r>
            <a:r>
              <a:rPr kumimoji="0" lang="tr-TR" sz="1050" b="1" i="0" u="none" strike="noStrike" kern="0" cap="none" spc="0" normalizeH="0" baseline="0" noProof="0" dirty="0" err="1" smtClean="0">
                <a:ln>
                  <a:noFill/>
                </a:ln>
                <a:solidFill>
                  <a:srgbClr val="007A37"/>
                </a:solidFill>
                <a:effectLst/>
                <a:uLnTx/>
                <a:uFillTx/>
                <a:latin typeface="Book Antiqua" pitchFamily="18" charset="0"/>
                <a:ea typeface="+mj-ea"/>
                <a:cs typeface="+mj-cs"/>
              </a:rPr>
              <a:t>Doç.Dr</a:t>
            </a: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Alparslan ÖZMEN</a:t>
            </a:r>
            <a:endParaRPr lang="tr-TR" sz="1600" b="1" dirty="0">
              <a:solidFill>
                <a:srgbClr val="007A37"/>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D983D387-BCB6-4134-B086-EAFAFA5A0A5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76200"/>
            <a:ext cx="2057400" cy="5867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762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BFA7082A-C43F-43C7-972C-6535AC719DF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Başlık ve İçerik Üzerind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200"/>
            <a:ext cx="6781800" cy="10668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8229600" cy="2286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57200" y="3657600"/>
            <a:ext cx="8229600" cy="2286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en-US"/>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902AB83A-B26C-4AF2-BFFC-A15A19D6205D}"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200"/>
            <a:ext cx="6781800" cy="10668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4038600" cy="4724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48200" y="1219200"/>
            <a:ext cx="4038600" cy="4724400"/>
          </a:xfrm>
        </p:spPr>
        <p:txBody>
          <a:bodyPr/>
          <a:lstStyle/>
          <a:p>
            <a:r>
              <a:rPr lang="tr-TR" smtClean="0"/>
              <a:t>Küçük resim eklemek için simgeyi tıklatın</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en-US"/>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48F86F8A-6F39-412B-B90C-C86F98A6D23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923924"/>
          </a:xfrm>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lvl1pPr>
              <a:defRPr sz="2000"/>
            </a:lvl1pPr>
            <a:lvl2pPr>
              <a:defRPr sz="2000"/>
            </a:lvl2pPr>
            <a:lvl3pPr>
              <a:defRPr sz="1800"/>
            </a:lvl3pPr>
            <a:lvl4pPr>
              <a:defRPr sz="1600"/>
            </a:lvl4pPr>
            <a:lvl5pPr>
              <a:defRPr sz="1600"/>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D4BF80EB-502C-4C4F-AB2D-2CE7A615671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5C53A906-3D91-469F-BAEA-AD565BECB84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93C94220-B31D-417D-8416-440CA960742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en-US"/>
          </a:p>
        </p:txBody>
      </p:sp>
      <p:sp>
        <p:nvSpPr>
          <p:cNvPr id="8" name="7 Altbilgi Yer Tutucusu"/>
          <p:cNvSpPr>
            <a:spLocks noGrp="1"/>
          </p:cNvSpPr>
          <p:nvPr>
            <p:ph type="ftr" sz="quarter" idx="11"/>
          </p:nvPr>
        </p:nvSpPr>
        <p:spPr/>
        <p:txBody>
          <a:bodyPr/>
          <a:lstStyle>
            <a:lvl1pPr>
              <a:defRPr/>
            </a:lvl1pPr>
          </a:lstStyle>
          <a:p>
            <a:endParaRPr lang="en-US"/>
          </a:p>
        </p:txBody>
      </p:sp>
      <p:sp>
        <p:nvSpPr>
          <p:cNvPr id="9" name="8 Slayt Numarası Yer Tutucusu"/>
          <p:cNvSpPr>
            <a:spLocks noGrp="1"/>
          </p:cNvSpPr>
          <p:nvPr>
            <p:ph type="sldNum" sz="quarter" idx="12"/>
          </p:nvPr>
        </p:nvSpPr>
        <p:spPr/>
        <p:txBody>
          <a:bodyPr/>
          <a:lstStyle>
            <a:lvl1pPr>
              <a:defRPr/>
            </a:lvl1pPr>
          </a:lstStyle>
          <a:p>
            <a:fld id="{F57042CC-8AC4-4F6B-A4A7-822C299B621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en-US"/>
          </a:p>
        </p:txBody>
      </p:sp>
      <p:sp>
        <p:nvSpPr>
          <p:cNvPr id="4" name="3 Altbilgi Yer Tutucusu"/>
          <p:cNvSpPr>
            <a:spLocks noGrp="1"/>
          </p:cNvSpPr>
          <p:nvPr>
            <p:ph type="ftr" sz="quarter" idx="11"/>
          </p:nvPr>
        </p:nvSpPr>
        <p:spPr/>
        <p:txBody>
          <a:bodyPr/>
          <a:lstStyle>
            <a:lvl1pPr>
              <a:defRPr/>
            </a:lvl1pPr>
          </a:lstStyle>
          <a:p>
            <a:endParaRPr lang="en-US"/>
          </a:p>
        </p:txBody>
      </p:sp>
      <p:sp>
        <p:nvSpPr>
          <p:cNvPr id="5" name="4 Slayt Numarası Yer Tutucusu"/>
          <p:cNvSpPr>
            <a:spLocks noGrp="1"/>
          </p:cNvSpPr>
          <p:nvPr>
            <p:ph type="sldNum" sz="quarter" idx="12"/>
          </p:nvPr>
        </p:nvSpPr>
        <p:spPr/>
        <p:txBody>
          <a:bodyPr/>
          <a:lstStyle>
            <a:lvl1pPr>
              <a:defRPr/>
            </a:lvl1pPr>
          </a:lstStyle>
          <a:p>
            <a:fld id="{87AE4864-C2E2-4A5F-AAA8-7C0291B1E68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en-US"/>
          </a:p>
        </p:txBody>
      </p:sp>
      <p:sp>
        <p:nvSpPr>
          <p:cNvPr id="3" name="2 Altbilgi Yer Tutucusu"/>
          <p:cNvSpPr>
            <a:spLocks noGrp="1"/>
          </p:cNvSpPr>
          <p:nvPr>
            <p:ph type="ftr" sz="quarter" idx="11"/>
          </p:nvPr>
        </p:nvSpPr>
        <p:spPr/>
        <p:txBody>
          <a:bodyPr/>
          <a:lstStyle>
            <a:lvl1pPr>
              <a:defRPr/>
            </a:lvl1pPr>
          </a:lstStyle>
          <a:p>
            <a:endParaRPr lang="en-US"/>
          </a:p>
        </p:txBody>
      </p:sp>
      <p:sp>
        <p:nvSpPr>
          <p:cNvPr id="4" name="3 Slayt Numarası Yer Tutucusu"/>
          <p:cNvSpPr>
            <a:spLocks noGrp="1"/>
          </p:cNvSpPr>
          <p:nvPr>
            <p:ph type="sldNum" sz="quarter" idx="12"/>
          </p:nvPr>
        </p:nvSpPr>
        <p:spPr/>
        <p:txBody>
          <a:bodyPr/>
          <a:lstStyle>
            <a:lvl1pPr>
              <a:defRPr/>
            </a:lvl1pPr>
          </a:lstStyle>
          <a:p>
            <a:fld id="{0DE52F64-0FEA-4BF2-B879-935F251168C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34451292-05D6-4FFB-A73B-EEDD0A40ECC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FF167DAE-F910-4ED8-BCB6-44FE8704D61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70C0">
                <a:alpha val="16000"/>
              </a:srgbClr>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1214414" y="857232"/>
            <a:ext cx="6781800" cy="9239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tr-TR" dirty="0" smtClean="0"/>
              <a:t>Asıl Başlık Stili İçin Tıklatın</a:t>
            </a:r>
            <a:endParaRPr lang="en-US" dirty="0" smtClean="0"/>
          </a:p>
        </p:txBody>
      </p:sp>
      <p:sp>
        <p:nvSpPr>
          <p:cNvPr id="24579" name="Rectangle 3"/>
          <p:cNvSpPr>
            <a:spLocks noGrp="1" noChangeArrowheads="1"/>
          </p:cNvSpPr>
          <p:nvPr>
            <p:ph type="body" idx="1"/>
          </p:nvPr>
        </p:nvSpPr>
        <p:spPr bwMode="auto">
          <a:xfrm>
            <a:off x="457200" y="2143116"/>
            <a:ext cx="8229600" cy="38004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smtClean="0"/>
          </a:p>
        </p:txBody>
      </p:sp>
      <p:sp>
        <p:nvSpPr>
          <p:cNvPr id="245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400">
                <a:latin typeface="Times New Roman" pitchFamily="18" charset="0"/>
              </a:defRPr>
            </a:lvl1pPr>
          </a:lstStyle>
          <a:p>
            <a:endParaRPr lang="en-US"/>
          </a:p>
        </p:txBody>
      </p:sp>
      <p:sp>
        <p:nvSpPr>
          <p:cNvPr id="245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1" sz="1400">
                <a:latin typeface="Times New Roman" pitchFamily="18" charset="0"/>
              </a:defRPr>
            </a:lvl1pPr>
          </a:lstStyle>
          <a:p>
            <a:endParaRPr lang="en-US"/>
          </a:p>
        </p:txBody>
      </p:sp>
      <p:sp>
        <p:nvSpPr>
          <p:cNvPr id="245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400">
                <a:latin typeface="Times New Roman" pitchFamily="18" charset="0"/>
              </a:defRPr>
            </a:lvl1pPr>
          </a:lstStyle>
          <a:p>
            <a:fld id="{B93C27D1-86E5-453B-88A2-78D6D6438708}" type="slidenum">
              <a:rPr lang="en-US"/>
              <a:pPr/>
              <a:t>‹#›</a:t>
            </a:fld>
            <a:endParaRPr lang="en-US"/>
          </a:p>
        </p:txBody>
      </p:sp>
      <p:pic>
        <p:nvPicPr>
          <p:cNvPr id="16" name="15 Resim" descr="ana foto.jpg"/>
          <p:cNvPicPr>
            <a:picLocks noChangeAspect="1"/>
          </p:cNvPicPr>
          <p:nvPr userDrawn="1"/>
        </p:nvPicPr>
        <p:blipFill>
          <a:blip r:embed="rId15"/>
          <a:stretch>
            <a:fillRect/>
          </a:stretch>
        </p:blipFill>
        <p:spPr>
          <a:xfrm>
            <a:off x="2643174" y="-24"/>
            <a:ext cx="6500826" cy="785818"/>
          </a:xfrm>
          <a:prstGeom prst="rect">
            <a:avLst/>
          </a:prstGeom>
          <a:ln>
            <a:noFill/>
          </a:ln>
          <a:effectLst>
            <a:softEdge rad="112500"/>
          </a:effectLst>
        </p:spPr>
      </p:pic>
      <p:sp>
        <p:nvSpPr>
          <p:cNvPr id="17" name="16 Metin kutusu"/>
          <p:cNvSpPr txBox="1"/>
          <p:nvPr userDrawn="1"/>
        </p:nvSpPr>
        <p:spPr>
          <a:xfrm>
            <a:off x="-32" y="71414"/>
            <a:ext cx="2571736" cy="592470"/>
          </a:xfrm>
          <a:prstGeom prst="rect">
            <a:avLst/>
          </a:prstGeom>
          <a:noFill/>
        </p:spPr>
        <p:txBody>
          <a:bodyPr wrap="square" rtlCol="0">
            <a:spAutoFit/>
          </a:bodyPr>
          <a:lstStyle/>
          <a:p>
            <a:r>
              <a:rPr lang="tr-TR" sz="1200" b="1" dirty="0" smtClean="0">
                <a:solidFill>
                  <a:srgbClr val="00602B"/>
                </a:solidFill>
                <a:latin typeface="Book Antiqua" pitchFamily="18" charset="0"/>
              </a:rPr>
              <a:t>Hizmet Pazarlaması</a:t>
            </a:r>
          </a:p>
          <a:p>
            <a:r>
              <a:rPr lang="tr-TR" sz="1050" b="1" i="1" dirty="0" smtClean="0">
                <a:solidFill>
                  <a:srgbClr val="00602B"/>
                </a:solidFill>
                <a:latin typeface="Book Antiqua" pitchFamily="18" charset="0"/>
              </a:rPr>
              <a:t>Stratejik</a:t>
            </a:r>
            <a:r>
              <a:rPr lang="tr-TR" sz="1050" b="1" i="1" baseline="0" dirty="0" smtClean="0">
                <a:solidFill>
                  <a:srgbClr val="00602B"/>
                </a:solidFill>
                <a:latin typeface="Book Antiqua" pitchFamily="18" charset="0"/>
              </a:rPr>
              <a:t> Bir Yaklaşımla</a:t>
            </a:r>
          </a:p>
          <a:p>
            <a:r>
              <a:rPr lang="tr-TR" sz="1000" b="1" i="1" baseline="0" dirty="0" smtClean="0">
                <a:solidFill>
                  <a:srgbClr val="00602B"/>
                </a:solidFill>
                <a:latin typeface="Book Antiqua" pitchFamily="18" charset="0"/>
              </a:rPr>
              <a:t>(Ed.) Onaran - Özmen</a:t>
            </a:r>
            <a:endParaRPr lang="tr-TR" sz="1000" b="1" i="1" dirty="0">
              <a:solidFill>
                <a:srgbClr val="00602B"/>
              </a:solidFill>
              <a:latin typeface="Book Antiqua"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iming>
    <p:tnLst>
      <p:par>
        <p:cTn id="1" dur="indefinite" restart="never" nodeType="tmRoot"/>
      </p:par>
    </p:tnLst>
  </p:timing>
  <p:txStyles>
    <p:titleStyle>
      <a:lvl1pPr algn="ctr" rtl="0" eaLnBrk="1" fontAlgn="base" hangingPunct="1">
        <a:spcBef>
          <a:spcPct val="0"/>
        </a:spcBef>
        <a:spcAft>
          <a:spcPct val="0"/>
        </a:spcAft>
        <a:defRPr sz="3600">
          <a:solidFill>
            <a:srgbClr val="FF0000"/>
          </a:solidFill>
          <a:latin typeface="Book Antiqua" pitchFamily="18" charset="0"/>
          <a:ea typeface="+mj-ea"/>
          <a:cs typeface="+mj-cs"/>
        </a:defRPr>
      </a:lvl1pPr>
      <a:lvl2pPr algn="l" rtl="0" eaLnBrk="1" fontAlgn="base" hangingPunct="1">
        <a:spcBef>
          <a:spcPct val="0"/>
        </a:spcBef>
        <a:spcAft>
          <a:spcPct val="0"/>
        </a:spcAft>
        <a:defRPr sz="3600">
          <a:solidFill>
            <a:srgbClr val="000000"/>
          </a:solidFill>
          <a:latin typeface="Gill Sans MT" pitchFamily="34" charset="0"/>
        </a:defRPr>
      </a:lvl2pPr>
      <a:lvl3pPr algn="l" rtl="0" eaLnBrk="1" fontAlgn="base" hangingPunct="1">
        <a:spcBef>
          <a:spcPct val="0"/>
        </a:spcBef>
        <a:spcAft>
          <a:spcPct val="0"/>
        </a:spcAft>
        <a:defRPr sz="3600">
          <a:solidFill>
            <a:srgbClr val="000000"/>
          </a:solidFill>
          <a:latin typeface="Gill Sans MT" pitchFamily="34" charset="0"/>
        </a:defRPr>
      </a:lvl3pPr>
      <a:lvl4pPr algn="l" rtl="0" eaLnBrk="1" fontAlgn="base" hangingPunct="1">
        <a:spcBef>
          <a:spcPct val="0"/>
        </a:spcBef>
        <a:spcAft>
          <a:spcPct val="0"/>
        </a:spcAft>
        <a:defRPr sz="3600">
          <a:solidFill>
            <a:srgbClr val="000000"/>
          </a:solidFill>
          <a:latin typeface="Gill Sans MT" pitchFamily="34" charset="0"/>
        </a:defRPr>
      </a:lvl4pPr>
      <a:lvl5pPr algn="l" rtl="0" eaLnBrk="1" fontAlgn="base" hangingPunct="1">
        <a:spcBef>
          <a:spcPct val="0"/>
        </a:spcBef>
        <a:spcAft>
          <a:spcPct val="0"/>
        </a:spcAft>
        <a:defRPr sz="3600">
          <a:solidFill>
            <a:srgbClr val="000000"/>
          </a:solidFill>
          <a:latin typeface="Gill Sans MT" pitchFamily="34" charset="0"/>
        </a:defRPr>
      </a:lvl5pPr>
      <a:lvl6pPr marL="457200" algn="l" rtl="0" eaLnBrk="1" fontAlgn="base" hangingPunct="1">
        <a:spcBef>
          <a:spcPct val="0"/>
        </a:spcBef>
        <a:spcAft>
          <a:spcPct val="0"/>
        </a:spcAft>
        <a:defRPr sz="3600">
          <a:solidFill>
            <a:srgbClr val="000000"/>
          </a:solidFill>
          <a:latin typeface="Gill Sans MT" pitchFamily="34" charset="0"/>
        </a:defRPr>
      </a:lvl6pPr>
      <a:lvl7pPr marL="914400" algn="l" rtl="0" eaLnBrk="1" fontAlgn="base" hangingPunct="1">
        <a:spcBef>
          <a:spcPct val="0"/>
        </a:spcBef>
        <a:spcAft>
          <a:spcPct val="0"/>
        </a:spcAft>
        <a:defRPr sz="3600">
          <a:solidFill>
            <a:srgbClr val="000000"/>
          </a:solidFill>
          <a:latin typeface="Gill Sans MT" pitchFamily="34" charset="0"/>
        </a:defRPr>
      </a:lvl7pPr>
      <a:lvl8pPr marL="1371600" algn="l" rtl="0" eaLnBrk="1" fontAlgn="base" hangingPunct="1">
        <a:spcBef>
          <a:spcPct val="0"/>
        </a:spcBef>
        <a:spcAft>
          <a:spcPct val="0"/>
        </a:spcAft>
        <a:defRPr sz="3600">
          <a:solidFill>
            <a:srgbClr val="000000"/>
          </a:solidFill>
          <a:latin typeface="Gill Sans MT" pitchFamily="34" charset="0"/>
        </a:defRPr>
      </a:lvl8pPr>
      <a:lvl9pPr marL="1828800" algn="l" rtl="0" eaLnBrk="1" fontAlgn="base" hangingPunct="1">
        <a:spcBef>
          <a:spcPct val="0"/>
        </a:spcBef>
        <a:spcAft>
          <a:spcPct val="0"/>
        </a:spcAft>
        <a:defRPr sz="3600">
          <a:solidFill>
            <a:srgbClr val="000000"/>
          </a:solidFill>
          <a:latin typeface="Gill Sans MT" pitchFamily="34" charset="0"/>
        </a:defRPr>
      </a:lvl9pPr>
    </p:titleStyle>
    <p:bodyStyle>
      <a:lvl1pPr marL="342900" indent="-342900" algn="l" rtl="0" eaLnBrk="1" fontAlgn="base" hangingPunct="1">
        <a:spcBef>
          <a:spcPct val="20000"/>
        </a:spcBef>
        <a:spcAft>
          <a:spcPct val="0"/>
        </a:spcAft>
        <a:buClr>
          <a:schemeClr val="tx1"/>
        </a:buClr>
        <a:buChar char="•"/>
        <a:defRPr sz="2800">
          <a:solidFill>
            <a:srgbClr val="000000"/>
          </a:solidFill>
          <a:latin typeface="Book Antiqua" pitchFamily="18" charset="0"/>
          <a:ea typeface="+mn-ea"/>
          <a:cs typeface="+mn-cs"/>
        </a:defRPr>
      </a:lvl1pPr>
      <a:lvl2pPr marL="742950" indent="-285750" algn="l" rtl="0" eaLnBrk="1" fontAlgn="base" hangingPunct="1">
        <a:spcBef>
          <a:spcPct val="20000"/>
        </a:spcBef>
        <a:spcAft>
          <a:spcPct val="0"/>
        </a:spcAft>
        <a:buClr>
          <a:schemeClr val="tx1"/>
        </a:buClr>
        <a:buChar char="•"/>
        <a:defRPr sz="2600">
          <a:solidFill>
            <a:srgbClr val="000000"/>
          </a:solidFill>
          <a:latin typeface="Book Antiqua" pitchFamily="18" charset="0"/>
        </a:defRPr>
      </a:lvl2pPr>
      <a:lvl3pPr marL="1143000" indent="-228600" algn="l" rtl="0" eaLnBrk="1" fontAlgn="base" hangingPunct="1">
        <a:spcBef>
          <a:spcPct val="20000"/>
        </a:spcBef>
        <a:spcAft>
          <a:spcPct val="0"/>
        </a:spcAft>
        <a:buClr>
          <a:schemeClr val="tx1"/>
        </a:buClr>
        <a:buChar char="•"/>
        <a:defRPr sz="2400">
          <a:solidFill>
            <a:srgbClr val="000000"/>
          </a:solidFill>
          <a:latin typeface="Book Antiqua" pitchFamily="18" charset="0"/>
        </a:defRPr>
      </a:lvl3pPr>
      <a:lvl4pPr marL="1600200" indent="-228600" algn="l" rtl="0" eaLnBrk="1" fontAlgn="base" hangingPunct="1">
        <a:spcBef>
          <a:spcPct val="20000"/>
        </a:spcBef>
        <a:spcAft>
          <a:spcPct val="0"/>
        </a:spcAft>
        <a:buClr>
          <a:schemeClr val="tx1"/>
        </a:buClr>
        <a:buChar char="•"/>
        <a:defRPr sz="2000">
          <a:solidFill>
            <a:srgbClr val="000000"/>
          </a:solidFill>
          <a:latin typeface="Book Antiqua" pitchFamily="18" charset="0"/>
        </a:defRPr>
      </a:lvl4pPr>
      <a:lvl5pPr marL="2057400" indent="-228600" algn="l" rtl="0" eaLnBrk="1" fontAlgn="base" hangingPunct="1">
        <a:spcBef>
          <a:spcPct val="20000"/>
        </a:spcBef>
        <a:spcAft>
          <a:spcPct val="0"/>
        </a:spcAft>
        <a:buClr>
          <a:schemeClr val="tx1"/>
        </a:buClr>
        <a:buChar char="•"/>
        <a:defRPr sz="2000">
          <a:solidFill>
            <a:srgbClr val="000000"/>
          </a:solidFill>
          <a:latin typeface="Book Antiqua" pitchFamily="18" charset="0"/>
        </a:defRPr>
      </a:lvl5pPr>
      <a:lvl6pPr marL="2514600" indent="-228600" algn="l" rtl="0" eaLnBrk="1" fontAlgn="base" hangingPunct="1">
        <a:spcBef>
          <a:spcPct val="20000"/>
        </a:spcBef>
        <a:spcAft>
          <a:spcPct val="0"/>
        </a:spcAft>
        <a:buClr>
          <a:schemeClr val="tx1"/>
        </a:buClr>
        <a:buChar char="•"/>
        <a:defRPr sz="2000">
          <a:solidFill>
            <a:srgbClr val="000000"/>
          </a:solidFill>
          <a:latin typeface="+mn-lt"/>
        </a:defRPr>
      </a:lvl6pPr>
      <a:lvl7pPr marL="2971800" indent="-228600" algn="l" rtl="0" eaLnBrk="1" fontAlgn="base" hangingPunct="1">
        <a:spcBef>
          <a:spcPct val="20000"/>
        </a:spcBef>
        <a:spcAft>
          <a:spcPct val="0"/>
        </a:spcAft>
        <a:buClr>
          <a:schemeClr val="tx1"/>
        </a:buClr>
        <a:buChar char="•"/>
        <a:defRPr sz="2000">
          <a:solidFill>
            <a:srgbClr val="000000"/>
          </a:solidFill>
          <a:latin typeface="+mn-lt"/>
        </a:defRPr>
      </a:lvl7pPr>
      <a:lvl8pPr marL="3429000" indent="-228600" algn="l" rtl="0" eaLnBrk="1" fontAlgn="base" hangingPunct="1">
        <a:spcBef>
          <a:spcPct val="20000"/>
        </a:spcBef>
        <a:spcAft>
          <a:spcPct val="0"/>
        </a:spcAft>
        <a:buClr>
          <a:schemeClr val="tx1"/>
        </a:buClr>
        <a:buChar char="•"/>
        <a:defRPr sz="2000">
          <a:solidFill>
            <a:srgbClr val="000000"/>
          </a:solidFill>
          <a:latin typeface="+mn-lt"/>
        </a:defRPr>
      </a:lvl8pPr>
      <a:lvl9pPr marL="3886200" indent="-228600" algn="l" rtl="0" eaLnBrk="1" fontAlgn="base" hangingPunct="1">
        <a:spcBef>
          <a:spcPct val="20000"/>
        </a:spcBef>
        <a:spcAft>
          <a:spcPct val="0"/>
        </a:spcAft>
        <a:buClr>
          <a:schemeClr val="tx1"/>
        </a:buClr>
        <a:buChar char="•"/>
        <a:defRPr sz="2000">
          <a:solidFill>
            <a:srgbClr val="000000"/>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0" y="2143116"/>
            <a:ext cx="9144000" cy="1428760"/>
          </a:xfrm>
        </p:spPr>
        <p:txBody>
          <a:bodyPr/>
          <a:lstStyle/>
          <a:p>
            <a:r>
              <a:rPr lang="tr-TR" dirty="0" smtClean="0">
                <a:solidFill>
                  <a:srgbClr val="002060"/>
                </a:solidFill>
              </a:rPr>
              <a:t>Bölüm 10</a:t>
            </a:r>
            <a:br>
              <a:rPr lang="tr-TR" dirty="0" smtClean="0">
                <a:solidFill>
                  <a:srgbClr val="002060"/>
                </a:solidFill>
              </a:rPr>
            </a:br>
            <a:r>
              <a:rPr lang="tr-TR" dirty="0" smtClean="0">
                <a:solidFill>
                  <a:srgbClr val="002060"/>
                </a:solidFill>
              </a:rPr>
              <a:t>Hizmet Pazarlaması Karması 6:</a:t>
            </a:r>
            <a:br>
              <a:rPr lang="tr-TR" dirty="0" smtClean="0">
                <a:solidFill>
                  <a:srgbClr val="002060"/>
                </a:solidFill>
              </a:rPr>
            </a:br>
            <a:r>
              <a:rPr lang="tr-TR" dirty="0" smtClean="0">
                <a:solidFill>
                  <a:srgbClr val="002060"/>
                </a:solidFill>
              </a:rPr>
              <a:t> Fiziksel Kanıtlar</a:t>
            </a:r>
            <a:endParaRPr lang="en-US" dirty="0">
              <a:solidFill>
                <a:srgbClr val="002060"/>
              </a:solidFill>
            </a:endParaRPr>
          </a:p>
        </p:txBody>
      </p:sp>
      <p:sp>
        <p:nvSpPr>
          <p:cNvPr id="4" name="Rectangle 2"/>
          <p:cNvSpPr txBox="1">
            <a:spLocks noChangeArrowheads="1"/>
          </p:cNvSpPr>
          <p:nvPr/>
        </p:nvSpPr>
        <p:spPr bwMode="auto">
          <a:xfrm>
            <a:off x="0" y="3357562"/>
            <a:ext cx="9144000" cy="92869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dirty="0" smtClean="0">
              <a:ln>
                <a:noFill/>
              </a:ln>
              <a:solidFill>
                <a:srgbClr val="002060"/>
              </a:solidFill>
              <a:effectLst/>
              <a:uLnTx/>
              <a:uFillTx/>
              <a:latin typeface="Book Antiqua" pitchFamily="18" charset="0"/>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1004878"/>
            <a:ext cx="8712968" cy="1199986"/>
          </a:xfrm>
        </p:spPr>
        <p:txBody>
          <a:bodyPr/>
          <a:lstStyle/>
          <a:p>
            <a:r>
              <a:rPr lang="tr-TR" sz="3000" b="1" dirty="0"/>
              <a:t>FİZİKSEL KANITLARIN MÜŞTERİLERDE YARATTIĞI TEPKİLER</a:t>
            </a:r>
            <a:endParaRPr lang="tr-TR" sz="3000" dirty="0"/>
          </a:p>
        </p:txBody>
      </p:sp>
      <p:sp>
        <p:nvSpPr>
          <p:cNvPr id="3" name="2 İçerik Yer Tutucusu"/>
          <p:cNvSpPr>
            <a:spLocks noGrp="1"/>
          </p:cNvSpPr>
          <p:nvPr>
            <p:ph idx="1"/>
          </p:nvPr>
        </p:nvSpPr>
        <p:spPr>
          <a:xfrm>
            <a:off x="467544" y="2852936"/>
            <a:ext cx="8229600" cy="2952328"/>
          </a:xfrm>
        </p:spPr>
        <p:txBody>
          <a:bodyPr/>
          <a:lstStyle/>
          <a:p>
            <a:pPr algn="just"/>
            <a:r>
              <a:rPr lang="tr-TR" b="1" dirty="0"/>
              <a:t>Bilişsel(Kavrama-İdrak) </a:t>
            </a:r>
            <a:r>
              <a:rPr lang="tr-TR" b="1" dirty="0" smtClean="0"/>
              <a:t>Tepkiler</a:t>
            </a:r>
          </a:p>
          <a:p>
            <a:pPr algn="just"/>
            <a:endParaRPr lang="tr-TR" b="1" dirty="0" smtClean="0"/>
          </a:p>
          <a:p>
            <a:pPr marL="0" indent="0" algn="just">
              <a:buNone/>
            </a:pPr>
            <a:r>
              <a:rPr lang="tr-TR" dirty="0"/>
              <a:t>Müşteriler bir hizmet ortamını nasıl değerlendirir? İlk defa hizmet almaya gittiği bir hizmet ortamında ne hisseder ve ne düşünürler? Bu sorular, müşterinin algıladığı hizmet ortamına yönelik oluşan inançlarla </a:t>
            </a:r>
            <a:r>
              <a:rPr lang="tr-TR" dirty="0" smtClean="0"/>
              <a:t>cevaplanır.</a:t>
            </a:r>
            <a:endParaRPr lang="tr-TR" dirty="0"/>
          </a:p>
          <a:p>
            <a:pPr algn="just"/>
            <a:endParaRPr lang="tr-TR"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836712"/>
            <a:ext cx="8640960" cy="1152128"/>
          </a:xfrm>
        </p:spPr>
        <p:txBody>
          <a:bodyPr/>
          <a:lstStyle/>
          <a:p>
            <a:r>
              <a:rPr lang="tr-TR" sz="2800" b="1" dirty="0"/>
              <a:t>FİZİKSEL KANITLARIN MÜŞTERİLERDE YARATTIĞI TEPKİLER</a:t>
            </a:r>
            <a:endParaRPr lang="tr-TR" sz="2800" dirty="0"/>
          </a:p>
        </p:txBody>
      </p:sp>
      <p:sp>
        <p:nvSpPr>
          <p:cNvPr id="3" name="İçerik Yer Tutucusu 2"/>
          <p:cNvSpPr>
            <a:spLocks noGrp="1"/>
          </p:cNvSpPr>
          <p:nvPr>
            <p:ph idx="1"/>
          </p:nvPr>
        </p:nvSpPr>
        <p:spPr>
          <a:xfrm>
            <a:off x="467544" y="2636912"/>
            <a:ext cx="8229600" cy="3450704"/>
          </a:xfrm>
        </p:spPr>
        <p:txBody>
          <a:bodyPr/>
          <a:lstStyle/>
          <a:p>
            <a:r>
              <a:rPr lang="tr-TR" b="1" dirty="0"/>
              <a:t>Duygusal Tepkiler</a:t>
            </a:r>
            <a:r>
              <a:rPr lang="tr-TR" b="1" dirty="0" smtClean="0"/>
              <a:t>: </a:t>
            </a:r>
            <a:r>
              <a:rPr lang="tr-TR" dirty="0" smtClean="0"/>
              <a:t>Duygusal </a:t>
            </a:r>
            <a:r>
              <a:rPr lang="tr-TR" dirty="0"/>
              <a:t>tepkiler, keyif alma, uyarılma ve hakimiyet boyutları ile şekillenmektedir. Keyif alma beğenme, sevme hissi ile ilişkilidir. Uyarılma, uyku durumundan çılgınca heyecana kadar değişen farklı hissetme durumları ile </a:t>
            </a:r>
            <a:r>
              <a:rPr lang="tr-TR" dirty="0" smtClean="0"/>
              <a:t>kavramsallaştırılabilir.</a:t>
            </a:r>
          </a:p>
          <a:p>
            <a:endParaRPr lang="tr-TR" dirty="0" smtClean="0"/>
          </a:p>
          <a:p>
            <a:r>
              <a:rPr lang="tr-TR" dirty="0" smtClean="0"/>
              <a:t>Duygusal </a:t>
            </a:r>
            <a:r>
              <a:rPr lang="tr-TR" dirty="0"/>
              <a:t>tepkiler, keyif alma, uyarılma ve hakimiyet boyutları ile şekillenmektedir. Keyif alma beğenme, sevme hissi ile ilişkilidir. Uyarılma, uyku durumundan çılgınca heyecana kadar değişen farklı hissetme durumları ile kavramsallaştırılabilir</a:t>
            </a:r>
            <a:endParaRPr lang="tr-TR" b="1" dirty="0"/>
          </a:p>
          <a:p>
            <a:endParaRPr lang="tr-TR" dirty="0"/>
          </a:p>
        </p:txBody>
      </p:sp>
    </p:spTree>
    <p:extLst>
      <p:ext uri="{BB962C8B-B14F-4D97-AF65-F5344CB8AC3E}">
        <p14:creationId xmlns:p14="http://schemas.microsoft.com/office/powerpoint/2010/main" val="1997445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004878"/>
            <a:ext cx="8424936" cy="1199986"/>
          </a:xfrm>
        </p:spPr>
        <p:txBody>
          <a:bodyPr/>
          <a:lstStyle/>
          <a:p>
            <a:r>
              <a:rPr lang="tr-TR" sz="3000" b="1" dirty="0"/>
              <a:t>FİZİKSEL KANITLARIN MÜŞTERİLERDE YARATTIĞI TEPKİLER</a:t>
            </a:r>
            <a:endParaRPr lang="tr-TR" sz="3000" dirty="0"/>
          </a:p>
        </p:txBody>
      </p:sp>
      <p:sp>
        <p:nvSpPr>
          <p:cNvPr id="3" name="2 İçerik Yer Tutucusu"/>
          <p:cNvSpPr>
            <a:spLocks noGrp="1"/>
          </p:cNvSpPr>
          <p:nvPr>
            <p:ph idx="1"/>
          </p:nvPr>
        </p:nvSpPr>
        <p:spPr>
          <a:xfrm>
            <a:off x="467544" y="2780928"/>
            <a:ext cx="8229600" cy="3384376"/>
          </a:xfrm>
        </p:spPr>
        <p:txBody>
          <a:bodyPr/>
          <a:lstStyle/>
          <a:p>
            <a:r>
              <a:rPr lang="tr-TR" b="1" dirty="0"/>
              <a:t>Davranışsal </a:t>
            </a:r>
            <a:r>
              <a:rPr lang="tr-TR" b="1" dirty="0" smtClean="0"/>
              <a:t>Tepkiler</a:t>
            </a:r>
          </a:p>
          <a:p>
            <a:endParaRPr lang="tr-TR" dirty="0"/>
          </a:p>
          <a:p>
            <a:pPr marL="0" indent="0">
              <a:buNone/>
            </a:pPr>
            <a:r>
              <a:rPr lang="tr-TR" dirty="0"/>
              <a:t>Müşterilerden ve çalışanlardan istenen davranışsal tepkileri ortaya çıkarmak için hizmet ortamının tasarlanması ve fiziksel kanıtların dizaynından </a:t>
            </a:r>
            <a:r>
              <a:rPr lang="tr-TR" dirty="0" smtClean="0"/>
              <a:t>yararlanılmaktadır.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1004878"/>
            <a:ext cx="8424936" cy="1416010"/>
          </a:xfrm>
        </p:spPr>
        <p:txBody>
          <a:bodyPr/>
          <a:lstStyle/>
          <a:p>
            <a:r>
              <a:rPr lang="tr-TR" sz="3200" b="1" dirty="0" smtClean="0"/>
              <a:t/>
            </a:r>
            <a:br>
              <a:rPr lang="tr-TR" sz="3200" b="1" dirty="0" smtClean="0"/>
            </a:br>
            <a:r>
              <a:rPr lang="tr-TR" sz="3200" b="1" dirty="0"/>
              <a:t/>
            </a:r>
            <a:br>
              <a:rPr lang="tr-TR" sz="3200" b="1" dirty="0"/>
            </a:br>
            <a:r>
              <a:rPr lang="tr-TR" sz="3200" b="1" dirty="0" smtClean="0"/>
              <a:t/>
            </a:r>
            <a:br>
              <a:rPr lang="tr-TR" sz="3200" b="1" dirty="0" smtClean="0"/>
            </a:br>
            <a:r>
              <a:rPr lang="tr-TR" sz="3200" b="1" dirty="0"/>
              <a:t/>
            </a:r>
            <a:br>
              <a:rPr lang="tr-TR" sz="3200" b="1" dirty="0"/>
            </a:br>
            <a:r>
              <a:rPr lang="tr-TR" sz="3200" b="1" dirty="0" smtClean="0"/>
              <a:t/>
            </a:r>
            <a:br>
              <a:rPr lang="tr-TR" sz="3200" b="1" dirty="0" smtClean="0"/>
            </a:br>
            <a:r>
              <a:rPr lang="tr-TR" sz="2800" b="1" dirty="0" smtClean="0"/>
              <a:t>HİZMET </a:t>
            </a:r>
            <a:r>
              <a:rPr lang="tr-TR" sz="2800" b="1" dirty="0"/>
              <a:t>ORTAMI, </a:t>
            </a:r>
            <a:r>
              <a:rPr lang="tr-TR" sz="2800" dirty="0"/>
              <a:t/>
            </a:r>
            <a:br>
              <a:rPr lang="tr-TR" sz="2800" dirty="0"/>
            </a:br>
            <a:r>
              <a:rPr lang="tr-TR" sz="2800" b="1" dirty="0"/>
              <a:t>       </a:t>
            </a:r>
            <a:r>
              <a:rPr lang="tr-TR" sz="2800" b="1" dirty="0" smtClean="0"/>
              <a:t>ATMOSFER, </a:t>
            </a:r>
            <a:r>
              <a:rPr lang="tr-TR" sz="2800" b="1" dirty="0"/>
              <a:t>FİZİKSEL </a:t>
            </a:r>
            <a:r>
              <a:rPr lang="tr-TR" sz="2800" b="1" dirty="0" smtClean="0"/>
              <a:t>ÇEVRE VE FİZİKSEL KANITLAR</a:t>
            </a:r>
            <a:endParaRPr lang="tr-TR" sz="2800" dirty="0"/>
          </a:p>
        </p:txBody>
      </p:sp>
      <p:sp>
        <p:nvSpPr>
          <p:cNvPr id="3" name="2 İçerik Yer Tutucusu"/>
          <p:cNvSpPr>
            <a:spLocks noGrp="1"/>
          </p:cNvSpPr>
          <p:nvPr>
            <p:ph idx="1"/>
          </p:nvPr>
        </p:nvSpPr>
        <p:spPr>
          <a:xfrm>
            <a:off x="467544" y="2780928"/>
            <a:ext cx="8229600" cy="3800484"/>
          </a:xfrm>
        </p:spPr>
        <p:txBody>
          <a:bodyPr/>
          <a:lstStyle/>
          <a:p>
            <a:pPr algn="just"/>
            <a:r>
              <a:rPr lang="tr-TR" dirty="0"/>
              <a:t>Fiziksel kanıt, hizmetin verildiği, işletmenin ve müşterinin etkileşimde bulunduğu ortamı, hizmetin performansını ve iletişimini kolaylaştıran somut herhangi bir meta olarak </a:t>
            </a:r>
            <a:r>
              <a:rPr lang="tr-TR" dirty="0" smtClean="0"/>
              <a:t>tanımlanmaktadır.</a:t>
            </a:r>
          </a:p>
          <a:p>
            <a:pPr algn="just"/>
            <a:r>
              <a:rPr lang="tr-TR" dirty="0" err="1"/>
              <a:t>Kotler</a:t>
            </a:r>
            <a:r>
              <a:rPr lang="tr-TR" dirty="0"/>
              <a:t>, fiziksel çevre için atmosfer kavramını kullanmış ve şöyle tanımlamıştır. Müşterilerin satın alma olasılığını artırmada onlarda belirli duygusal tepkilerin ortaya çıkmasına yol açan satın alma çevresini yaratma </a:t>
            </a:r>
            <a:r>
              <a:rPr lang="tr-TR" dirty="0" smtClean="0"/>
              <a:t>çabasıdır.</a:t>
            </a:r>
          </a:p>
          <a:p>
            <a:pPr algn="just"/>
            <a:r>
              <a:rPr lang="tr-TR" dirty="0" err="1"/>
              <a:t>Servicescape</a:t>
            </a:r>
            <a:r>
              <a:rPr lang="tr-TR" dirty="0"/>
              <a:t>, hizmet işleminin gerçekleştiği bir hizmet organizasyonunun fiziksel çevresine denir.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8" y="857232"/>
            <a:ext cx="7072362" cy="923924"/>
          </a:xfrm>
        </p:spPr>
        <p:txBody>
          <a:bodyPr/>
          <a:lstStyle/>
          <a:p>
            <a:r>
              <a:rPr lang="tr-TR" dirty="0" smtClean="0"/>
              <a:t>Hizmet Ortamının Unsurları</a:t>
            </a:r>
            <a:endParaRPr lang="tr-TR" dirty="0"/>
          </a:p>
        </p:txBody>
      </p:sp>
      <p:sp>
        <p:nvSpPr>
          <p:cNvPr id="3" name="2 İçerik Yer Tutucusu"/>
          <p:cNvSpPr>
            <a:spLocks noGrp="1"/>
          </p:cNvSpPr>
          <p:nvPr>
            <p:ph idx="1"/>
          </p:nvPr>
        </p:nvSpPr>
        <p:spPr/>
        <p:txBody>
          <a:bodyPr/>
          <a:lstStyle/>
          <a:p>
            <a:r>
              <a:rPr lang="tr-TR" b="1" dirty="0"/>
              <a:t>(1) Çevresel koşullar;</a:t>
            </a:r>
            <a:r>
              <a:rPr lang="tr-TR" dirty="0"/>
              <a:t> Çevresel koşullar, bireylerin duyularına hitap eden sıcaklık, ışıklandırma, gürültü, müzik ve koku gibi değişkenleri içermektedir.</a:t>
            </a:r>
          </a:p>
          <a:p>
            <a:r>
              <a:rPr lang="tr-TR" b="1" dirty="0" smtClean="0"/>
              <a:t>(</a:t>
            </a:r>
            <a:r>
              <a:rPr lang="tr-TR" b="1" dirty="0"/>
              <a:t>2) Mekânsal düzenleme ve işlevsellik;</a:t>
            </a:r>
            <a:r>
              <a:rPr lang="tr-TR" dirty="0"/>
              <a:t> Mekânsal düzenleme ve işlevsellik, hizmet sunumuna işlerlik kazandırmak ve hizmet ortamında yer alan ekipmanların daha kolay kullanımını sağlamak için yapılacak düzenlemeleri ifade etmektedir.</a:t>
            </a:r>
          </a:p>
          <a:p>
            <a:r>
              <a:rPr lang="tr-TR" dirty="0"/>
              <a:t> </a:t>
            </a:r>
            <a:r>
              <a:rPr lang="tr-TR" b="1" dirty="0" smtClean="0"/>
              <a:t>(</a:t>
            </a:r>
            <a:r>
              <a:rPr lang="tr-TR" b="1" dirty="0"/>
              <a:t>3) İşaretler, semboller ve eserler;</a:t>
            </a:r>
            <a:r>
              <a:rPr lang="tr-TR" dirty="0"/>
              <a:t> İşaretler, semboller ve eserler ise hizmet sağlayıcılar tarafından hizmetin yararlanıcılarına sağlanan ve onları yönlendiren ipuçlarını içermektedir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Fiziksel Çevre </a:t>
            </a:r>
            <a:r>
              <a:rPr lang="tr-TR" dirty="0" smtClean="0"/>
              <a:t>Bileşenleri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00615876"/>
              </p:ext>
            </p:extLst>
          </p:nvPr>
        </p:nvGraphicFramePr>
        <p:xfrm>
          <a:off x="539552" y="2204865"/>
          <a:ext cx="8136903" cy="4248470"/>
        </p:xfrm>
        <a:graphic>
          <a:graphicData uri="http://schemas.openxmlformats.org/drawingml/2006/table">
            <a:tbl>
              <a:tblPr firstRow="1" firstCol="1" bandRow="1">
                <a:tableStyleId>{5C22544A-7EE6-4342-B048-85BDC9FD1C3A}</a:tableStyleId>
              </a:tblPr>
              <a:tblGrid>
                <a:gridCol w="2711703"/>
                <a:gridCol w="2712600"/>
                <a:gridCol w="2712600"/>
              </a:tblGrid>
              <a:tr h="424847">
                <a:tc>
                  <a:txBody>
                    <a:bodyPr/>
                    <a:lstStyle/>
                    <a:p>
                      <a:pPr algn="ctr">
                        <a:spcAft>
                          <a:spcPts val="0"/>
                        </a:spcAft>
                      </a:pPr>
                      <a:r>
                        <a:rPr lang="tr-TR" sz="1200" dirty="0">
                          <a:effectLst/>
                        </a:rPr>
                        <a:t>Faktör</a:t>
                      </a:r>
                      <a:endParaRPr lang="tr-TR"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200">
                          <a:effectLst/>
                        </a:rPr>
                        <a:t>Tanım</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200">
                          <a:effectLst/>
                        </a:rPr>
                        <a:t>Özellik</a:t>
                      </a:r>
                      <a:endParaRPr lang="tr-TR" sz="1200">
                        <a:effectLst/>
                        <a:latin typeface="Times New Roman" panose="02020603050405020304" pitchFamily="18" charset="0"/>
                        <a:ea typeface="Times New Roman" panose="02020603050405020304" pitchFamily="18" charset="0"/>
                      </a:endParaRPr>
                    </a:p>
                  </a:txBody>
                  <a:tcPr marL="68580" marR="68580" marT="0" marB="0"/>
                </a:tc>
              </a:tr>
              <a:tr h="1274541">
                <a:tc>
                  <a:txBody>
                    <a:bodyPr/>
                    <a:lstStyle/>
                    <a:p>
                      <a:pPr algn="just">
                        <a:spcAft>
                          <a:spcPts val="0"/>
                        </a:spcAft>
                      </a:pPr>
                      <a:r>
                        <a:rPr lang="tr-TR" sz="1200">
                          <a:effectLst/>
                        </a:rPr>
                        <a:t>Ortam faktörleri</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rPr>
                        <a:t>Hemen farkındalık yaratacak düzeyde var olan çevre koşulları</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rPr>
                        <a:t>Hava kalitesi, sıcaklık, nem, sirkülasyon, havalandırma gürültü seviyesi, koku, temizlik</a:t>
                      </a:r>
                      <a:endParaRPr lang="tr-TR" sz="1200">
                        <a:effectLst/>
                        <a:latin typeface="Times New Roman" panose="02020603050405020304" pitchFamily="18" charset="0"/>
                        <a:ea typeface="Times New Roman" panose="02020603050405020304" pitchFamily="18" charset="0"/>
                      </a:endParaRPr>
                    </a:p>
                  </a:txBody>
                  <a:tcPr marL="68580" marR="68580" marT="0" marB="0"/>
                </a:tc>
              </a:tr>
              <a:tr h="1274541">
                <a:tc>
                  <a:txBody>
                    <a:bodyPr/>
                    <a:lstStyle/>
                    <a:p>
                      <a:pPr algn="just">
                        <a:spcAft>
                          <a:spcPts val="0"/>
                        </a:spcAft>
                      </a:pPr>
                      <a:r>
                        <a:rPr lang="tr-TR" sz="1200">
                          <a:effectLst/>
                        </a:rPr>
                        <a:t>Tasarım faktörleri</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rPr>
                        <a:t>Ön tarafta farkındalığı yaratan uyaranlar</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rPr>
                        <a:t>Estetik, renk, mimari yapı, işlevsellik, ölçek, malzemeler, doku, desen, aksesuar, düzen, konfor, yön işaretleri</a:t>
                      </a:r>
                      <a:endParaRPr lang="tr-TR" sz="1200">
                        <a:effectLst/>
                        <a:latin typeface="Times New Roman" panose="02020603050405020304" pitchFamily="18" charset="0"/>
                        <a:ea typeface="Times New Roman" panose="02020603050405020304" pitchFamily="18" charset="0"/>
                      </a:endParaRPr>
                    </a:p>
                  </a:txBody>
                  <a:tcPr marL="68580" marR="68580" marT="0" marB="0"/>
                </a:tc>
              </a:tr>
              <a:tr h="1274541">
                <a:tc>
                  <a:txBody>
                    <a:bodyPr/>
                    <a:lstStyle/>
                    <a:p>
                      <a:pPr algn="just">
                        <a:spcAft>
                          <a:spcPts val="0"/>
                        </a:spcAft>
                      </a:pPr>
                      <a:r>
                        <a:rPr lang="tr-TR" sz="1200">
                          <a:effectLst/>
                        </a:rPr>
                        <a:t>Sosyal faktörler</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dirty="0">
                          <a:effectLst/>
                        </a:rPr>
                        <a:t>Çevredeki insanlar</a:t>
                      </a:r>
                      <a:endParaRPr lang="tr-TR"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dirty="0">
                          <a:effectLst/>
                        </a:rPr>
                        <a:t>Diğer müşteriler, müşteri sayısı, personelin dış görünüşü, hizmet personelinin sayısı ve davranışları</a:t>
                      </a:r>
                      <a:endParaRPr lang="tr-TR"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836712"/>
            <a:ext cx="6781800" cy="923924"/>
          </a:xfrm>
        </p:spPr>
        <p:txBody>
          <a:bodyPr/>
          <a:lstStyle/>
          <a:p>
            <a:r>
              <a:rPr lang="tr-TR" dirty="0" smtClean="0"/>
              <a:t>Hizmet Atmosferi Değişkenleri</a:t>
            </a:r>
            <a:endParaRPr lang="tr-TR" dirty="0"/>
          </a:p>
        </p:txBody>
      </p:sp>
      <p:sp>
        <p:nvSpPr>
          <p:cNvPr id="3" name="2 İçerik Yer Tutucusu"/>
          <p:cNvSpPr>
            <a:spLocks noGrp="1"/>
          </p:cNvSpPr>
          <p:nvPr>
            <p:ph idx="1"/>
          </p:nvPr>
        </p:nvSpPr>
        <p:spPr>
          <a:xfrm>
            <a:off x="323528" y="2132856"/>
            <a:ext cx="8229600" cy="3800484"/>
          </a:xfrm>
        </p:spPr>
        <p:txBody>
          <a:bodyPr/>
          <a:lstStyle/>
          <a:p>
            <a:pPr lvl="0"/>
            <a:endParaRPr lang="tr-TR" b="1" dirty="0" smtClean="0"/>
          </a:p>
          <a:p>
            <a:pPr lvl="0"/>
            <a:r>
              <a:rPr lang="tr-TR" b="1" dirty="0" smtClean="0"/>
              <a:t>Dışsal </a:t>
            </a:r>
            <a:r>
              <a:rPr lang="tr-TR" b="1" dirty="0"/>
              <a:t>Değişkenler;</a:t>
            </a:r>
            <a:r>
              <a:rPr lang="tr-TR" dirty="0"/>
              <a:t> Dış tabelalar, girişler, dış vitrin camları, binanın yüksekliği, binanın büyüklüğü, binanın rengi, çevredeki diğer işletmeler, çim ve bahçe, adresi ve yeri, mimari tarzı, çevresel alanı, otopark durumu, trafik ve trafik akışı, dış </a:t>
            </a:r>
            <a:r>
              <a:rPr lang="tr-TR" dirty="0" smtClean="0"/>
              <a:t>duvarları</a:t>
            </a:r>
          </a:p>
          <a:p>
            <a:pPr lvl="0"/>
            <a:endParaRPr lang="tr-TR" dirty="0"/>
          </a:p>
          <a:p>
            <a:pPr lvl="0"/>
            <a:r>
              <a:rPr lang="tr-TR" b="1" dirty="0"/>
              <a:t>Genel iç değişkenler;</a:t>
            </a:r>
            <a:r>
              <a:rPr lang="tr-TR" dirty="0"/>
              <a:t> Döşeme ve halılar, renkler, ışıklandırma, müzik, parfüm, koridor genişlikleri, duvar tasarımları, duvar boyası ve duvar kağıtları, tavan yapısı, sıcaklığı-soğukluğu, temizliği</a:t>
            </a:r>
          </a:p>
          <a:p>
            <a:endParaRPr lang="tr-T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700808"/>
            <a:ext cx="8229600" cy="4464496"/>
          </a:xfrm>
        </p:spPr>
        <p:txBody>
          <a:bodyPr/>
          <a:lstStyle/>
          <a:p>
            <a:pPr lvl="0">
              <a:buClr>
                <a:srgbClr val="000000"/>
              </a:buClr>
            </a:pPr>
            <a:r>
              <a:rPr lang="tr-TR" b="1" dirty="0"/>
              <a:t>Yerleşim ve tasarım değişkenleri;</a:t>
            </a:r>
            <a:r>
              <a:rPr lang="tr-TR" dirty="0"/>
              <a:t> Mekan tasarımı ve tahsisi, işlem yerlerinin yerleşimi, ekipmanların yerleşimi, yazarkasa yerleşimi, bekleme alanları, bekleme salonları, bölümlerin yerleşimi, trafik akışı, mobilyalar ve ölü </a:t>
            </a:r>
            <a:r>
              <a:rPr lang="tr-TR" dirty="0" smtClean="0"/>
              <a:t>alanlar</a:t>
            </a:r>
          </a:p>
          <a:p>
            <a:pPr lvl="0">
              <a:buClr>
                <a:srgbClr val="000000"/>
              </a:buClr>
            </a:pPr>
            <a:endParaRPr lang="tr-TR" dirty="0"/>
          </a:p>
          <a:p>
            <a:pPr lvl="0">
              <a:buClr>
                <a:srgbClr val="000000"/>
              </a:buClr>
            </a:pPr>
            <a:r>
              <a:rPr lang="tr-TR" b="1" dirty="0"/>
              <a:t>Satın alma noktaları ve dekorasyon değişkenleri;</a:t>
            </a:r>
            <a:r>
              <a:rPr lang="tr-TR" dirty="0"/>
              <a:t> Hizmet satın alma noktası görünümleri, işaretler ve kartlar, duvar süslemeleri, dereceler, diplomalar ve sertifikalar, resimler, sanat eserleri, fiyat listeleri, telefon, </a:t>
            </a:r>
            <a:r>
              <a:rPr lang="tr-TR" dirty="0" err="1"/>
              <a:t>fax</a:t>
            </a:r>
            <a:r>
              <a:rPr lang="tr-TR" dirty="0"/>
              <a:t>, </a:t>
            </a:r>
            <a:r>
              <a:rPr lang="tr-TR" dirty="0" smtClean="0"/>
              <a:t>internet</a:t>
            </a:r>
          </a:p>
          <a:p>
            <a:pPr lvl="0">
              <a:buClr>
                <a:srgbClr val="000000"/>
              </a:buClr>
            </a:pPr>
            <a:endParaRPr lang="tr-TR" dirty="0"/>
          </a:p>
          <a:p>
            <a:pPr lvl="0">
              <a:buClr>
                <a:srgbClr val="000000"/>
              </a:buClr>
            </a:pPr>
            <a:r>
              <a:rPr lang="tr-TR" b="1" dirty="0"/>
              <a:t>İnsan değişkenleri;</a:t>
            </a:r>
            <a:r>
              <a:rPr lang="tr-TR" dirty="0"/>
              <a:t> Çalışanların özellikleri, üniformaları, insan kalabalığı, kişiye özel davranışlar</a:t>
            </a:r>
          </a:p>
          <a:p>
            <a:endParaRPr lang="tr-TR" dirty="0"/>
          </a:p>
        </p:txBody>
      </p:sp>
    </p:spTree>
    <p:extLst>
      <p:ext uri="{BB962C8B-B14F-4D97-AF65-F5344CB8AC3E}">
        <p14:creationId xmlns:p14="http://schemas.microsoft.com/office/powerpoint/2010/main" val="2816783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836712"/>
            <a:ext cx="6781800" cy="792088"/>
          </a:xfrm>
        </p:spPr>
        <p:txBody>
          <a:bodyPr/>
          <a:lstStyle/>
          <a:p>
            <a:r>
              <a:rPr lang="tr-TR" dirty="0" smtClean="0"/>
              <a:t>Fiziksel Çevrenin Önemi</a:t>
            </a:r>
            <a:endParaRPr lang="tr-TR" dirty="0"/>
          </a:p>
        </p:txBody>
      </p:sp>
      <p:sp>
        <p:nvSpPr>
          <p:cNvPr id="3" name="2 İçerik Yer Tutucusu"/>
          <p:cNvSpPr>
            <a:spLocks noGrp="1"/>
          </p:cNvSpPr>
          <p:nvPr>
            <p:ph idx="1"/>
          </p:nvPr>
        </p:nvSpPr>
        <p:spPr>
          <a:xfrm>
            <a:off x="467544" y="1988840"/>
            <a:ext cx="8229600" cy="4464496"/>
          </a:xfrm>
        </p:spPr>
        <p:txBody>
          <a:bodyPr/>
          <a:lstStyle/>
          <a:p>
            <a:pPr lvl="0">
              <a:spcBef>
                <a:spcPts val="0"/>
              </a:spcBef>
            </a:pPr>
            <a:r>
              <a:rPr lang="tr-TR" dirty="0"/>
              <a:t>Değeri yaratmaya yardımcı olan duyguları uyandırır ve bu değerin müşterileri belirli bir seçimi sürekli yapması için motive eder</a:t>
            </a:r>
            <a:r>
              <a:rPr lang="tr-TR" dirty="0" smtClean="0"/>
              <a:t>.</a:t>
            </a:r>
          </a:p>
          <a:p>
            <a:pPr lvl="0">
              <a:spcBef>
                <a:spcPts val="0"/>
              </a:spcBef>
            </a:pPr>
            <a:endParaRPr lang="tr-TR" dirty="0"/>
          </a:p>
          <a:p>
            <a:pPr lvl="0">
              <a:spcBef>
                <a:spcPts val="0"/>
              </a:spcBef>
            </a:pPr>
            <a:r>
              <a:rPr lang="tr-TR" dirty="0"/>
              <a:t>Hizmet kalitesine yönelik somut ipuçlarını sağlar</a:t>
            </a:r>
            <a:r>
              <a:rPr lang="tr-TR" dirty="0" smtClean="0"/>
              <a:t>.</a:t>
            </a:r>
          </a:p>
          <a:p>
            <a:pPr lvl="0">
              <a:spcBef>
                <a:spcPts val="0"/>
              </a:spcBef>
            </a:pPr>
            <a:endParaRPr lang="tr-TR" dirty="0"/>
          </a:p>
          <a:p>
            <a:pPr lvl="0">
              <a:spcBef>
                <a:spcPts val="0"/>
              </a:spcBef>
            </a:pPr>
            <a:r>
              <a:rPr lang="tr-TR" dirty="0"/>
              <a:t>Hizmet performansını ve iletişimini kolaylaştırır</a:t>
            </a:r>
            <a:r>
              <a:rPr lang="tr-TR" dirty="0" smtClean="0"/>
              <a:t>.</a:t>
            </a:r>
          </a:p>
          <a:p>
            <a:pPr lvl="0">
              <a:spcBef>
                <a:spcPts val="0"/>
              </a:spcBef>
            </a:pPr>
            <a:endParaRPr lang="tr-TR" dirty="0"/>
          </a:p>
          <a:p>
            <a:pPr lvl="0">
              <a:spcBef>
                <a:spcPts val="0"/>
              </a:spcBef>
            </a:pPr>
            <a:r>
              <a:rPr lang="tr-TR" dirty="0"/>
              <a:t>Beklenilen hizmet sunumu ile algılanan hizmet sunumu arasındaki boşluğu kapatır</a:t>
            </a:r>
            <a:r>
              <a:rPr lang="tr-TR" dirty="0" smtClean="0"/>
              <a:t>.</a:t>
            </a:r>
          </a:p>
          <a:p>
            <a:pPr lvl="0">
              <a:spcBef>
                <a:spcPts val="0"/>
              </a:spcBef>
            </a:pPr>
            <a:endParaRPr lang="tr-TR" dirty="0"/>
          </a:p>
          <a:p>
            <a:pPr lvl="0">
              <a:spcBef>
                <a:spcPts val="0"/>
              </a:spcBef>
            </a:pPr>
            <a:r>
              <a:rPr lang="tr-TR" dirty="0"/>
              <a:t>Müşterilerin hizmeti değerlendirmelerinde   güvenilirlik yaratır</a:t>
            </a:r>
            <a:r>
              <a:rPr lang="tr-TR" dirty="0" smtClean="0"/>
              <a:t>.</a:t>
            </a:r>
          </a:p>
          <a:p>
            <a:pPr lvl="0">
              <a:spcBef>
                <a:spcPts val="0"/>
              </a:spcBef>
            </a:pPr>
            <a:endParaRPr lang="tr-TR" dirty="0"/>
          </a:p>
          <a:p>
            <a:pPr>
              <a:spcBef>
                <a:spcPts val="0"/>
              </a:spcBef>
            </a:pPr>
            <a:r>
              <a:rPr lang="tr-TR" dirty="0"/>
              <a:t>İmaj, konumlandırma ve farklılaştırma ile rekabet avantajı sağlar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8" y="1004878"/>
            <a:ext cx="7286676" cy="1055970"/>
          </a:xfrm>
        </p:spPr>
        <p:txBody>
          <a:bodyPr/>
          <a:lstStyle/>
          <a:p>
            <a:r>
              <a:rPr lang="tr-TR" sz="3200" b="1" dirty="0"/>
              <a:t>HİZMETLERDE FİZİKSEL KANIT ÇEŞİTLERİ</a:t>
            </a:r>
            <a:endParaRPr lang="tr-TR" sz="3200" dirty="0"/>
          </a:p>
        </p:txBody>
      </p:sp>
      <p:sp>
        <p:nvSpPr>
          <p:cNvPr id="3" name="2 İçerik Yer Tutucusu"/>
          <p:cNvSpPr>
            <a:spLocks noGrp="1"/>
          </p:cNvSpPr>
          <p:nvPr>
            <p:ph idx="1"/>
          </p:nvPr>
        </p:nvSpPr>
        <p:spPr>
          <a:xfrm>
            <a:off x="467544" y="2348880"/>
            <a:ext cx="8229600" cy="3960440"/>
          </a:xfrm>
        </p:spPr>
        <p:txBody>
          <a:bodyPr/>
          <a:lstStyle/>
          <a:p>
            <a:pPr marL="0" indent="0" algn="just">
              <a:spcBef>
                <a:spcPts val="0"/>
              </a:spcBef>
              <a:buNone/>
            </a:pPr>
            <a:r>
              <a:rPr lang="tr-TR" sz="1800" b="1" dirty="0"/>
              <a:t>1. Yan </a:t>
            </a:r>
            <a:r>
              <a:rPr lang="tr-TR" sz="1800" b="1" dirty="0" smtClean="0"/>
              <a:t>Kanıtlar: </a:t>
            </a:r>
            <a:r>
              <a:rPr lang="tr-TR" sz="1800" dirty="0" smtClean="0"/>
              <a:t>Müşterilerin </a:t>
            </a:r>
            <a:r>
              <a:rPr lang="tr-TR" sz="1800" dirty="0"/>
              <a:t>sahip olabileceği fakat hizmetten bağımsız olarak değeri az  ya da hiç olmayan kanıtlardır. Uçak bileti, not defteri, çek defterleri, bir eğitim kurumunun tanıtım broşürleri, bir otobüs işletmesinin yolculuk sırasında verdiği yastıkları, kulaklıkları ve bir otel odasındaki dikiş seti, kibrit, çiçek, </a:t>
            </a:r>
            <a:r>
              <a:rPr lang="tr-TR" sz="1800" dirty="0" smtClean="0"/>
              <a:t>çekecek </a:t>
            </a:r>
            <a:r>
              <a:rPr lang="tr-TR" sz="1800" dirty="0"/>
              <a:t>gibi önemsiz görünen ancak müşteri tarafından temel hizmetin değerini artıracak unsurlar yan kanıtlara </a:t>
            </a:r>
            <a:r>
              <a:rPr lang="tr-TR" sz="1800" dirty="0" smtClean="0"/>
              <a:t>örnektir.</a:t>
            </a:r>
          </a:p>
          <a:p>
            <a:pPr algn="just">
              <a:spcBef>
                <a:spcPts val="0"/>
              </a:spcBef>
            </a:pPr>
            <a:endParaRPr lang="tr-TR" sz="1800" dirty="0" smtClean="0"/>
          </a:p>
          <a:p>
            <a:pPr marL="0" indent="0" algn="just">
              <a:spcBef>
                <a:spcPts val="0"/>
              </a:spcBef>
              <a:buNone/>
            </a:pPr>
            <a:r>
              <a:rPr lang="tr-TR" sz="1800" b="1" dirty="0"/>
              <a:t>2. Temel </a:t>
            </a:r>
            <a:r>
              <a:rPr lang="tr-TR" sz="1800" b="1" dirty="0" smtClean="0"/>
              <a:t>Kanıtlar: </a:t>
            </a:r>
            <a:r>
              <a:rPr lang="tr-TR" sz="1800" dirty="0" smtClean="0"/>
              <a:t>Müşteri </a:t>
            </a:r>
            <a:r>
              <a:rPr lang="tr-TR" sz="1800" dirty="0"/>
              <a:t>tarafından fiziksel olarak sahiplenilemeyen beraberinde alıp götürülemeyen ancak alınmak istenen hizmetin kalitesini algılamada önemli olan kanıtlara denir. Hizmet işletmesinin atmosferi konusunda bu kanıtlar önemli ipuçları sağlar.</a:t>
            </a:r>
          </a:p>
          <a:p>
            <a:endParaRPr lang="tr-TR" sz="1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836712"/>
            <a:ext cx="8568952" cy="1127978"/>
          </a:xfrm>
        </p:spPr>
        <p:txBody>
          <a:bodyPr/>
          <a:lstStyle/>
          <a:p>
            <a:r>
              <a:rPr lang="tr-TR" sz="3200" b="1" dirty="0"/>
              <a:t>FİZİKSEL ÇEVREDEKİ KANITLARIN DUYUSAL OLARAK ALGILANMASI </a:t>
            </a:r>
            <a:endParaRPr lang="tr-TR" sz="3200" dirty="0"/>
          </a:p>
        </p:txBody>
      </p:sp>
      <p:sp>
        <p:nvSpPr>
          <p:cNvPr id="3" name="2 İçerik Yer Tutucusu"/>
          <p:cNvSpPr>
            <a:spLocks noGrp="1"/>
          </p:cNvSpPr>
          <p:nvPr>
            <p:ph idx="1"/>
          </p:nvPr>
        </p:nvSpPr>
        <p:spPr>
          <a:xfrm>
            <a:off x="467544" y="2276872"/>
            <a:ext cx="8229600" cy="3960440"/>
          </a:xfrm>
        </p:spPr>
        <p:txBody>
          <a:bodyPr/>
          <a:lstStyle/>
          <a:p>
            <a:pPr marL="457200" indent="-457200">
              <a:buAutoNum type="arabicPeriod"/>
            </a:pPr>
            <a:r>
              <a:rPr lang="tr-TR" b="1" dirty="0" smtClean="0"/>
              <a:t>Görsel Kanıtlar</a:t>
            </a:r>
          </a:p>
          <a:p>
            <a:pPr marL="0" indent="0">
              <a:buNone/>
            </a:pPr>
            <a:r>
              <a:rPr lang="tr-TR" b="1" dirty="0" smtClean="0"/>
              <a:t>	</a:t>
            </a:r>
            <a:r>
              <a:rPr lang="tr-TR" dirty="0" smtClean="0"/>
              <a:t>1.1 Renk</a:t>
            </a:r>
            <a:endParaRPr lang="tr-TR" dirty="0"/>
          </a:p>
          <a:p>
            <a:pPr marL="0" indent="0">
              <a:buNone/>
            </a:pPr>
            <a:r>
              <a:rPr lang="tr-TR" dirty="0" smtClean="0"/>
              <a:t>	1.2 Işıklandırma</a:t>
            </a:r>
          </a:p>
          <a:p>
            <a:pPr marL="0" indent="0">
              <a:buNone/>
            </a:pPr>
            <a:r>
              <a:rPr lang="tr-TR" b="1" dirty="0" smtClean="0"/>
              <a:t>	</a:t>
            </a:r>
            <a:r>
              <a:rPr lang="tr-TR" dirty="0" smtClean="0"/>
              <a:t>1.3 Mekan </a:t>
            </a:r>
            <a:r>
              <a:rPr lang="tr-TR" dirty="0"/>
              <a:t>Tasarımı ve </a:t>
            </a:r>
            <a:r>
              <a:rPr lang="tr-TR" dirty="0" smtClean="0"/>
              <a:t>İşlevsellik</a:t>
            </a:r>
          </a:p>
          <a:p>
            <a:pPr marL="457200" indent="-457200">
              <a:buAutoNum type="arabicPeriod" startAt="2"/>
            </a:pPr>
            <a:r>
              <a:rPr lang="tr-TR" b="1" dirty="0" smtClean="0"/>
              <a:t>İşitsel Kanıtlar</a:t>
            </a:r>
          </a:p>
          <a:p>
            <a:pPr marL="0" indent="0">
              <a:buNone/>
            </a:pPr>
            <a:r>
              <a:rPr lang="tr-TR" b="1" dirty="0"/>
              <a:t>	</a:t>
            </a:r>
            <a:r>
              <a:rPr lang="tr-TR" dirty="0" smtClean="0"/>
              <a:t>2.1 Müzik</a:t>
            </a:r>
          </a:p>
          <a:p>
            <a:pPr marL="0" indent="0">
              <a:buNone/>
            </a:pPr>
            <a:r>
              <a:rPr lang="tr-TR" dirty="0"/>
              <a:t>	</a:t>
            </a:r>
            <a:r>
              <a:rPr lang="tr-TR" dirty="0" smtClean="0"/>
              <a:t>2.2 Gürültü</a:t>
            </a:r>
            <a:endParaRPr lang="tr-TR" dirty="0"/>
          </a:p>
          <a:p>
            <a:pPr marL="457200" lvl="0" indent="-457200" algn="just">
              <a:buClr>
                <a:srgbClr val="000000"/>
              </a:buClr>
              <a:buFontTx/>
              <a:buAutoNum type="arabicPeriod" startAt="3"/>
            </a:pPr>
            <a:r>
              <a:rPr lang="tr-TR" b="1" dirty="0"/>
              <a:t>Koku Kanıtları</a:t>
            </a:r>
          </a:p>
          <a:p>
            <a:pPr marL="457200" lvl="0" indent="-457200" algn="just">
              <a:buClr>
                <a:srgbClr val="000000"/>
              </a:buClr>
              <a:buFontTx/>
              <a:buAutoNum type="arabicPeriod" startAt="3"/>
            </a:pPr>
            <a:r>
              <a:rPr lang="tr-TR" b="1" dirty="0"/>
              <a:t>Tat Alma Kanıtları</a:t>
            </a:r>
            <a:endParaRPr lang="tr-TR" dirty="0"/>
          </a:p>
          <a:p>
            <a:pPr marL="457200" lvl="0" indent="-457200" algn="just">
              <a:buClr>
                <a:srgbClr val="000000"/>
              </a:buClr>
              <a:buFontTx/>
              <a:buAutoNum type="arabicPeriod" startAt="3"/>
            </a:pPr>
            <a:r>
              <a:rPr lang="tr-TR" b="1" dirty="0"/>
              <a:t>Dokunma Kanıtları</a:t>
            </a:r>
            <a:endParaRPr lang="tr-TR" dirty="0"/>
          </a:p>
          <a:p>
            <a:pPr marL="0" indent="0">
              <a:buNone/>
            </a:pPr>
            <a:endParaRPr lang="tr-TR" dirty="0"/>
          </a:p>
          <a:p>
            <a:pPr marL="0" indent="0">
              <a:buNone/>
            </a:pPr>
            <a:endParaRPr lang="tr-TR" dirty="0" smtClean="0"/>
          </a:p>
          <a:p>
            <a:pPr>
              <a:buNone/>
            </a:pPr>
            <a:endParaRPr lang="tr-TR" dirty="0" smtClean="0"/>
          </a:p>
          <a:p>
            <a:pPr>
              <a:buNone/>
            </a:pPr>
            <a:endParaRPr lang="tr-TR" dirty="0" smtClean="0"/>
          </a:p>
          <a:p>
            <a:endParaRPr lang="tr-TR" dirty="0"/>
          </a:p>
        </p:txBody>
      </p:sp>
    </p:spTree>
  </p:cSld>
  <p:clrMapOvr>
    <a:masterClrMapping/>
  </p:clrMapOvr>
</p:sld>
</file>

<file path=ppt/theme/theme1.xml><?xml version="1.0" encoding="utf-8"?>
<a:theme xmlns:a="http://schemas.openxmlformats.org/drawingml/2006/main" name="tf10131490">
  <a:themeElements>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fontScheme name="AsianPacAmerHerMonth_TP10131490">
      <a:majorFont>
        <a:latin typeface="Gill Sans MT"/>
        <a:ea typeface=""/>
        <a:cs typeface=""/>
      </a:majorFont>
      <a:minorFont>
        <a:latin typeface="Gill Sans MT"/>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sianPacAmerHerMonth_TP10131490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AsianPacAmerHerMonth_TP10131490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AsianPacAmerHerMonth_TP10131490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AsianPacAmerHerMonth_TP10131490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AsianPacAmerHerMonth_TP10131490 5">
        <a:dk1>
          <a:srgbClr val="000000"/>
        </a:dk1>
        <a:lt1>
          <a:srgbClr val="FFFFFF"/>
        </a:lt1>
        <a:dk2>
          <a:srgbClr val="000000"/>
        </a:dk2>
        <a:lt2>
          <a:srgbClr val="996633"/>
        </a:lt2>
        <a:accent1>
          <a:srgbClr val="CC9900"/>
        </a:accent1>
        <a:accent2>
          <a:srgbClr val="FFECB7"/>
        </a:accent2>
        <a:accent3>
          <a:srgbClr val="FFFFFF"/>
        </a:accent3>
        <a:accent4>
          <a:srgbClr val="000000"/>
        </a:accent4>
        <a:accent5>
          <a:srgbClr val="E2CAAA"/>
        </a:accent5>
        <a:accent6>
          <a:srgbClr val="E7D6A6"/>
        </a:accent6>
        <a:hlink>
          <a:srgbClr val="996633"/>
        </a:hlink>
        <a:folHlink>
          <a:srgbClr val="FF9900"/>
        </a:folHlink>
      </a:clrScheme>
      <a:clrMap bg1="lt1" tx1="dk1" bg2="lt2" tx2="dk2" accent1="accent1" accent2="accent2" accent3="accent3" accent4="accent4" accent5="accent5" accent6="accent6" hlink="hlink" folHlink="folHlink"/>
    </a:extraClrScheme>
    <a:extraClrScheme>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tf10131490</Template>
  <TotalTime>517</TotalTime>
  <Words>741</Words>
  <Application>Microsoft Office PowerPoint</Application>
  <PresentationFormat>Ekran Gösterisi (4:3)</PresentationFormat>
  <Paragraphs>75</Paragraphs>
  <Slides>12</Slides>
  <Notes>1</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tf10131490</vt:lpstr>
      <vt:lpstr>Bölüm 10 Hizmet Pazarlaması Karması 6:  Fiziksel Kanıtlar</vt:lpstr>
      <vt:lpstr>     HİZMET ORTAMI,         ATMOSFER, FİZİKSEL ÇEVRE VE FİZİKSEL KANITLAR</vt:lpstr>
      <vt:lpstr>Hizmet Ortamının Unsurları</vt:lpstr>
      <vt:lpstr>Fiziksel Çevre Bileşenleri</vt:lpstr>
      <vt:lpstr>Hizmet Atmosferi Değişkenleri</vt:lpstr>
      <vt:lpstr>PowerPoint Sunusu</vt:lpstr>
      <vt:lpstr>Fiziksel Çevrenin Önemi</vt:lpstr>
      <vt:lpstr>HİZMETLERDE FİZİKSEL KANIT ÇEŞİTLERİ</vt:lpstr>
      <vt:lpstr>FİZİKSEL ÇEVREDEKİ KANITLARIN DUYUSAL OLARAK ALGILANMASI </vt:lpstr>
      <vt:lpstr>FİZİKSEL KANITLARIN MÜŞTERİLERDE YARATTIĞI TEPKİLER</vt:lpstr>
      <vt:lpstr>FİZİKSEL KANITLARIN MÜŞTERİLERDE YARATTIĞI TEPKİLER</vt:lpstr>
      <vt:lpstr>FİZİKSEL KANITLARIN MÜŞTERİLERDE YARATTIĞI TEPKİLER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6 Hizmetlerde Dağıtım</dc:title>
  <dc:creator>@</dc:creator>
  <cp:lastModifiedBy>Windows Kullanıcısı</cp:lastModifiedBy>
  <cp:revision>25</cp:revision>
  <dcterms:created xsi:type="dcterms:W3CDTF">2017-08-29T10:53:56Z</dcterms:created>
  <dcterms:modified xsi:type="dcterms:W3CDTF">2022-01-03T11:25:21Z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TC101314901033</vt:lpwstr>
  </property>
</Properties>
</file>