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8"/>
  </p:notesMasterIdLst>
  <p:handoutMasterIdLst>
    <p:handoutMasterId r:id="rId39"/>
  </p:handoutMasterIdLst>
  <p:sldIdLst>
    <p:sldId id="256" r:id="rId2"/>
    <p:sldId id="260" r:id="rId3"/>
    <p:sldId id="261" r:id="rId4"/>
    <p:sldId id="307" r:id="rId5"/>
    <p:sldId id="263" r:id="rId6"/>
    <p:sldId id="308" r:id="rId7"/>
    <p:sldId id="264" r:id="rId8"/>
    <p:sldId id="265" r:id="rId9"/>
    <p:sldId id="266" r:id="rId10"/>
    <p:sldId id="267" r:id="rId11"/>
    <p:sldId id="268" r:id="rId12"/>
    <p:sldId id="269" r:id="rId13"/>
    <p:sldId id="270" r:id="rId14"/>
    <p:sldId id="271" r:id="rId15"/>
    <p:sldId id="272" r:id="rId16"/>
    <p:sldId id="274" r:id="rId17"/>
    <p:sldId id="278" r:id="rId18"/>
    <p:sldId id="280" r:id="rId19"/>
    <p:sldId id="281" r:id="rId20"/>
    <p:sldId id="283" r:id="rId21"/>
    <p:sldId id="286" r:id="rId22"/>
    <p:sldId id="309" r:id="rId23"/>
    <p:sldId id="287" r:id="rId24"/>
    <p:sldId id="288" r:id="rId25"/>
    <p:sldId id="289" r:id="rId26"/>
    <p:sldId id="290" r:id="rId27"/>
    <p:sldId id="310" r:id="rId28"/>
    <p:sldId id="292" r:id="rId29"/>
    <p:sldId id="311" r:id="rId30"/>
    <p:sldId id="312" r:id="rId31"/>
    <p:sldId id="293" r:id="rId32"/>
    <p:sldId id="294" r:id="rId33"/>
    <p:sldId id="313" r:id="rId34"/>
    <p:sldId id="296" r:id="rId35"/>
    <p:sldId id="297" r:id="rId36"/>
    <p:sldId id="299"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7"/>
    <a:srgbClr val="00602B"/>
    <a:srgbClr val="003E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4660"/>
  </p:normalViewPr>
  <p:slideViewPr>
    <p:cSldViewPr>
      <p:cViewPr>
        <p:scale>
          <a:sx n="76" d="100"/>
          <a:sy n="76" d="100"/>
        </p:scale>
        <p:origin x="-1158" y="21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3A68961-F13C-4DA7-B730-ADCADE05E293}" type="datetimeFigureOut">
              <a:rPr lang="tr-TR" smtClean="0"/>
              <a:t>3.01.2022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FFF62E-D926-4327-A4E6-8D8D28D628E9}" type="slidenum">
              <a:rPr lang="tr-TR" smtClean="0"/>
              <a:t>‹#›</a:t>
            </a:fld>
            <a:endParaRPr lang="tr-TR"/>
          </a:p>
        </p:txBody>
      </p:sp>
    </p:spTree>
    <p:extLst>
      <p:ext uri="{BB962C8B-B14F-4D97-AF65-F5344CB8AC3E}">
        <p14:creationId xmlns:p14="http://schemas.microsoft.com/office/powerpoint/2010/main" val="25379215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4C28D5D-D5FA-47AA-BE39-9AD539A5E9F5}" type="slidenum">
              <a:rPr lang="en-US"/>
              <a:pPr/>
              <a:t>‹#›</a:t>
            </a:fld>
            <a:endParaRPr lang="en-US"/>
          </a:p>
        </p:txBody>
      </p:sp>
    </p:spTree>
    <p:extLst>
      <p:ext uri="{BB962C8B-B14F-4D97-AF65-F5344CB8AC3E}">
        <p14:creationId xmlns:p14="http://schemas.microsoft.com/office/powerpoint/2010/main" val="253542803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8FE300-4B1F-4E7D-8DF9-74AD4DC5C105}" type="slidenum">
              <a:rPr lang="en-US"/>
              <a:pPr/>
              <a:t>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15722498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pic>
        <p:nvPicPr>
          <p:cNvPr id="25613" name="Picture 13" descr="psam_pg1NEW"/>
          <p:cNvPicPr>
            <a:picLocks noChangeAspect="1" noChangeArrowheads="1"/>
          </p:cNvPicPr>
          <p:nvPr/>
        </p:nvPicPr>
        <p:blipFill>
          <a:blip r:embed="rId2"/>
          <a:srcRect b="28048"/>
          <a:stretch>
            <a:fillRect/>
          </a:stretch>
        </p:blipFill>
        <p:spPr bwMode="auto">
          <a:xfrm>
            <a:off x="0" y="928670"/>
            <a:ext cx="9144000" cy="4286280"/>
          </a:xfrm>
          <a:prstGeom prst="rect">
            <a:avLst/>
          </a:prstGeom>
          <a:noFill/>
        </p:spPr>
      </p:pic>
      <p:pic>
        <p:nvPicPr>
          <p:cNvPr id="17" name="16 Resim" descr="ana foto.jpg"/>
          <p:cNvPicPr preferRelativeResize="0">
            <a:picLocks/>
          </p:cNvPicPr>
          <p:nvPr userDrawn="1"/>
        </p:nvPicPr>
        <p:blipFill>
          <a:blip r:embed="rId3"/>
          <a:srcRect t="14009"/>
          <a:stretch>
            <a:fillRect/>
          </a:stretch>
        </p:blipFill>
        <p:spPr>
          <a:xfrm>
            <a:off x="32" y="5209224"/>
            <a:ext cx="9144000" cy="1648800"/>
          </a:xfrm>
          <a:prstGeom prst="rect">
            <a:avLst/>
          </a:prstGeom>
        </p:spPr>
      </p:pic>
      <p:sp>
        <p:nvSpPr>
          <p:cNvPr id="24" name="23 Dikdörtgen"/>
          <p:cNvSpPr/>
          <p:nvPr userDrawn="1"/>
        </p:nvSpPr>
        <p:spPr>
          <a:xfrm>
            <a:off x="2214546" y="0"/>
            <a:ext cx="4572000" cy="861774"/>
          </a:xfrm>
          <a:prstGeom prst="rect">
            <a:avLst/>
          </a:prstGeom>
        </p:spPr>
        <p:txBody>
          <a:bodyPr wrap="square">
            <a:spAutoFit/>
          </a:bodyPr>
          <a:lstStyle/>
          <a:p>
            <a:pPr algn="ctr"/>
            <a: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t>Hizmet Pazarlaması</a:t>
            </a:r>
            <a:b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t>Stratejik Bir Yaklaşımla</a:t>
            </a:r>
            <a:b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(Ed.)</a:t>
            </a:r>
            <a:b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050" b="1" i="0" u="none" strike="noStrike" kern="0" cap="none" spc="0" normalizeH="0" baseline="0" noProof="0" dirty="0" err="1" smtClean="0">
                <a:ln>
                  <a:noFill/>
                </a:ln>
                <a:solidFill>
                  <a:srgbClr val="007A37"/>
                </a:solidFill>
                <a:effectLst/>
                <a:uLnTx/>
                <a:uFillTx/>
                <a:latin typeface="Book Antiqua" pitchFamily="18" charset="0"/>
                <a:ea typeface="+mj-ea"/>
                <a:cs typeface="+mj-cs"/>
              </a:rPr>
              <a:t>Prof.Dr</a:t>
            </a: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Berrin ONARAN – Yrd.</a:t>
            </a:r>
            <a:r>
              <a:rPr kumimoji="0" lang="tr-TR" sz="1050" b="1" i="0" u="none" strike="noStrike" kern="0" cap="none" spc="0" normalizeH="0" baseline="0" noProof="0" dirty="0" err="1" smtClean="0">
                <a:ln>
                  <a:noFill/>
                </a:ln>
                <a:solidFill>
                  <a:srgbClr val="007A37"/>
                </a:solidFill>
                <a:effectLst/>
                <a:uLnTx/>
                <a:uFillTx/>
                <a:latin typeface="Book Antiqua" pitchFamily="18" charset="0"/>
                <a:ea typeface="+mj-ea"/>
                <a:cs typeface="+mj-cs"/>
              </a:rPr>
              <a:t>Doç.Dr</a:t>
            </a: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Alparslan ÖZMEN</a:t>
            </a:r>
            <a:endParaRPr lang="tr-TR" sz="1600" b="1" dirty="0">
              <a:solidFill>
                <a:srgbClr val="007A37"/>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D983D387-BCB6-4134-B086-EAFAFA5A0A5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76200"/>
            <a:ext cx="2057400" cy="5867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762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BFA7082A-C43F-43C7-972C-6535AC719DF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Başlık ve İçerik Üzerind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200"/>
            <a:ext cx="6781800" cy="10668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8229600" cy="2286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57200" y="3657600"/>
            <a:ext cx="8229600" cy="2286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en-US"/>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902AB83A-B26C-4AF2-BFFC-A15A19D6205D}"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200"/>
            <a:ext cx="6781800" cy="10668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4038600" cy="4724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48200" y="1219200"/>
            <a:ext cx="4038600" cy="4724400"/>
          </a:xfrm>
        </p:spPr>
        <p:txBody>
          <a:bodyPr/>
          <a:lstStyle/>
          <a:p>
            <a:r>
              <a:rPr lang="tr-TR" smtClean="0"/>
              <a:t>Küçük resim eklemek için simgeyi tıklatın</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en-US"/>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48F86F8A-6F39-412B-B90C-C86F98A6D23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923924"/>
          </a:xfrm>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lvl1pPr>
              <a:defRPr sz="2000"/>
            </a:lvl1pPr>
            <a:lvl2pPr>
              <a:defRPr sz="2000"/>
            </a:lvl2pPr>
            <a:lvl3pPr>
              <a:defRPr sz="1800"/>
            </a:lvl3pPr>
            <a:lvl4pPr>
              <a:defRPr sz="1600"/>
            </a:lvl4pPr>
            <a:lvl5pPr>
              <a:defRPr sz="1600"/>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D4BF80EB-502C-4C4F-AB2D-2CE7A615671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5C53A906-3D91-469F-BAEA-AD565BECB84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93C94220-B31D-417D-8416-440CA960742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en-US"/>
          </a:p>
        </p:txBody>
      </p:sp>
      <p:sp>
        <p:nvSpPr>
          <p:cNvPr id="8" name="7 Altbilgi Yer Tutucusu"/>
          <p:cNvSpPr>
            <a:spLocks noGrp="1"/>
          </p:cNvSpPr>
          <p:nvPr>
            <p:ph type="ftr" sz="quarter" idx="11"/>
          </p:nvPr>
        </p:nvSpPr>
        <p:spPr/>
        <p:txBody>
          <a:bodyPr/>
          <a:lstStyle>
            <a:lvl1pPr>
              <a:defRPr/>
            </a:lvl1pPr>
          </a:lstStyle>
          <a:p>
            <a:endParaRPr lang="en-US"/>
          </a:p>
        </p:txBody>
      </p:sp>
      <p:sp>
        <p:nvSpPr>
          <p:cNvPr id="9" name="8 Slayt Numarası Yer Tutucusu"/>
          <p:cNvSpPr>
            <a:spLocks noGrp="1"/>
          </p:cNvSpPr>
          <p:nvPr>
            <p:ph type="sldNum" sz="quarter" idx="12"/>
          </p:nvPr>
        </p:nvSpPr>
        <p:spPr/>
        <p:txBody>
          <a:bodyPr/>
          <a:lstStyle>
            <a:lvl1pPr>
              <a:defRPr/>
            </a:lvl1pPr>
          </a:lstStyle>
          <a:p>
            <a:fld id="{F57042CC-8AC4-4F6B-A4A7-822C299B621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en-US"/>
          </a:p>
        </p:txBody>
      </p:sp>
      <p:sp>
        <p:nvSpPr>
          <p:cNvPr id="4" name="3 Altbilgi Yer Tutucusu"/>
          <p:cNvSpPr>
            <a:spLocks noGrp="1"/>
          </p:cNvSpPr>
          <p:nvPr>
            <p:ph type="ftr" sz="quarter" idx="11"/>
          </p:nvPr>
        </p:nvSpPr>
        <p:spPr/>
        <p:txBody>
          <a:bodyPr/>
          <a:lstStyle>
            <a:lvl1pPr>
              <a:defRPr/>
            </a:lvl1pPr>
          </a:lstStyle>
          <a:p>
            <a:endParaRPr lang="en-US"/>
          </a:p>
        </p:txBody>
      </p:sp>
      <p:sp>
        <p:nvSpPr>
          <p:cNvPr id="5" name="4 Slayt Numarası Yer Tutucusu"/>
          <p:cNvSpPr>
            <a:spLocks noGrp="1"/>
          </p:cNvSpPr>
          <p:nvPr>
            <p:ph type="sldNum" sz="quarter" idx="12"/>
          </p:nvPr>
        </p:nvSpPr>
        <p:spPr/>
        <p:txBody>
          <a:bodyPr/>
          <a:lstStyle>
            <a:lvl1pPr>
              <a:defRPr/>
            </a:lvl1pPr>
          </a:lstStyle>
          <a:p>
            <a:fld id="{87AE4864-C2E2-4A5F-AAA8-7C0291B1E68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en-US"/>
          </a:p>
        </p:txBody>
      </p:sp>
      <p:sp>
        <p:nvSpPr>
          <p:cNvPr id="3" name="2 Altbilgi Yer Tutucusu"/>
          <p:cNvSpPr>
            <a:spLocks noGrp="1"/>
          </p:cNvSpPr>
          <p:nvPr>
            <p:ph type="ftr" sz="quarter" idx="11"/>
          </p:nvPr>
        </p:nvSpPr>
        <p:spPr/>
        <p:txBody>
          <a:bodyPr/>
          <a:lstStyle>
            <a:lvl1pPr>
              <a:defRPr/>
            </a:lvl1pPr>
          </a:lstStyle>
          <a:p>
            <a:endParaRPr lang="en-US"/>
          </a:p>
        </p:txBody>
      </p:sp>
      <p:sp>
        <p:nvSpPr>
          <p:cNvPr id="4" name="3 Slayt Numarası Yer Tutucusu"/>
          <p:cNvSpPr>
            <a:spLocks noGrp="1"/>
          </p:cNvSpPr>
          <p:nvPr>
            <p:ph type="sldNum" sz="quarter" idx="12"/>
          </p:nvPr>
        </p:nvSpPr>
        <p:spPr/>
        <p:txBody>
          <a:bodyPr/>
          <a:lstStyle>
            <a:lvl1pPr>
              <a:defRPr/>
            </a:lvl1pPr>
          </a:lstStyle>
          <a:p>
            <a:fld id="{0DE52F64-0FEA-4BF2-B879-935F251168C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34451292-05D6-4FFB-A73B-EEDD0A40ECC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FF167DAE-F910-4ED8-BCB6-44FE8704D61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70C0">
                <a:alpha val="16000"/>
              </a:srgbClr>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1214414" y="857232"/>
            <a:ext cx="6781800" cy="9239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tr-TR" dirty="0" smtClean="0"/>
              <a:t>Asıl Başlık Stili İçin Tıklatın</a:t>
            </a:r>
            <a:endParaRPr lang="en-US" dirty="0" smtClean="0"/>
          </a:p>
        </p:txBody>
      </p:sp>
      <p:sp>
        <p:nvSpPr>
          <p:cNvPr id="24579" name="Rectangle 3"/>
          <p:cNvSpPr>
            <a:spLocks noGrp="1" noChangeArrowheads="1"/>
          </p:cNvSpPr>
          <p:nvPr>
            <p:ph type="body" idx="1"/>
          </p:nvPr>
        </p:nvSpPr>
        <p:spPr bwMode="auto">
          <a:xfrm>
            <a:off x="457200" y="2143116"/>
            <a:ext cx="8229600" cy="38004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smtClean="0"/>
          </a:p>
        </p:txBody>
      </p:sp>
      <p:sp>
        <p:nvSpPr>
          <p:cNvPr id="245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400">
                <a:latin typeface="Times New Roman" pitchFamily="18" charset="0"/>
              </a:defRPr>
            </a:lvl1pPr>
          </a:lstStyle>
          <a:p>
            <a:endParaRPr lang="en-US"/>
          </a:p>
        </p:txBody>
      </p:sp>
      <p:sp>
        <p:nvSpPr>
          <p:cNvPr id="245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1" sz="1400">
                <a:latin typeface="Times New Roman" pitchFamily="18" charset="0"/>
              </a:defRPr>
            </a:lvl1pPr>
          </a:lstStyle>
          <a:p>
            <a:endParaRPr lang="en-US"/>
          </a:p>
        </p:txBody>
      </p:sp>
      <p:sp>
        <p:nvSpPr>
          <p:cNvPr id="245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400">
                <a:latin typeface="Times New Roman" pitchFamily="18" charset="0"/>
              </a:defRPr>
            </a:lvl1pPr>
          </a:lstStyle>
          <a:p>
            <a:fld id="{B93C27D1-86E5-453B-88A2-78D6D6438708}" type="slidenum">
              <a:rPr lang="en-US"/>
              <a:pPr/>
              <a:t>‹#›</a:t>
            </a:fld>
            <a:endParaRPr lang="en-US"/>
          </a:p>
        </p:txBody>
      </p:sp>
      <p:pic>
        <p:nvPicPr>
          <p:cNvPr id="16" name="15 Resim" descr="ana foto.jpg"/>
          <p:cNvPicPr>
            <a:picLocks noChangeAspect="1"/>
          </p:cNvPicPr>
          <p:nvPr userDrawn="1"/>
        </p:nvPicPr>
        <p:blipFill>
          <a:blip r:embed="rId15"/>
          <a:stretch>
            <a:fillRect/>
          </a:stretch>
        </p:blipFill>
        <p:spPr>
          <a:xfrm>
            <a:off x="2643174" y="-24"/>
            <a:ext cx="6500826" cy="785818"/>
          </a:xfrm>
          <a:prstGeom prst="rect">
            <a:avLst/>
          </a:prstGeom>
          <a:ln>
            <a:noFill/>
          </a:ln>
          <a:effectLst>
            <a:softEdge rad="112500"/>
          </a:effectLst>
        </p:spPr>
      </p:pic>
      <p:sp>
        <p:nvSpPr>
          <p:cNvPr id="17" name="16 Metin kutusu"/>
          <p:cNvSpPr txBox="1"/>
          <p:nvPr userDrawn="1"/>
        </p:nvSpPr>
        <p:spPr>
          <a:xfrm>
            <a:off x="-32" y="71414"/>
            <a:ext cx="2571736" cy="592470"/>
          </a:xfrm>
          <a:prstGeom prst="rect">
            <a:avLst/>
          </a:prstGeom>
          <a:noFill/>
        </p:spPr>
        <p:txBody>
          <a:bodyPr wrap="square" rtlCol="0">
            <a:spAutoFit/>
          </a:bodyPr>
          <a:lstStyle/>
          <a:p>
            <a:r>
              <a:rPr lang="tr-TR" sz="1200" b="1" dirty="0" smtClean="0">
                <a:solidFill>
                  <a:srgbClr val="00602B"/>
                </a:solidFill>
                <a:latin typeface="Book Antiqua" pitchFamily="18" charset="0"/>
              </a:rPr>
              <a:t>Hizmet Pazarlaması</a:t>
            </a:r>
          </a:p>
          <a:p>
            <a:r>
              <a:rPr lang="tr-TR" sz="1050" b="1" i="1" dirty="0" smtClean="0">
                <a:solidFill>
                  <a:srgbClr val="00602B"/>
                </a:solidFill>
                <a:latin typeface="Book Antiqua" pitchFamily="18" charset="0"/>
              </a:rPr>
              <a:t>Stratejik</a:t>
            </a:r>
            <a:r>
              <a:rPr lang="tr-TR" sz="1050" b="1" i="1" baseline="0" dirty="0" smtClean="0">
                <a:solidFill>
                  <a:srgbClr val="00602B"/>
                </a:solidFill>
                <a:latin typeface="Book Antiqua" pitchFamily="18" charset="0"/>
              </a:rPr>
              <a:t> Bir Yaklaşımla</a:t>
            </a:r>
          </a:p>
          <a:p>
            <a:r>
              <a:rPr lang="tr-TR" sz="1000" b="1" i="1" baseline="0" dirty="0" smtClean="0">
                <a:solidFill>
                  <a:srgbClr val="00602B"/>
                </a:solidFill>
                <a:latin typeface="Book Antiqua" pitchFamily="18" charset="0"/>
              </a:rPr>
              <a:t>(Ed.) Onaran - Özmen</a:t>
            </a:r>
            <a:endParaRPr lang="tr-TR" sz="1000" b="1" i="1" dirty="0">
              <a:solidFill>
                <a:srgbClr val="00602B"/>
              </a:solidFill>
              <a:latin typeface="Book Antiqua"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iming>
    <p:tnLst>
      <p:par>
        <p:cTn id="1" dur="indefinite" restart="never" nodeType="tmRoot"/>
      </p:par>
    </p:tnLst>
  </p:timing>
  <p:txStyles>
    <p:titleStyle>
      <a:lvl1pPr algn="ctr" rtl="0" eaLnBrk="1" fontAlgn="base" hangingPunct="1">
        <a:spcBef>
          <a:spcPct val="0"/>
        </a:spcBef>
        <a:spcAft>
          <a:spcPct val="0"/>
        </a:spcAft>
        <a:defRPr sz="3600">
          <a:solidFill>
            <a:srgbClr val="FF0000"/>
          </a:solidFill>
          <a:latin typeface="Book Antiqua" pitchFamily="18" charset="0"/>
          <a:ea typeface="+mj-ea"/>
          <a:cs typeface="+mj-cs"/>
        </a:defRPr>
      </a:lvl1pPr>
      <a:lvl2pPr algn="l" rtl="0" eaLnBrk="1" fontAlgn="base" hangingPunct="1">
        <a:spcBef>
          <a:spcPct val="0"/>
        </a:spcBef>
        <a:spcAft>
          <a:spcPct val="0"/>
        </a:spcAft>
        <a:defRPr sz="3600">
          <a:solidFill>
            <a:srgbClr val="000000"/>
          </a:solidFill>
          <a:latin typeface="Gill Sans MT" pitchFamily="34" charset="0"/>
        </a:defRPr>
      </a:lvl2pPr>
      <a:lvl3pPr algn="l" rtl="0" eaLnBrk="1" fontAlgn="base" hangingPunct="1">
        <a:spcBef>
          <a:spcPct val="0"/>
        </a:spcBef>
        <a:spcAft>
          <a:spcPct val="0"/>
        </a:spcAft>
        <a:defRPr sz="3600">
          <a:solidFill>
            <a:srgbClr val="000000"/>
          </a:solidFill>
          <a:latin typeface="Gill Sans MT" pitchFamily="34" charset="0"/>
        </a:defRPr>
      </a:lvl3pPr>
      <a:lvl4pPr algn="l" rtl="0" eaLnBrk="1" fontAlgn="base" hangingPunct="1">
        <a:spcBef>
          <a:spcPct val="0"/>
        </a:spcBef>
        <a:spcAft>
          <a:spcPct val="0"/>
        </a:spcAft>
        <a:defRPr sz="3600">
          <a:solidFill>
            <a:srgbClr val="000000"/>
          </a:solidFill>
          <a:latin typeface="Gill Sans MT" pitchFamily="34" charset="0"/>
        </a:defRPr>
      </a:lvl4pPr>
      <a:lvl5pPr algn="l" rtl="0" eaLnBrk="1" fontAlgn="base" hangingPunct="1">
        <a:spcBef>
          <a:spcPct val="0"/>
        </a:spcBef>
        <a:spcAft>
          <a:spcPct val="0"/>
        </a:spcAft>
        <a:defRPr sz="3600">
          <a:solidFill>
            <a:srgbClr val="000000"/>
          </a:solidFill>
          <a:latin typeface="Gill Sans MT" pitchFamily="34" charset="0"/>
        </a:defRPr>
      </a:lvl5pPr>
      <a:lvl6pPr marL="457200" algn="l" rtl="0" eaLnBrk="1" fontAlgn="base" hangingPunct="1">
        <a:spcBef>
          <a:spcPct val="0"/>
        </a:spcBef>
        <a:spcAft>
          <a:spcPct val="0"/>
        </a:spcAft>
        <a:defRPr sz="3600">
          <a:solidFill>
            <a:srgbClr val="000000"/>
          </a:solidFill>
          <a:latin typeface="Gill Sans MT" pitchFamily="34" charset="0"/>
        </a:defRPr>
      </a:lvl6pPr>
      <a:lvl7pPr marL="914400" algn="l" rtl="0" eaLnBrk="1" fontAlgn="base" hangingPunct="1">
        <a:spcBef>
          <a:spcPct val="0"/>
        </a:spcBef>
        <a:spcAft>
          <a:spcPct val="0"/>
        </a:spcAft>
        <a:defRPr sz="3600">
          <a:solidFill>
            <a:srgbClr val="000000"/>
          </a:solidFill>
          <a:latin typeface="Gill Sans MT" pitchFamily="34" charset="0"/>
        </a:defRPr>
      </a:lvl7pPr>
      <a:lvl8pPr marL="1371600" algn="l" rtl="0" eaLnBrk="1" fontAlgn="base" hangingPunct="1">
        <a:spcBef>
          <a:spcPct val="0"/>
        </a:spcBef>
        <a:spcAft>
          <a:spcPct val="0"/>
        </a:spcAft>
        <a:defRPr sz="3600">
          <a:solidFill>
            <a:srgbClr val="000000"/>
          </a:solidFill>
          <a:latin typeface="Gill Sans MT" pitchFamily="34" charset="0"/>
        </a:defRPr>
      </a:lvl8pPr>
      <a:lvl9pPr marL="1828800" algn="l" rtl="0" eaLnBrk="1" fontAlgn="base" hangingPunct="1">
        <a:spcBef>
          <a:spcPct val="0"/>
        </a:spcBef>
        <a:spcAft>
          <a:spcPct val="0"/>
        </a:spcAft>
        <a:defRPr sz="3600">
          <a:solidFill>
            <a:srgbClr val="000000"/>
          </a:solidFill>
          <a:latin typeface="Gill Sans MT" pitchFamily="34" charset="0"/>
        </a:defRPr>
      </a:lvl9pPr>
    </p:titleStyle>
    <p:bodyStyle>
      <a:lvl1pPr marL="342900" indent="-342900" algn="l" rtl="0" eaLnBrk="1" fontAlgn="base" hangingPunct="1">
        <a:spcBef>
          <a:spcPct val="20000"/>
        </a:spcBef>
        <a:spcAft>
          <a:spcPct val="0"/>
        </a:spcAft>
        <a:buClr>
          <a:schemeClr val="tx1"/>
        </a:buClr>
        <a:buChar char="•"/>
        <a:defRPr sz="2800">
          <a:solidFill>
            <a:srgbClr val="000000"/>
          </a:solidFill>
          <a:latin typeface="Book Antiqua" pitchFamily="18" charset="0"/>
          <a:ea typeface="+mn-ea"/>
          <a:cs typeface="+mn-cs"/>
        </a:defRPr>
      </a:lvl1pPr>
      <a:lvl2pPr marL="742950" indent="-285750" algn="l" rtl="0" eaLnBrk="1" fontAlgn="base" hangingPunct="1">
        <a:spcBef>
          <a:spcPct val="20000"/>
        </a:spcBef>
        <a:spcAft>
          <a:spcPct val="0"/>
        </a:spcAft>
        <a:buClr>
          <a:schemeClr val="tx1"/>
        </a:buClr>
        <a:buChar char="•"/>
        <a:defRPr sz="2600">
          <a:solidFill>
            <a:srgbClr val="000000"/>
          </a:solidFill>
          <a:latin typeface="Book Antiqua" pitchFamily="18" charset="0"/>
        </a:defRPr>
      </a:lvl2pPr>
      <a:lvl3pPr marL="1143000" indent="-228600" algn="l" rtl="0" eaLnBrk="1" fontAlgn="base" hangingPunct="1">
        <a:spcBef>
          <a:spcPct val="20000"/>
        </a:spcBef>
        <a:spcAft>
          <a:spcPct val="0"/>
        </a:spcAft>
        <a:buClr>
          <a:schemeClr val="tx1"/>
        </a:buClr>
        <a:buChar char="•"/>
        <a:defRPr sz="2400">
          <a:solidFill>
            <a:srgbClr val="000000"/>
          </a:solidFill>
          <a:latin typeface="Book Antiqua" pitchFamily="18" charset="0"/>
        </a:defRPr>
      </a:lvl3pPr>
      <a:lvl4pPr marL="1600200" indent="-228600" algn="l" rtl="0" eaLnBrk="1" fontAlgn="base" hangingPunct="1">
        <a:spcBef>
          <a:spcPct val="20000"/>
        </a:spcBef>
        <a:spcAft>
          <a:spcPct val="0"/>
        </a:spcAft>
        <a:buClr>
          <a:schemeClr val="tx1"/>
        </a:buClr>
        <a:buChar char="•"/>
        <a:defRPr sz="2000">
          <a:solidFill>
            <a:srgbClr val="000000"/>
          </a:solidFill>
          <a:latin typeface="Book Antiqua" pitchFamily="18" charset="0"/>
        </a:defRPr>
      </a:lvl4pPr>
      <a:lvl5pPr marL="2057400" indent="-228600" algn="l" rtl="0" eaLnBrk="1" fontAlgn="base" hangingPunct="1">
        <a:spcBef>
          <a:spcPct val="20000"/>
        </a:spcBef>
        <a:spcAft>
          <a:spcPct val="0"/>
        </a:spcAft>
        <a:buClr>
          <a:schemeClr val="tx1"/>
        </a:buClr>
        <a:buChar char="•"/>
        <a:defRPr sz="2000">
          <a:solidFill>
            <a:srgbClr val="000000"/>
          </a:solidFill>
          <a:latin typeface="Book Antiqua" pitchFamily="18" charset="0"/>
        </a:defRPr>
      </a:lvl5pPr>
      <a:lvl6pPr marL="2514600" indent="-228600" algn="l" rtl="0" eaLnBrk="1" fontAlgn="base" hangingPunct="1">
        <a:spcBef>
          <a:spcPct val="20000"/>
        </a:spcBef>
        <a:spcAft>
          <a:spcPct val="0"/>
        </a:spcAft>
        <a:buClr>
          <a:schemeClr val="tx1"/>
        </a:buClr>
        <a:buChar char="•"/>
        <a:defRPr sz="2000">
          <a:solidFill>
            <a:srgbClr val="000000"/>
          </a:solidFill>
          <a:latin typeface="+mn-lt"/>
        </a:defRPr>
      </a:lvl6pPr>
      <a:lvl7pPr marL="2971800" indent="-228600" algn="l" rtl="0" eaLnBrk="1" fontAlgn="base" hangingPunct="1">
        <a:spcBef>
          <a:spcPct val="20000"/>
        </a:spcBef>
        <a:spcAft>
          <a:spcPct val="0"/>
        </a:spcAft>
        <a:buClr>
          <a:schemeClr val="tx1"/>
        </a:buClr>
        <a:buChar char="•"/>
        <a:defRPr sz="2000">
          <a:solidFill>
            <a:srgbClr val="000000"/>
          </a:solidFill>
          <a:latin typeface="+mn-lt"/>
        </a:defRPr>
      </a:lvl7pPr>
      <a:lvl8pPr marL="3429000" indent="-228600" algn="l" rtl="0" eaLnBrk="1" fontAlgn="base" hangingPunct="1">
        <a:spcBef>
          <a:spcPct val="20000"/>
        </a:spcBef>
        <a:spcAft>
          <a:spcPct val="0"/>
        </a:spcAft>
        <a:buClr>
          <a:schemeClr val="tx1"/>
        </a:buClr>
        <a:buChar char="•"/>
        <a:defRPr sz="2000">
          <a:solidFill>
            <a:srgbClr val="000000"/>
          </a:solidFill>
          <a:latin typeface="+mn-lt"/>
        </a:defRPr>
      </a:lvl8pPr>
      <a:lvl9pPr marL="3886200" indent="-228600" algn="l" rtl="0" eaLnBrk="1" fontAlgn="base" hangingPunct="1">
        <a:spcBef>
          <a:spcPct val="20000"/>
        </a:spcBef>
        <a:spcAft>
          <a:spcPct val="0"/>
        </a:spcAft>
        <a:buClr>
          <a:schemeClr val="tx1"/>
        </a:buClr>
        <a:buChar char="•"/>
        <a:defRPr sz="2000">
          <a:solidFill>
            <a:srgbClr val="000000"/>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0" y="2143116"/>
            <a:ext cx="9144000" cy="1428760"/>
          </a:xfrm>
        </p:spPr>
        <p:txBody>
          <a:bodyPr/>
          <a:lstStyle/>
          <a:p>
            <a:r>
              <a:rPr lang="tr-TR" dirty="0" smtClean="0">
                <a:solidFill>
                  <a:srgbClr val="002060"/>
                </a:solidFill>
              </a:rPr>
              <a:t>Bölüm 11</a:t>
            </a:r>
            <a:br>
              <a:rPr lang="tr-TR" dirty="0" smtClean="0">
                <a:solidFill>
                  <a:srgbClr val="002060"/>
                </a:solidFill>
              </a:rPr>
            </a:br>
            <a:r>
              <a:rPr lang="tr-TR" dirty="0" smtClean="0">
                <a:solidFill>
                  <a:srgbClr val="002060"/>
                </a:solidFill>
              </a:rPr>
              <a:t>Hizmet Kalitesi</a:t>
            </a:r>
            <a:endParaRPr lang="en-US" dirty="0">
              <a:solidFill>
                <a:srgbClr val="002060"/>
              </a:solidFill>
            </a:endParaRPr>
          </a:p>
        </p:txBody>
      </p:sp>
      <p:sp>
        <p:nvSpPr>
          <p:cNvPr id="4" name="Rectangle 2"/>
          <p:cNvSpPr txBox="1">
            <a:spLocks noChangeArrowheads="1"/>
          </p:cNvSpPr>
          <p:nvPr/>
        </p:nvSpPr>
        <p:spPr bwMode="auto">
          <a:xfrm>
            <a:off x="0" y="3357562"/>
            <a:ext cx="9144000" cy="92869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dirty="0" smtClean="0">
              <a:ln>
                <a:noFill/>
              </a:ln>
              <a:solidFill>
                <a:srgbClr val="002060"/>
              </a:solidFill>
              <a:effectLst/>
              <a:uLnTx/>
              <a:uFillTx/>
              <a:latin typeface="Book Antiqua" pitchFamily="18" charset="0"/>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229600" cy="4968552"/>
          </a:xfrm>
        </p:spPr>
        <p:txBody>
          <a:bodyPr/>
          <a:lstStyle/>
          <a:p>
            <a:pPr marL="0" indent="0" algn="just">
              <a:buNone/>
            </a:pPr>
            <a:r>
              <a:rPr lang="tr-TR" dirty="0"/>
              <a:t>Hizmet ürününü değerlendirirken işletmenin “ne” sunduğu kadar “kime” sunduğu da önem kazanmaktadır</a:t>
            </a:r>
            <a:r>
              <a:rPr lang="tr-TR" dirty="0" smtClean="0"/>
              <a:t>. Algılanan </a:t>
            </a:r>
            <a:r>
              <a:rPr lang="tr-TR" dirty="0"/>
              <a:t>hizmet kalitesi modeline göre hizmet kalitesi müşterinin hizmetten ne beklediği ve ne algıladığı ile ilgilidir. </a:t>
            </a:r>
            <a:endParaRPr lang="tr-TR" dirty="0" smtClean="0"/>
          </a:p>
          <a:p>
            <a:pPr marL="0" indent="0" algn="just">
              <a:buNone/>
            </a:pPr>
            <a:endParaRPr lang="tr-TR" dirty="0" smtClean="0"/>
          </a:p>
          <a:p>
            <a:pPr marL="0" indent="0" algn="just">
              <a:buNone/>
            </a:pPr>
            <a:r>
              <a:rPr lang="tr-TR" dirty="0" err="1" smtClean="0"/>
              <a:t>Grönroos’un</a:t>
            </a:r>
            <a:r>
              <a:rPr lang="tr-TR" dirty="0" smtClean="0"/>
              <a:t> </a:t>
            </a:r>
            <a:r>
              <a:rPr lang="tr-TR" dirty="0"/>
              <a:t>(1984) önerdiği bu modelde algılanan hizmet kalitesi, beklenen hizmet ile algılanan hizmet arasındaki farktan ibarettir. </a:t>
            </a:r>
            <a:r>
              <a:rPr lang="tr-TR" dirty="0" smtClean="0"/>
              <a:t>Modelde </a:t>
            </a:r>
            <a:r>
              <a:rPr lang="tr-TR" dirty="0"/>
              <a:t>hizmet kalitesi kavramını açıklarken teknik kalite ve işlevsel kalite kavramından </a:t>
            </a:r>
            <a:r>
              <a:rPr lang="tr-TR" dirty="0" smtClean="0"/>
              <a:t>bahsedilmiştir</a:t>
            </a:r>
            <a:r>
              <a:rPr lang="tr-TR" dirty="0"/>
              <a:t>. </a:t>
            </a:r>
            <a:endParaRPr lang="tr-TR" dirty="0" smtClean="0"/>
          </a:p>
          <a:p>
            <a:pPr marL="0" indent="0" algn="just">
              <a:buNone/>
            </a:pPr>
            <a:endParaRPr lang="tr-TR" dirty="0"/>
          </a:p>
          <a:p>
            <a:pPr marL="0" indent="0" algn="just">
              <a:buNone/>
            </a:pPr>
            <a:r>
              <a:rPr lang="tr-TR" dirty="0"/>
              <a:t>Y</a:t>
            </a:r>
            <a:r>
              <a:rPr lang="tr-TR" dirty="0" smtClean="0"/>
              <a:t>azara </a:t>
            </a:r>
            <a:r>
              <a:rPr lang="tr-TR" dirty="0"/>
              <a:t>göre, teknik kalite tüketicinin hizmet sürecinde ne aldığını, işlevsel kalite ise nasıl aldığını ifade etmektedir. </a:t>
            </a:r>
            <a:r>
              <a:rPr lang="tr-TR" dirty="0" err="1" smtClean="0"/>
              <a:t>Grönroos</a:t>
            </a:r>
            <a:r>
              <a:rPr lang="tr-TR" dirty="0" smtClean="0"/>
              <a:t> </a:t>
            </a:r>
            <a:r>
              <a:rPr lang="tr-TR" dirty="0"/>
              <a:t>(1984), algılanan hizmet düzeyi üzerinde kurumsal imajın da etkisi olduğunu ifade etmektedir. Yazara göre müşterilerin beklentileri ve işletmeyi nasıl gördükleri, işletmenin algılanan kurumsal imajı ile ilgilidir. </a:t>
            </a:r>
            <a:endParaRPr lang="tr-TR" dirty="0" smtClean="0"/>
          </a:p>
          <a:p>
            <a:pPr marL="0" indent="0">
              <a:buNone/>
            </a:pPr>
            <a:endParaRPr lang="tr-TR" dirty="0"/>
          </a:p>
        </p:txBody>
      </p:sp>
    </p:spTree>
    <p:extLst>
      <p:ext uri="{BB962C8B-B14F-4D97-AF65-F5344CB8AC3E}">
        <p14:creationId xmlns:p14="http://schemas.microsoft.com/office/powerpoint/2010/main" val="2735279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1199986"/>
          </a:xfrm>
        </p:spPr>
        <p:txBody>
          <a:bodyPr/>
          <a:lstStyle/>
          <a:p>
            <a:r>
              <a:rPr lang="tr-TR" b="1" dirty="0" err="1"/>
              <a:t>Grönroos’un</a:t>
            </a:r>
            <a:r>
              <a:rPr lang="tr-TR" b="1" dirty="0"/>
              <a:t> Algılanan Hizmet Kalitesi Modeli</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2564904"/>
            <a:ext cx="7416824"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7801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84784"/>
            <a:ext cx="8229600" cy="4536504"/>
          </a:xfrm>
        </p:spPr>
        <p:txBody>
          <a:bodyPr/>
          <a:lstStyle/>
          <a:p>
            <a:pPr marL="0" indent="0" algn="just">
              <a:buNone/>
            </a:pPr>
            <a:r>
              <a:rPr lang="tr-TR" dirty="0" smtClean="0"/>
              <a:t>Algılanan </a:t>
            </a:r>
            <a:r>
              <a:rPr lang="tr-TR" dirty="0"/>
              <a:t>hizmet kalitesi modeline göre müşterinin hizmetten ne aldığı teknik kalite ile nasıl aldığı işlevsel kalite, birlikte kurumsal imajı etkilemekteler, bu üç unsur ise müşterinin beklediği hizmet ile algıladığı hizmet arasındaki fark olan algılanan hizmet kalitesini oluşturmaktadır. </a:t>
            </a:r>
            <a:endParaRPr lang="tr-TR" dirty="0" smtClean="0"/>
          </a:p>
          <a:p>
            <a:pPr algn="just"/>
            <a:endParaRPr lang="tr-TR" dirty="0"/>
          </a:p>
          <a:p>
            <a:pPr marL="0" indent="0" algn="just">
              <a:buNone/>
            </a:pPr>
            <a:r>
              <a:rPr lang="tr-TR" dirty="0" smtClean="0"/>
              <a:t>Şüphesiz </a:t>
            </a:r>
            <a:r>
              <a:rPr lang="tr-TR" dirty="0"/>
              <a:t>geleneksel reklam faaliyetleri gibi işletme kaynaklı ve ağızdan ağıza iletişim gibi dış çevre kaynaklı etkenler beklenen hizmet düzeyini etkilemektedir. </a:t>
            </a:r>
            <a:endParaRPr lang="tr-TR" dirty="0" smtClean="0"/>
          </a:p>
          <a:p>
            <a:pPr algn="just"/>
            <a:endParaRPr lang="tr-TR" dirty="0"/>
          </a:p>
          <a:p>
            <a:pPr marL="0" indent="0" algn="just">
              <a:buNone/>
            </a:pPr>
            <a:r>
              <a:rPr lang="tr-TR" dirty="0" smtClean="0"/>
              <a:t>Bu </a:t>
            </a:r>
            <a:r>
              <a:rPr lang="tr-TR" dirty="0"/>
              <a:t>durum ilk başta işletmenin aleyhine gibi gözükse de, hizmet hatalarının telafisinde müşteri, algıladığı kurumsal imaj nedeniyle söz konusu hataları bazen görmezden gelebilir. </a:t>
            </a:r>
          </a:p>
        </p:txBody>
      </p:sp>
    </p:spTree>
    <p:extLst>
      <p:ext uri="{BB962C8B-B14F-4D97-AF65-F5344CB8AC3E}">
        <p14:creationId xmlns:p14="http://schemas.microsoft.com/office/powerpoint/2010/main" val="1465330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1004878"/>
            <a:ext cx="7632848" cy="923924"/>
          </a:xfrm>
        </p:spPr>
        <p:txBody>
          <a:bodyPr/>
          <a:lstStyle/>
          <a:p>
            <a:pPr marL="342900" lvl="0" indent="-342900">
              <a:spcBef>
                <a:spcPct val="20000"/>
              </a:spcBef>
            </a:pPr>
            <a:r>
              <a:rPr lang="tr-TR" sz="2800" b="1" dirty="0">
                <a:ea typeface="+mn-ea"/>
                <a:cs typeface="+mn-cs"/>
              </a:rPr>
              <a:t>Hizmet	Kalitesi	</a:t>
            </a:r>
            <a:r>
              <a:rPr lang="tr-TR" sz="2800" b="1" dirty="0" smtClean="0">
                <a:ea typeface="+mn-ea"/>
                <a:cs typeface="+mn-cs"/>
              </a:rPr>
              <a:t>Boşluk Modeli ve Hizmet Kalitesinin Boyutları</a:t>
            </a:r>
            <a:endParaRPr lang="tr-TR" sz="2800" b="1" dirty="0"/>
          </a:p>
        </p:txBody>
      </p:sp>
      <p:sp>
        <p:nvSpPr>
          <p:cNvPr id="3" name="İçerik Yer Tutucusu 2"/>
          <p:cNvSpPr>
            <a:spLocks noGrp="1"/>
          </p:cNvSpPr>
          <p:nvPr>
            <p:ph idx="1"/>
          </p:nvPr>
        </p:nvSpPr>
        <p:spPr>
          <a:xfrm>
            <a:off x="457200" y="2143116"/>
            <a:ext cx="8229600" cy="4382228"/>
          </a:xfrm>
        </p:spPr>
        <p:txBody>
          <a:bodyPr/>
          <a:lstStyle/>
          <a:p>
            <a:pPr marL="0" indent="0" algn="just">
              <a:buNone/>
            </a:pPr>
            <a:r>
              <a:rPr lang="tr-TR" dirty="0" smtClean="0"/>
              <a:t>Kalitenin </a:t>
            </a:r>
            <a:r>
              <a:rPr lang="tr-TR" dirty="0"/>
              <a:t>müşterinin algısına dayalı olarak kavramlaştırılmasıyla beraber, ‘Müşteri kaliteyi nasıl tanımlar?’ sorusu gündeme gelmektedir. </a:t>
            </a:r>
            <a:endParaRPr lang="tr-TR" dirty="0" smtClean="0"/>
          </a:p>
          <a:p>
            <a:pPr marL="0" indent="0" algn="just">
              <a:buNone/>
            </a:pPr>
            <a:r>
              <a:rPr lang="tr-TR" dirty="0" smtClean="0"/>
              <a:t>Bu </a:t>
            </a:r>
            <a:r>
              <a:rPr lang="tr-TR" dirty="0"/>
              <a:t>soruya hizmet kalitesi boşluk (GAP) modeli bir yanıt verebilir. Boşluk modelinde hizmet kalitesi, müşteri algıları ile müşteri beklentileri arasındaki boşluk olarak </a:t>
            </a:r>
            <a:r>
              <a:rPr lang="tr-TR" dirty="0" smtClean="0"/>
              <a:t>tanımlanır.</a:t>
            </a:r>
          </a:p>
          <a:p>
            <a:pPr marL="0" indent="0" algn="just">
              <a:buNone/>
            </a:pPr>
            <a:r>
              <a:rPr lang="tr-TR" dirty="0" err="1" smtClean="0"/>
              <a:t>Parasuraman</a:t>
            </a:r>
            <a:r>
              <a:rPr lang="tr-TR" dirty="0" smtClean="0"/>
              <a:t> </a:t>
            </a:r>
            <a:r>
              <a:rPr lang="tr-TR" dirty="0"/>
              <a:t>vd. (1985) tarafından önerilen boşluk modelinde, hizmet kalitesi, müşterilerin algıları ile şekillenir. </a:t>
            </a:r>
            <a:endParaRPr lang="tr-TR" dirty="0" smtClean="0"/>
          </a:p>
          <a:p>
            <a:pPr marL="0" indent="0" algn="just">
              <a:buNone/>
            </a:pPr>
            <a:endParaRPr lang="tr-TR" dirty="0"/>
          </a:p>
          <a:p>
            <a:pPr marL="0" indent="0" algn="just">
              <a:buNone/>
            </a:pPr>
            <a:r>
              <a:rPr lang="tr-TR" dirty="0" smtClean="0"/>
              <a:t>Müşterilerin </a:t>
            </a:r>
            <a:r>
              <a:rPr lang="tr-TR" dirty="0"/>
              <a:t>bir hizmete yönelik algıları beklentilerini aşarsa, müşteriler yüksek bir hizmet kalitesi algılarlar, bununla birlikte bir hizmetin müşterinin beklentilerini karşılamakta başarısız olduğuna yönelik algılar varsa, düşük bir hizmet kalite algısı söz </a:t>
            </a:r>
            <a:r>
              <a:rPr lang="tr-TR" dirty="0" smtClean="0"/>
              <a:t>konusudur. </a:t>
            </a:r>
            <a:endParaRPr lang="tr-TR" dirty="0"/>
          </a:p>
          <a:p>
            <a:endParaRPr lang="tr-TR" dirty="0"/>
          </a:p>
        </p:txBody>
      </p:sp>
    </p:spTree>
    <p:extLst>
      <p:ext uri="{BB962C8B-B14F-4D97-AF65-F5344CB8AC3E}">
        <p14:creationId xmlns:p14="http://schemas.microsoft.com/office/powerpoint/2010/main" val="2083982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a:t>Hizmet Kalitesi Boşluk Modeli</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2143125"/>
            <a:ext cx="7056784" cy="4598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8111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12776"/>
            <a:ext cx="8280920" cy="4680520"/>
          </a:xfrm>
        </p:spPr>
        <p:txBody>
          <a:bodyPr/>
          <a:lstStyle/>
          <a:p>
            <a:pPr marL="0" indent="0">
              <a:buNone/>
            </a:pPr>
            <a:r>
              <a:rPr lang="tr-TR" dirty="0"/>
              <a:t>Modelde beş boşluk türünden bahsedilmiştir. </a:t>
            </a:r>
            <a:r>
              <a:rPr lang="tr-TR" dirty="0" err="1"/>
              <a:t>Parasuraman</a:t>
            </a:r>
            <a:r>
              <a:rPr lang="tr-TR" dirty="0"/>
              <a:t> vd. (1985) sırasıyla bu boşluklara bilgi, standartlar, dağıtım, iletişim ve müşteri boşluğu adını vermiştir. </a:t>
            </a:r>
            <a:endParaRPr lang="tr-TR" dirty="0" smtClean="0"/>
          </a:p>
          <a:p>
            <a:pPr marL="0" indent="0">
              <a:buNone/>
            </a:pPr>
            <a:endParaRPr lang="tr-TR" dirty="0"/>
          </a:p>
          <a:p>
            <a:pPr marL="0" indent="0">
              <a:buNone/>
            </a:pPr>
            <a:r>
              <a:rPr lang="tr-TR" b="1" dirty="0" smtClean="0"/>
              <a:t>1. Bilgi boşluğu: </a:t>
            </a:r>
            <a:r>
              <a:rPr lang="tr-TR" dirty="0" smtClean="0"/>
              <a:t>Bu </a:t>
            </a:r>
            <a:r>
              <a:rPr lang="tr-TR" dirty="0"/>
              <a:t>boşluk, tüketicilerin bir hizmetten ne beklediği ile yönetimin tüketicilerin beklentisine yönelik ne algıladığı arasındaki </a:t>
            </a:r>
            <a:r>
              <a:rPr lang="tr-TR" dirty="0" smtClean="0"/>
              <a:t>farktır. </a:t>
            </a:r>
            <a:r>
              <a:rPr lang="tr-TR" dirty="0"/>
              <a:t>Bilgi boşluğunun oluşmasında, pazar/müşteri araştırmaları eksiklikleri, hizmet personeli ile yönetim arasında iletişim noksanlıkları ve işletmedeki aşırı hiyerarşik organizasyon yapısı gibi unsurların etkili olduğunu ifade </a:t>
            </a:r>
            <a:r>
              <a:rPr lang="tr-TR" dirty="0" smtClean="0"/>
              <a:t>edilmektedir. </a:t>
            </a:r>
          </a:p>
          <a:p>
            <a:pPr marL="0" indent="0">
              <a:buNone/>
            </a:pPr>
            <a:endParaRPr lang="tr-TR" dirty="0" smtClean="0"/>
          </a:p>
          <a:p>
            <a:pPr marL="0" indent="0">
              <a:buNone/>
            </a:pPr>
            <a:r>
              <a:rPr lang="tr-TR" b="1" dirty="0" smtClean="0"/>
              <a:t>2. Standartlar boşluğu:</a:t>
            </a:r>
            <a:r>
              <a:rPr lang="tr-TR" dirty="0" smtClean="0"/>
              <a:t> Bu </a:t>
            </a:r>
            <a:r>
              <a:rPr lang="tr-TR" dirty="0"/>
              <a:t>boşluk, yönetimin tüketicilerin hizmetten ne beklediğine yönelik algısı ile hizmet sunumunun kalite nitelikleri arasındaki </a:t>
            </a:r>
            <a:r>
              <a:rPr lang="tr-TR" dirty="0" smtClean="0"/>
              <a:t>farktır.</a:t>
            </a:r>
            <a:endParaRPr lang="tr-TR" dirty="0"/>
          </a:p>
          <a:p>
            <a:endParaRPr lang="tr-TR" dirty="0"/>
          </a:p>
        </p:txBody>
      </p:sp>
    </p:spTree>
    <p:extLst>
      <p:ext uri="{BB962C8B-B14F-4D97-AF65-F5344CB8AC3E}">
        <p14:creationId xmlns:p14="http://schemas.microsoft.com/office/powerpoint/2010/main" val="503139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268760"/>
            <a:ext cx="8229600" cy="5328592"/>
          </a:xfrm>
        </p:spPr>
        <p:txBody>
          <a:bodyPr/>
          <a:lstStyle/>
          <a:p>
            <a:pPr marL="0" indent="0" algn="just">
              <a:buNone/>
            </a:pPr>
            <a:r>
              <a:rPr lang="tr-TR" b="1" dirty="0" smtClean="0"/>
              <a:t>3. Dağıtım</a:t>
            </a:r>
            <a:r>
              <a:rPr lang="tr-TR" b="1" dirty="0"/>
              <a:t> </a:t>
            </a:r>
            <a:r>
              <a:rPr lang="tr-TR" b="1" dirty="0" smtClean="0"/>
              <a:t>boşluğu: </a:t>
            </a:r>
            <a:r>
              <a:rPr lang="tr-TR" dirty="0" smtClean="0"/>
              <a:t>Tasarlanan </a:t>
            </a:r>
            <a:r>
              <a:rPr lang="tr-TR" dirty="0"/>
              <a:t>hizmetin kalite nitelikleri ile gerçekte sunulan hizmetin kalitesi arasındaki </a:t>
            </a:r>
            <a:r>
              <a:rPr lang="tr-TR" dirty="0" smtClean="0"/>
              <a:t>boşluktur. Dağıtım </a:t>
            </a:r>
            <a:r>
              <a:rPr lang="tr-TR" dirty="0"/>
              <a:t>boşluğunun oluşmasında, hizmet personelinin görev tanımlarının net bir şekilde belirlenmemesi, işe alma ve atamada yapılan hatalar, kontrol sistemlerindeki eksiklikler ve yetersiz takım çalışmasının etkili olduğunu ifade </a:t>
            </a:r>
            <a:r>
              <a:rPr lang="tr-TR" dirty="0" smtClean="0"/>
              <a:t>edilmektedir.</a:t>
            </a:r>
          </a:p>
          <a:p>
            <a:pPr marL="0" indent="0" algn="just">
              <a:buNone/>
            </a:pPr>
            <a:endParaRPr lang="tr-TR" dirty="0" smtClean="0"/>
          </a:p>
          <a:p>
            <a:pPr marL="0" indent="0" algn="just">
              <a:buNone/>
            </a:pPr>
            <a:r>
              <a:rPr lang="tr-TR" b="1" dirty="0" smtClean="0"/>
              <a:t>4. İletişim boşluğu: </a:t>
            </a:r>
            <a:r>
              <a:rPr lang="tr-TR" dirty="0" smtClean="0"/>
              <a:t>İşletmenin </a:t>
            </a:r>
            <a:r>
              <a:rPr lang="tr-TR" dirty="0"/>
              <a:t>reklam ve kişisel satış gibi dışsal iletişim mesajlarında tarif edilen hizmet nitelikleri ile gerçekte sunulan hizmet nitelikleri arasındaki </a:t>
            </a:r>
            <a:r>
              <a:rPr lang="tr-TR" dirty="0" smtClean="0"/>
              <a:t>farktır.</a:t>
            </a:r>
          </a:p>
          <a:p>
            <a:pPr marL="0" indent="0" algn="just">
              <a:buNone/>
            </a:pPr>
            <a:endParaRPr lang="tr-TR" dirty="0" smtClean="0"/>
          </a:p>
          <a:p>
            <a:pPr marL="0" lvl="0" indent="0" algn="just">
              <a:buClr>
                <a:srgbClr val="000000"/>
              </a:buClr>
              <a:buNone/>
            </a:pPr>
            <a:r>
              <a:rPr lang="tr-TR" b="1" dirty="0" smtClean="0"/>
              <a:t>5. Müşteri (hizmet) boşluğu</a:t>
            </a:r>
            <a:r>
              <a:rPr lang="tr-TR" b="1" dirty="0"/>
              <a:t>: </a:t>
            </a:r>
            <a:r>
              <a:rPr lang="tr-TR" dirty="0"/>
              <a:t>Müşteri (hizmet) boşluğu diğer dört boşluğun bir fonksiyonudur. Başka bir deyişle Boşluk 5=f(Boşluk 1+Boşluk 2+Boşluk 3+Boşluk 4) olarak ifade edilebilir. Hizmet işletmesinin nihai amacı, hizmet boşluğunu kapatmak ya da olabildiği kadar </a:t>
            </a:r>
            <a:r>
              <a:rPr lang="tr-TR" dirty="0" smtClean="0"/>
              <a:t>küçültmektir.</a:t>
            </a:r>
            <a:endParaRPr lang="tr-TR" dirty="0"/>
          </a:p>
          <a:p>
            <a:pPr marL="0" indent="0">
              <a:buNone/>
            </a:pPr>
            <a:endParaRPr lang="tr-TR" dirty="0"/>
          </a:p>
        </p:txBody>
      </p:sp>
    </p:spTree>
    <p:extLst>
      <p:ext uri="{BB962C8B-B14F-4D97-AF65-F5344CB8AC3E}">
        <p14:creationId xmlns:p14="http://schemas.microsoft.com/office/powerpoint/2010/main" val="2021286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342900" lvl="0" indent="-342900">
              <a:spcBef>
                <a:spcPct val="20000"/>
              </a:spcBef>
            </a:pPr>
            <a:r>
              <a:rPr lang="tr-TR" sz="1600" dirty="0" err="1">
                <a:solidFill>
                  <a:srgbClr val="000000"/>
                </a:solidFill>
                <a:ea typeface="+mn-ea"/>
                <a:cs typeface="+mn-cs"/>
              </a:rPr>
              <a:t>Parasuraman</a:t>
            </a:r>
            <a:r>
              <a:rPr lang="tr-TR" sz="1600" dirty="0">
                <a:solidFill>
                  <a:srgbClr val="000000"/>
                </a:solidFill>
                <a:ea typeface="+mn-ea"/>
                <a:cs typeface="+mn-cs"/>
              </a:rPr>
              <a:t> vd. (1985), hizmet kalitesi boşluklarını açıklamalarının yanında, hizmet kalitesinin on temel boyuttan oluştuğunu ifade etmektedir. Söz konusu boyutlar Tablo 1’de </a:t>
            </a:r>
            <a:r>
              <a:rPr lang="tr-TR" sz="1600" dirty="0" smtClean="0">
                <a:solidFill>
                  <a:srgbClr val="000000"/>
                </a:solidFill>
                <a:ea typeface="+mn-ea"/>
                <a:cs typeface="+mn-cs"/>
              </a:rPr>
              <a:t>sunulmuştur.</a:t>
            </a:r>
            <a:endParaRPr lang="tr-TR" sz="1600" dirty="0"/>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143125"/>
            <a:ext cx="7488832" cy="4598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7600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764704"/>
            <a:ext cx="6781800" cy="792088"/>
          </a:xfrm>
        </p:spPr>
        <p:txBody>
          <a:bodyPr/>
          <a:lstStyle/>
          <a:p>
            <a:r>
              <a:rPr lang="tr-TR" dirty="0"/>
              <a:t>	</a:t>
            </a:r>
            <a:r>
              <a:rPr lang="tr-TR" b="1" dirty="0"/>
              <a:t>SERVQUAL	</a:t>
            </a:r>
            <a:r>
              <a:rPr lang="tr-TR" b="1" dirty="0" smtClean="0"/>
              <a:t>Modeli</a:t>
            </a:r>
            <a:endParaRPr lang="tr-TR" dirty="0"/>
          </a:p>
        </p:txBody>
      </p:sp>
      <p:sp>
        <p:nvSpPr>
          <p:cNvPr id="3" name="İçerik Yer Tutucusu 2"/>
          <p:cNvSpPr>
            <a:spLocks noGrp="1"/>
          </p:cNvSpPr>
          <p:nvPr>
            <p:ph idx="1"/>
          </p:nvPr>
        </p:nvSpPr>
        <p:spPr>
          <a:xfrm>
            <a:off x="395536" y="1844824"/>
            <a:ext cx="8352928" cy="4752528"/>
          </a:xfrm>
        </p:spPr>
        <p:txBody>
          <a:bodyPr/>
          <a:lstStyle/>
          <a:p>
            <a:pPr marL="0" indent="0" algn="just">
              <a:buNone/>
            </a:pPr>
            <a:r>
              <a:rPr lang="tr-TR" dirty="0"/>
              <a:t>SERVQUAL, hizmet kalitesini ölçmek için geliştirilen ilk kapsamlı modellerden biridir. SERVQUAL, hizmet kalitesi ölçümünde en yaygın, genel modellerden biri </a:t>
            </a:r>
            <a:r>
              <a:rPr lang="tr-TR" dirty="0" smtClean="0"/>
              <a:t>olmuştur.</a:t>
            </a:r>
          </a:p>
          <a:p>
            <a:pPr marL="0" indent="0" algn="just">
              <a:buNone/>
            </a:pPr>
            <a:endParaRPr lang="tr-TR" dirty="0" smtClean="0"/>
          </a:p>
          <a:p>
            <a:pPr marL="0" indent="0" algn="just">
              <a:buNone/>
            </a:pPr>
            <a:r>
              <a:rPr lang="tr-TR" dirty="0" err="1" smtClean="0"/>
              <a:t>Parasuraman</a:t>
            </a:r>
            <a:r>
              <a:rPr lang="tr-TR" dirty="0" smtClean="0"/>
              <a:t> </a:t>
            </a:r>
            <a:r>
              <a:rPr lang="tr-TR" dirty="0"/>
              <a:t>vd. (1988) tarafından geliştirilen SERVQUAL (Service </a:t>
            </a:r>
            <a:r>
              <a:rPr lang="tr-TR" dirty="0" err="1"/>
              <a:t>Quality</a:t>
            </a:r>
            <a:r>
              <a:rPr lang="tr-TR" dirty="0"/>
              <a:t>), hizmet kalitesinin, aynı tutumlarda olduğu gibi, genel bir değerlendirme olduğu kanısından hareketle; çeşitli hizmet sektörlerinden 200 tüketiciyle gerçekleştirilen araştırma sonucunda oluşturulan, 5 boyut ve 22 ifadeden oluşan bir ölçektir. </a:t>
            </a:r>
            <a:endParaRPr lang="tr-TR" dirty="0" smtClean="0"/>
          </a:p>
          <a:p>
            <a:pPr marL="0" indent="0" algn="just">
              <a:buNone/>
            </a:pPr>
            <a:endParaRPr lang="tr-TR" dirty="0" smtClean="0"/>
          </a:p>
          <a:p>
            <a:pPr marL="0" indent="0" algn="just">
              <a:buNone/>
            </a:pPr>
            <a:r>
              <a:rPr lang="tr-TR" dirty="0" smtClean="0"/>
              <a:t>Aslında </a:t>
            </a:r>
            <a:r>
              <a:rPr lang="tr-TR" dirty="0"/>
              <a:t>bu ölçeğin, </a:t>
            </a:r>
            <a:r>
              <a:rPr lang="tr-TR" dirty="0" err="1"/>
              <a:t>Parasuraman</a:t>
            </a:r>
            <a:r>
              <a:rPr lang="tr-TR" dirty="0"/>
              <a:t> </a:t>
            </a:r>
            <a:r>
              <a:rPr lang="tr-TR" dirty="0" err="1"/>
              <a:t>vd</a:t>
            </a:r>
            <a:r>
              <a:rPr lang="tr-TR" dirty="0"/>
              <a:t>.’</a:t>
            </a:r>
            <a:r>
              <a:rPr lang="tr-TR" dirty="0" err="1"/>
              <a:t>nin</a:t>
            </a:r>
            <a:r>
              <a:rPr lang="tr-TR" dirty="0"/>
              <a:t> (1985) geliştirdiği 10 boyutlu hizmet kalitesi ifadelerinin daha sadeleştirilmiş, ayrıca deneysel olarak geçerlilik ile güvenilirliği kanıtlanmış hali olduğu söylenebilir. </a:t>
            </a:r>
            <a:endParaRPr lang="tr-TR" dirty="0" smtClean="0"/>
          </a:p>
          <a:p>
            <a:pPr marL="0" indent="0" algn="just">
              <a:buNone/>
            </a:pPr>
            <a:r>
              <a:rPr lang="tr-TR" dirty="0" smtClean="0"/>
              <a:t>İlgili </a:t>
            </a:r>
            <a:r>
              <a:rPr lang="tr-TR" dirty="0"/>
              <a:t>beş boyut şu şekilde ifade edilebilir:</a:t>
            </a:r>
          </a:p>
        </p:txBody>
      </p:sp>
    </p:spTree>
    <p:extLst>
      <p:ext uri="{BB962C8B-B14F-4D97-AF65-F5344CB8AC3E}">
        <p14:creationId xmlns:p14="http://schemas.microsoft.com/office/powerpoint/2010/main" val="1898961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80728"/>
            <a:ext cx="8352928" cy="5256584"/>
          </a:xfrm>
        </p:spPr>
        <p:txBody>
          <a:bodyPr/>
          <a:lstStyle/>
          <a:p>
            <a:pPr marL="0" indent="0">
              <a:buNone/>
            </a:pPr>
            <a:r>
              <a:rPr lang="tr-TR" b="1" dirty="0"/>
              <a:t>1. Somut unsurlar: </a:t>
            </a:r>
            <a:r>
              <a:rPr lang="tr-TR" dirty="0"/>
              <a:t>Fiziksel tesisler, araçlar ve çalışanların görünümünü ifade eder. Örneğin bir hastanenin temiz kokulu, bir pastanenin hijyen hususlarına sahip olması gibi.</a:t>
            </a:r>
          </a:p>
          <a:p>
            <a:pPr marL="0" indent="0">
              <a:buNone/>
            </a:pPr>
            <a:r>
              <a:rPr lang="tr-TR" b="1" dirty="0" smtClean="0"/>
              <a:t>2. Güvenilirlik: </a:t>
            </a:r>
            <a:r>
              <a:rPr lang="tr-TR" dirty="0" smtClean="0"/>
              <a:t>Vaat </a:t>
            </a:r>
            <a:r>
              <a:rPr lang="tr-TR" dirty="0"/>
              <a:t>edilen hizmetin güvenli bir şekilde ve zamanında verilmesidir. Örneğin; avukatın müvekkiline söz verdiği saatte ve sürede hizmet sunması gibi.</a:t>
            </a:r>
          </a:p>
          <a:p>
            <a:pPr marL="0" indent="0">
              <a:buNone/>
            </a:pPr>
            <a:r>
              <a:rPr lang="tr-TR" b="1" dirty="0" smtClean="0"/>
              <a:t>3. Karşılık</a:t>
            </a:r>
            <a:r>
              <a:rPr lang="tr-TR" b="1" dirty="0"/>
              <a:t> </a:t>
            </a:r>
            <a:r>
              <a:rPr lang="tr-TR" b="1" dirty="0" smtClean="0"/>
              <a:t>verme</a:t>
            </a:r>
            <a:r>
              <a:rPr lang="tr-TR" b="1" dirty="0"/>
              <a:t>: </a:t>
            </a:r>
            <a:r>
              <a:rPr lang="tr-TR" dirty="0"/>
              <a:t>Müşterilere yardımcı olmaya istekli olmak ve hizmeti hızlı bir şekilde sunmak anlamına gelir. Örneğin, bankaya gelen bir müşterinin, kapıda hızlıca ilgili personele yönlendirilmesi gibi.</a:t>
            </a:r>
          </a:p>
          <a:p>
            <a:pPr marL="0" indent="0">
              <a:buNone/>
            </a:pPr>
            <a:r>
              <a:rPr lang="tr-TR" b="1" dirty="0" smtClean="0"/>
              <a:t>4. Güvence: </a:t>
            </a:r>
            <a:r>
              <a:rPr lang="tr-TR" dirty="0" smtClean="0"/>
              <a:t>Çalışanların </a:t>
            </a:r>
            <a:r>
              <a:rPr lang="tr-TR" dirty="0"/>
              <a:t>bilgili ve nazik olması, aynı zamanda güven uyandırma becerisine sahip olmalarıdır. Örneğin sigorta acentesi müşteri temsilcisi, gerekli şartlar oluştuğunda tazminatın belirtilen sürede mutlaka ödeneceğinin güvencesini müşteriye </a:t>
            </a:r>
            <a:r>
              <a:rPr lang="tr-TR" dirty="0" smtClean="0"/>
              <a:t>hissettirmelidir</a:t>
            </a:r>
            <a:r>
              <a:rPr lang="tr-TR" dirty="0"/>
              <a:t>.</a:t>
            </a:r>
          </a:p>
          <a:p>
            <a:pPr marL="0" indent="0">
              <a:buNone/>
            </a:pPr>
            <a:r>
              <a:rPr lang="tr-TR" b="1" dirty="0"/>
              <a:t>5. Empati: </a:t>
            </a:r>
            <a:r>
              <a:rPr lang="tr-TR" dirty="0"/>
              <a:t>İşletmenin müşterilerine kişiye özgü ilgi sağlamasıdır. Örneğin bir işletmenin her müşteriye ismiyle hitap etmesi, müşterinin kişisel tercihlerini bir sonraki satın almada hatırlaması gibi.</a:t>
            </a:r>
          </a:p>
          <a:p>
            <a:endParaRPr lang="tr-TR" dirty="0"/>
          </a:p>
        </p:txBody>
      </p:sp>
    </p:spTree>
    <p:extLst>
      <p:ext uri="{BB962C8B-B14F-4D97-AF65-F5344CB8AC3E}">
        <p14:creationId xmlns:p14="http://schemas.microsoft.com/office/powerpoint/2010/main" val="3845295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1004878"/>
            <a:ext cx="7992888" cy="1127978"/>
          </a:xfrm>
        </p:spPr>
        <p:txBody>
          <a:bodyPr/>
          <a:lstStyle/>
          <a:p>
            <a:r>
              <a:rPr lang="tr-TR" sz="3000" b="1" dirty="0"/>
              <a:t>KALİTE VE HİZMET KALİTESİ </a:t>
            </a:r>
            <a:r>
              <a:rPr lang="tr-TR" sz="3000" b="1" dirty="0" smtClean="0"/>
              <a:t>KAVRAMLARI</a:t>
            </a:r>
            <a:endParaRPr lang="tr-TR" sz="3000" b="1" dirty="0"/>
          </a:p>
        </p:txBody>
      </p:sp>
      <p:sp>
        <p:nvSpPr>
          <p:cNvPr id="3" name="İçerik Yer Tutucusu 2"/>
          <p:cNvSpPr>
            <a:spLocks noGrp="1"/>
          </p:cNvSpPr>
          <p:nvPr>
            <p:ph idx="1"/>
          </p:nvPr>
        </p:nvSpPr>
        <p:spPr>
          <a:xfrm>
            <a:off x="467544" y="2492896"/>
            <a:ext cx="8229600" cy="3888432"/>
          </a:xfrm>
        </p:spPr>
        <p:txBody>
          <a:bodyPr/>
          <a:lstStyle/>
          <a:p>
            <a:pPr marL="0" indent="0" algn="just">
              <a:buNone/>
            </a:pPr>
            <a:r>
              <a:rPr lang="tr-TR" sz="1800" dirty="0" smtClean="0"/>
              <a:t>Kalite Kavramı</a:t>
            </a:r>
            <a:r>
              <a:rPr lang="tr-TR" sz="1800" dirty="0"/>
              <a:t> </a:t>
            </a:r>
            <a:r>
              <a:rPr lang="tr-TR" sz="1800" dirty="0" smtClean="0"/>
              <a:t>ve Toplam Kalite Yönetimi Yaklaşımı:</a:t>
            </a:r>
          </a:p>
          <a:p>
            <a:pPr marL="0" indent="0" algn="just">
              <a:buNone/>
            </a:pPr>
            <a:endParaRPr lang="tr-TR" sz="1800" dirty="0"/>
          </a:p>
          <a:p>
            <a:pPr marL="0" indent="0" algn="just">
              <a:buNone/>
            </a:pPr>
            <a:r>
              <a:rPr lang="tr-TR" sz="1800" dirty="0" smtClean="0"/>
              <a:t>Uluslararası </a:t>
            </a:r>
            <a:r>
              <a:rPr lang="tr-TR" sz="1800" dirty="0"/>
              <a:t>Standartlar Örgütü (ISO) </a:t>
            </a:r>
            <a:r>
              <a:rPr lang="tr-TR" sz="1800" dirty="0" smtClean="0"/>
              <a:t>«kaliteyi</a:t>
            </a:r>
            <a:r>
              <a:rPr lang="tr-TR" sz="1800" dirty="0"/>
              <a:t>, bir ürün ya da hizmetin belirlenen ihtiyaçları karşılama becerisine ilişkin özelliklerin bütünü olarak tanımlamıştır</a:t>
            </a:r>
            <a:r>
              <a:rPr lang="tr-TR" sz="1800" dirty="0" smtClean="0"/>
              <a:t>.» </a:t>
            </a:r>
          </a:p>
          <a:p>
            <a:pPr marL="0" indent="0" algn="just">
              <a:buNone/>
            </a:pPr>
            <a:endParaRPr lang="tr-TR" sz="1800" dirty="0"/>
          </a:p>
          <a:p>
            <a:pPr marL="0" indent="0" algn="just">
              <a:buNone/>
            </a:pPr>
            <a:r>
              <a:rPr lang="tr-TR" sz="1800" dirty="0" smtClean="0"/>
              <a:t>Başka </a:t>
            </a:r>
            <a:r>
              <a:rPr lang="tr-TR" sz="1800" dirty="0"/>
              <a:t>bir tanıma göre </a:t>
            </a:r>
            <a:r>
              <a:rPr lang="tr-TR" sz="1800" dirty="0" smtClean="0"/>
              <a:t>«kalite</a:t>
            </a:r>
            <a:r>
              <a:rPr lang="tr-TR" sz="1800" dirty="0"/>
              <a:t>, bir ürün ya da hizmetin tüketicileri tarafından talep edilen isteklere uygunluk derecesidir</a:t>
            </a:r>
            <a:r>
              <a:rPr lang="tr-TR" sz="1800" dirty="0" smtClean="0"/>
              <a:t>.»</a:t>
            </a:r>
          </a:p>
          <a:p>
            <a:pPr marL="0" indent="0" algn="just">
              <a:buNone/>
            </a:pPr>
            <a:endParaRPr lang="tr-TR" sz="1800" dirty="0"/>
          </a:p>
          <a:p>
            <a:pPr marL="0" indent="0" algn="just">
              <a:buNone/>
            </a:pPr>
            <a:r>
              <a:rPr lang="tr-TR" sz="1800" dirty="0" smtClean="0"/>
              <a:t>Türkçe </a:t>
            </a:r>
            <a:r>
              <a:rPr lang="tr-TR" sz="1800" dirty="0"/>
              <a:t>sözlükte ise kalite, </a:t>
            </a:r>
            <a:r>
              <a:rPr lang="tr-TR" sz="1800" dirty="0" smtClean="0"/>
              <a:t>«bir </a:t>
            </a:r>
            <a:r>
              <a:rPr lang="tr-TR" sz="1800" dirty="0"/>
              <a:t>ürünün bilinen en iyi özellikleri bünyesinde taşıması olarak tanımlanmıştır</a:t>
            </a:r>
            <a:r>
              <a:rPr lang="tr-TR" sz="1800" dirty="0" smtClean="0"/>
              <a:t>.»</a:t>
            </a:r>
            <a:endParaRPr lang="tr-TR" sz="1800" dirty="0"/>
          </a:p>
          <a:p>
            <a:endParaRPr lang="tr-TR" sz="1800" dirty="0"/>
          </a:p>
        </p:txBody>
      </p:sp>
    </p:spTree>
    <p:extLst>
      <p:ext uri="{BB962C8B-B14F-4D97-AF65-F5344CB8AC3E}">
        <p14:creationId xmlns:p14="http://schemas.microsoft.com/office/powerpoint/2010/main" val="424874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SERVQUAL Modeli</a:t>
            </a: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5616" y="2204864"/>
            <a:ext cx="6984776"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1044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r>
              <a:rPr lang="tr-TR" b="1" dirty="0"/>
              <a:t>SERVPERF </a:t>
            </a:r>
            <a:r>
              <a:rPr lang="tr-TR" b="1" dirty="0" smtClean="0"/>
              <a:t>modeli</a:t>
            </a:r>
            <a:endParaRPr lang="tr-TR" b="1" dirty="0"/>
          </a:p>
        </p:txBody>
      </p:sp>
      <p:sp>
        <p:nvSpPr>
          <p:cNvPr id="3" name="İçerik Yer Tutucusu 2"/>
          <p:cNvSpPr>
            <a:spLocks noGrp="1"/>
          </p:cNvSpPr>
          <p:nvPr>
            <p:ph idx="1"/>
          </p:nvPr>
        </p:nvSpPr>
        <p:spPr>
          <a:xfrm>
            <a:off x="457200" y="2143116"/>
            <a:ext cx="8229600" cy="4238212"/>
          </a:xfrm>
        </p:spPr>
        <p:txBody>
          <a:bodyPr/>
          <a:lstStyle/>
          <a:p>
            <a:pPr marL="0" indent="0" algn="just">
              <a:buNone/>
            </a:pPr>
            <a:r>
              <a:rPr lang="tr-TR" dirty="0"/>
              <a:t>Hizmet pazarlaması literatüründe SERVQUAL ölçeğine yönelik </a:t>
            </a:r>
            <a:r>
              <a:rPr lang="tr-TR" dirty="0" smtClean="0"/>
              <a:t>eleştiriler, modelin </a:t>
            </a:r>
            <a:r>
              <a:rPr lang="tr-TR" dirty="0"/>
              <a:t>revize edilmesi gereğini ortaya koymaktadır. </a:t>
            </a:r>
            <a:endParaRPr lang="tr-TR" dirty="0" smtClean="0"/>
          </a:p>
          <a:p>
            <a:pPr algn="just"/>
            <a:endParaRPr lang="tr-TR" dirty="0" smtClean="0"/>
          </a:p>
          <a:p>
            <a:pPr marL="0" indent="0" algn="just">
              <a:buNone/>
            </a:pPr>
            <a:r>
              <a:rPr lang="tr-TR" dirty="0" smtClean="0"/>
              <a:t>Bunun </a:t>
            </a:r>
            <a:r>
              <a:rPr lang="tr-TR" dirty="0"/>
              <a:t>bir yansıması olarak </a:t>
            </a:r>
            <a:r>
              <a:rPr lang="tr-TR" dirty="0" err="1"/>
              <a:t>Cronin</a:t>
            </a:r>
            <a:r>
              <a:rPr lang="tr-TR" dirty="0"/>
              <a:t> ve Taylor (1992), SERVQUAL modelinin hem kavramsal, hem de uygulama açısından yetersiz olduğunu iddia ederek, hizmet kalitesini ölçerken beklentiler yerine performansların dikkate alınmasının daha doğru olacağını öne sürmüşlerdir. </a:t>
            </a:r>
            <a:endParaRPr lang="tr-TR" dirty="0" smtClean="0"/>
          </a:p>
          <a:p>
            <a:pPr algn="just"/>
            <a:endParaRPr lang="tr-TR" dirty="0" smtClean="0"/>
          </a:p>
          <a:p>
            <a:pPr marL="0" indent="0" algn="just">
              <a:buNone/>
            </a:pPr>
            <a:r>
              <a:rPr lang="tr-TR" dirty="0" smtClean="0"/>
              <a:t>Yazarlar</a:t>
            </a:r>
            <a:r>
              <a:rPr lang="tr-TR" dirty="0"/>
              <a:t>, SERVQUAL ölçeğindeki ifadeleri aynen alarak, bu ifadeleri performansları ölçmek için revize etmişler ve yeni modele SERVPERF (Service </a:t>
            </a:r>
            <a:r>
              <a:rPr lang="tr-TR" dirty="0" err="1"/>
              <a:t>Performance</a:t>
            </a:r>
            <a:r>
              <a:rPr lang="tr-TR" dirty="0"/>
              <a:t>) adını vermişlerdir</a:t>
            </a:r>
            <a:r>
              <a:rPr lang="tr-TR" dirty="0" smtClean="0"/>
              <a:t>.</a:t>
            </a:r>
          </a:p>
          <a:p>
            <a:endParaRPr lang="tr-TR" dirty="0" smtClean="0"/>
          </a:p>
          <a:p>
            <a:pPr marL="0" indent="0">
              <a:buNone/>
            </a:pPr>
            <a:endParaRPr lang="tr-TR" dirty="0"/>
          </a:p>
        </p:txBody>
      </p:sp>
    </p:spTree>
    <p:extLst>
      <p:ext uri="{BB962C8B-B14F-4D97-AF65-F5344CB8AC3E}">
        <p14:creationId xmlns:p14="http://schemas.microsoft.com/office/powerpoint/2010/main" val="1768062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764704"/>
            <a:ext cx="8496944" cy="5832648"/>
          </a:xfrm>
        </p:spPr>
        <p:txBody>
          <a:bodyPr/>
          <a:lstStyle/>
          <a:p>
            <a:pPr marL="0" lvl="0" indent="0" algn="just">
              <a:buClr>
                <a:srgbClr val="000000"/>
              </a:buClr>
              <a:buNone/>
            </a:pPr>
            <a:r>
              <a:rPr lang="tr-TR" sz="1800" dirty="0"/>
              <a:t>Gerçekleştirilen deneysel çalışmada; çeşitli hizmet sektörlerinden 660 sayıda müşteriden, SERVQUAL ölçeğinde yer alan 22 ifadeyi; hizmete yönelik beklentiler, hizmetin performansı ve hizmetin önemi olmak üzere üç başlıkta 7 noktalı katılıyorum/katılmıyorum ölçeğinden tercih yapmalarını istemiştir. Araştırma sonuçlarına göre</a:t>
            </a:r>
            <a:r>
              <a:rPr lang="tr-TR" sz="1800" dirty="0" smtClean="0"/>
              <a:t>; </a:t>
            </a:r>
          </a:p>
          <a:p>
            <a:pPr lvl="0" algn="just">
              <a:buClr>
                <a:srgbClr val="000000"/>
              </a:buClr>
              <a:buFont typeface="Wingdings" pitchFamily="2" charset="2"/>
              <a:buChar char="ü"/>
            </a:pPr>
            <a:r>
              <a:rPr lang="tr-TR" sz="1800" dirty="0"/>
              <a:t>İ</a:t>
            </a:r>
            <a:r>
              <a:rPr lang="tr-TR" sz="1800" dirty="0" smtClean="0"/>
              <a:t>lk </a:t>
            </a:r>
            <a:r>
              <a:rPr lang="tr-TR" sz="1800" dirty="0"/>
              <a:t>olarak SERVPERF modelinin, SERVQUAL modelinde kullanılan (algılanan ve beklenen olmak üzere toplam) 44 madde yerine 22 maddeden oluşması ve hizmet kalitesini </a:t>
            </a:r>
            <a:r>
              <a:rPr lang="tr-TR" sz="1800" dirty="0" smtClean="0"/>
              <a:t>algılar </a:t>
            </a:r>
            <a:r>
              <a:rPr lang="tr-TR" sz="1800" dirty="0"/>
              <a:t>ve beklentilere dayalı değil, performansa dayalı ölçülmesinin daha faydalı bulunduğu ifade edilmiştir</a:t>
            </a:r>
            <a:r>
              <a:rPr lang="tr-TR" sz="1800" dirty="0" smtClean="0"/>
              <a:t>.</a:t>
            </a:r>
          </a:p>
          <a:p>
            <a:pPr marL="0" lvl="0" indent="0" algn="just">
              <a:buClr>
                <a:srgbClr val="000000"/>
              </a:buClr>
              <a:buNone/>
            </a:pPr>
            <a:endParaRPr lang="tr-TR" sz="1800" dirty="0" smtClean="0"/>
          </a:p>
          <a:p>
            <a:pPr lvl="0" algn="just">
              <a:buClr>
                <a:srgbClr val="000000"/>
              </a:buClr>
              <a:buFont typeface="Wingdings" pitchFamily="2" charset="2"/>
              <a:buChar char="ü"/>
            </a:pPr>
            <a:r>
              <a:rPr lang="tr-TR" sz="1800" dirty="0" smtClean="0"/>
              <a:t>İkinci </a:t>
            </a:r>
            <a:r>
              <a:rPr lang="tr-TR" sz="1800" dirty="0"/>
              <a:t>olarak, literatürde ifade edilen, müşteri tatmininin hizmet kalitesinin öncülü olduğu yaklaşım değil, algılanan hizmet kalitesinin müşteri tatminine yol açtığı yaklaşım benimsenmiştir. </a:t>
            </a:r>
            <a:endParaRPr lang="tr-TR" sz="1800" dirty="0" smtClean="0"/>
          </a:p>
          <a:p>
            <a:pPr lvl="0" algn="just">
              <a:buClr>
                <a:srgbClr val="000000"/>
              </a:buClr>
              <a:buFont typeface="Wingdings" pitchFamily="2" charset="2"/>
              <a:buChar char="ü"/>
            </a:pPr>
            <a:endParaRPr lang="tr-TR" sz="1800" dirty="0" smtClean="0"/>
          </a:p>
          <a:p>
            <a:pPr lvl="0" algn="just">
              <a:buClr>
                <a:srgbClr val="000000"/>
              </a:buClr>
              <a:buFont typeface="Wingdings" pitchFamily="2" charset="2"/>
              <a:buChar char="ü"/>
            </a:pPr>
            <a:r>
              <a:rPr lang="tr-TR" sz="1800" dirty="0" smtClean="0"/>
              <a:t>Üçüncüsü </a:t>
            </a:r>
            <a:r>
              <a:rPr lang="tr-TR" sz="1800" dirty="0"/>
              <a:t>müşteri tatmininin satın alma niyeti üzerindeki etkisi, hizmet kalitesinden daha yüksek bulunmuştur. </a:t>
            </a:r>
            <a:endParaRPr lang="tr-TR" sz="1800" dirty="0" smtClean="0"/>
          </a:p>
          <a:p>
            <a:pPr lvl="0" algn="just">
              <a:buClr>
                <a:srgbClr val="000000"/>
              </a:buClr>
              <a:buFont typeface="Wingdings" pitchFamily="2" charset="2"/>
              <a:buChar char="ü"/>
            </a:pPr>
            <a:endParaRPr lang="tr-TR" sz="1800" dirty="0" smtClean="0"/>
          </a:p>
          <a:p>
            <a:pPr lvl="0" algn="just">
              <a:buClr>
                <a:srgbClr val="000000"/>
              </a:buClr>
              <a:buFont typeface="Wingdings" pitchFamily="2" charset="2"/>
              <a:buChar char="ü"/>
            </a:pPr>
            <a:r>
              <a:rPr lang="tr-TR" sz="1800" dirty="0" smtClean="0"/>
              <a:t>Dördüncüsü </a:t>
            </a:r>
            <a:r>
              <a:rPr lang="tr-TR" sz="1800" dirty="0"/>
              <a:t>ise hizmet kalitesinin satın alma niyeti üzerinde, müşteri tatmininden daha az bir etkisi olduğu ortaya </a:t>
            </a:r>
            <a:r>
              <a:rPr lang="tr-TR" sz="1800" dirty="0" smtClean="0"/>
              <a:t>çıkmıştır.</a:t>
            </a:r>
            <a:endParaRPr lang="tr-TR" sz="1800" dirty="0"/>
          </a:p>
          <a:p>
            <a:pPr algn="just"/>
            <a:endParaRPr lang="tr-TR" dirty="0"/>
          </a:p>
        </p:txBody>
      </p:sp>
    </p:spTree>
    <p:extLst>
      <p:ext uri="{BB962C8B-B14F-4D97-AF65-F5344CB8AC3E}">
        <p14:creationId xmlns:p14="http://schemas.microsoft.com/office/powerpoint/2010/main" val="1075844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836712"/>
            <a:ext cx="8064896" cy="1055970"/>
          </a:xfrm>
        </p:spPr>
        <p:txBody>
          <a:bodyPr/>
          <a:lstStyle/>
          <a:p>
            <a:r>
              <a:rPr lang="tr-TR" sz="2800" b="1" dirty="0"/>
              <a:t>Farklı Hizmet Alanlarında Hizmet Kalitesinin Ölçülmesine Yönelik </a:t>
            </a:r>
            <a:r>
              <a:rPr lang="tr-TR" sz="2800" b="1" dirty="0" smtClean="0"/>
              <a:t>Modeller</a:t>
            </a:r>
            <a:endParaRPr lang="tr-TR" sz="2800" b="1" dirty="0"/>
          </a:p>
        </p:txBody>
      </p:sp>
      <p:sp>
        <p:nvSpPr>
          <p:cNvPr id="3" name="İçerik Yer Tutucusu 2"/>
          <p:cNvSpPr>
            <a:spLocks noGrp="1"/>
          </p:cNvSpPr>
          <p:nvPr>
            <p:ph idx="1"/>
          </p:nvPr>
        </p:nvSpPr>
        <p:spPr>
          <a:xfrm>
            <a:off x="395536" y="1988840"/>
            <a:ext cx="8373616" cy="4536504"/>
          </a:xfrm>
        </p:spPr>
        <p:txBody>
          <a:bodyPr/>
          <a:lstStyle/>
          <a:p>
            <a:pPr marL="0" indent="0" algn="just">
              <a:buNone/>
            </a:pPr>
            <a:r>
              <a:rPr lang="tr-TR" dirty="0"/>
              <a:t>SERVQUAL ölçeğine yönelik eleştirilerin önemli bir kısmı, ölçeğin hizmet kalitesinin vaat edilen beş boyutunu ölçmekte yetersiz kaldığına </a:t>
            </a:r>
            <a:r>
              <a:rPr lang="tr-TR" dirty="0" smtClean="0"/>
              <a:t>yöneliktir.</a:t>
            </a:r>
          </a:p>
          <a:p>
            <a:pPr marL="0" indent="0" algn="just">
              <a:buNone/>
            </a:pPr>
            <a:endParaRPr lang="tr-TR" dirty="0" smtClean="0"/>
          </a:p>
          <a:p>
            <a:pPr marL="0" indent="0" algn="just">
              <a:buNone/>
            </a:pPr>
            <a:r>
              <a:rPr lang="tr-TR" dirty="0" smtClean="0"/>
              <a:t>Özellikle </a:t>
            </a:r>
            <a:r>
              <a:rPr lang="tr-TR" dirty="0"/>
              <a:t>SERVQUAL ölçeğinin yalnızca perakende bankacılık, kredi kartı, menkul kıymetler aracılık ve tamir-bakım gibi hizmet sektörlerine dayalı bir deneysel çalışma ile oluşturulmasının da, bu eleştirileri desteklediği düşünülebilir. </a:t>
            </a:r>
            <a:endParaRPr lang="tr-TR" dirty="0" smtClean="0"/>
          </a:p>
          <a:p>
            <a:pPr marL="0" indent="0" algn="just">
              <a:buNone/>
            </a:pPr>
            <a:endParaRPr lang="tr-TR" dirty="0"/>
          </a:p>
          <a:p>
            <a:pPr marL="0" indent="0" algn="just">
              <a:buNone/>
            </a:pPr>
            <a:r>
              <a:rPr lang="tr-TR" dirty="0" smtClean="0"/>
              <a:t>Söz </a:t>
            </a:r>
            <a:r>
              <a:rPr lang="tr-TR" dirty="0"/>
              <a:t>gelimi, farklı hizmet sektörlerinde müşterinin hizmete katılım biçimi, hizmetin karmaşıklığı ya da hizmet sunucunun uzmanlık düzeyi farklı olacaktır. Dolayısıyla müşterinin hizmet kalitesini algılama biçimi de farklı olacağından tek bir modelin tüm hizmet sektörlerinde uygulanması, ölçeğin geçerlilik sorununu ortaya çıkaracaktır. </a:t>
            </a:r>
            <a:endParaRPr lang="tr-TR" dirty="0" smtClean="0"/>
          </a:p>
        </p:txBody>
      </p:sp>
    </p:spTree>
    <p:extLst>
      <p:ext uri="{BB962C8B-B14F-4D97-AF65-F5344CB8AC3E}">
        <p14:creationId xmlns:p14="http://schemas.microsoft.com/office/powerpoint/2010/main" val="926814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1004878"/>
            <a:ext cx="7560840" cy="923924"/>
          </a:xfrm>
        </p:spPr>
        <p:txBody>
          <a:bodyPr/>
          <a:lstStyle/>
          <a:p>
            <a:r>
              <a:rPr lang="tr-TR" sz="3200" b="1" dirty="0" smtClean="0"/>
              <a:t>a. Perakende</a:t>
            </a:r>
            <a:r>
              <a:rPr lang="tr-TR" sz="3200" b="1" dirty="0"/>
              <a:t> </a:t>
            </a:r>
            <a:r>
              <a:rPr lang="tr-TR" sz="3200" b="1" dirty="0" smtClean="0"/>
              <a:t>Mağaza Hizmet</a:t>
            </a:r>
            <a:r>
              <a:rPr lang="tr-TR" sz="3200" b="1" dirty="0"/>
              <a:t>	</a:t>
            </a:r>
            <a:r>
              <a:rPr lang="tr-TR" sz="3200" b="1" dirty="0" smtClean="0"/>
              <a:t>Kalitesi</a:t>
            </a:r>
            <a:endParaRPr lang="tr-TR" sz="3200" b="1" dirty="0"/>
          </a:p>
        </p:txBody>
      </p:sp>
      <p:sp>
        <p:nvSpPr>
          <p:cNvPr id="3" name="İçerik Yer Tutucusu 2"/>
          <p:cNvSpPr>
            <a:spLocks noGrp="1"/>
          </p:cNvSpPr>
          <p:nvPr>
            <p:ph idx="1"/>
          </p:nvPr>
        </p:nvSpPr>
        <p:spPr>
          <a:xfrm>
            <a:off x="467544" y="2636912"/>
            <a:ext cx="8229600" cy="3230100"/>
          </a:xfrm>
        </p:spPr>
        <p:txBody>
          <a:bodyPr/>
          <a:lstStyle/>
          <a:p>
            <a:pPr marL="0" indent="0" algn="just">
              <a:buNone/>
            </a:pPr>
            <a:r>
              <a:rPr lang="tr-TR" dirty="0"/>
              <a:t>Hizmet sektörlerinde kalitenin önemi bilinmesine karşın, üzerinde çalışılan sektörler genellikle, önemli bir hizmet bileşeni olan ürünler satan perakendeciler yerine, saf1 hizmet sektörleri </a:t>
            </a:r>
            <a:r>
              <a:rPr lang="tr-TR" dirty="0" smtClean="0"/>
              <a:t>olmuştur. </a:t>
            </a:r>
          </a:p>
          <a:p>
            <a:pPr marL="0" indent="0" algn="just">
              <a:buNone/>
            </a:pPr>
            <a:endParaRPr lang="tr-TR" dirty="0" smtClean="0"/>
          </a:p>
          <a:p>
            <a:pPr marL="0" indent="0" algn="just">
              <a:buNone/>
            </a:pPr>
            <a:r>
              <a:rPr lang="tr-TR" dirty="0" err="1" smtClean="0"/>
              <a:t>Dabholkar</a:t>
            </a:r>
            <a:r>
              <a:rPr lang="tr-TR" dirty="0" smtClean="0"/>
              <a:t> </a:t>
            </a:r>
            <a:r>
              <a:rPr lang="tr-TR" dirty="0"/>
              <a:t>vd. (1996), SERVQUAL modelinin perakendeciliği desteklemediği ya da başarılı biçimde perakendeciliğe uyarlanmadığı savından hareketle, perakende mağaza hizmet kalitesi ölçeğini (</a:t>
            </a:r>
            <a:r>
              <a:rPr lang="tr-TR" dirty="0" err="1"/>
              <a:t>Retail</a:t>
            </a:r>
            <a:r>
              <a:rPr lang="tr-TR" dirty="0"/>
              <a:t> Service </a:t>
            </a:r>
            <a:r>
              <a:rPr lang="tr-TR" dirty="0" err="1"/>
              <a:t>QualityScale</a:t>
            </a:r>
            <a:r>
              <a:rPr lang="tr-TR" dirty="0"/>
              <a:t>-RSQS) geliştirmişlerdir. </a:t>
            </a:r>
          </a:p>
        </p:txBody>
      </p:sp>
    </p:spTree>
    <p:extLst>
      <p:ext uri="{BB962C8B-B14F-4D97-AF65-F5344CB8AC3E}">
        <p14:creationId xmlns:p14="http://schemas.microsoft.com/office/powerpoint/2010/main" val="2026138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700808"/>
            <a:ext cx="8229600" cy="4464496"/>
          </a:xfrm>
        </p:spPr>
        <p:txBody>
          <a:bodyPr/>
          <a:lstStyle/>
          <a:p>
            <a:pPr marL="0" indent="0">
              <a:buNone/>
            </a:pPr>
            <a:r>
              <a:rPr lang="tr-TR" dirty="0"/>
              <a:t>Bu gerekçelerle yazarların geliştirdiği RSQS ölçeği, beş faktör ve 28 ifadeden oluşmaktadır. </a:t>
            </a:r>
            <a:endParaRPr lang="tr-TR" dirty="0" smtClean="0"/>
          </a:p>
          <a:p>
            <a:pPr marL="0" indent="0">
              <a:buNone/>
            </a:pPr>
            <a:endParaRPr lang="tr-TR" dirty="0" smtClean="0"/>
          </a:p>
          <a:p>
            <a:pPr marL="0" indent="0">
              <a:buNone/>
            </a:pPr>
            <a:r>
              <a:rPr lang="tr-TR" dirty="0" smtClean="0"/>
              <a:t>Söz </a:t>
            </a:r>
            <a:r>
              <a:rPr lang="tr-TR" dirty="0"/>
              <a:t>konusu beş faktör; mağazanın görsel unsurlarını </a:t>
            </a:r>
            <a:r>
              <a:rPr lang="tr-TR" dirty="0" smtClean="0"/>
              <a:t>barındıran;</a:t>
            </a:r>
          </a:p>
          <a:p>
            <a:pPr marL="0" indent="0">
              <a:buNone/>
            </a:pPr>
            <a:endParaRPr lang="tr-TR" dirty="0" smtClean="0"/>
          </a:p>
          <a:p>
            <a:pPr marL="457200" indent="-457200">
              <a:buAutoNum type="arabicParenBoth"/>
            </a:pPr>
            <a:r>
              <a:rPr lang="tr-TR" dirty="0" smtClean="0"/>
              <a:t>fiziki </a:t>
            </a:r>
            <a:r>
              <a:rPr lang="tr-TR" dirty="0"/>
              <a:t>görünüş, mağazanın sunduğu hizmete ilişkin </a:t>
            </a:r>
            <a:endParaRPr lang="tr-TR" dirty="0" smtClean="0"/>
          </a:p>
          <a:p>
            <a:pPr marL="457200" indent="-457200">
              <a:buAutoNum type="arabicParenBoth"/>
            </a:pPr>
            <a:r>
              <a:rPr lang="tr-TR" dirty="0" smtClean="0"/>
              <a:t>güvenilirlik</a:t>
            </a:r>
            <a:r>
              <a:rPr lang="tr-TR" dirty="0"/>
              <a:t>, mağaza çalışanlarının hizmete ilişkin davranışlarını kapsayan </a:t>
            </a:r>
            <a:endParaRPr lang="tr-TR" dirty="0" smtClean="0"/>
          </a:p>
          <a:p>
            <a:pPr marL="457200" indent="-457200">
              <a:buAutoNum type="arabicParenBoth"/>
            </a:pPr>
            <a:r>
              <a:rPr lang="tr-TR" dirty="0" smtClean="0"/>
              <a:t>kişisel </a:t>
            </a:r>
            <a:r>
              <a:rPr lang="tr-TR" dirty="0"/>
              <a:t>etkileşim, mağazanın </a:t>
            </a:r>
            <a:endParaRPr lang="tr-TR" dirty="0" smtClean="0"/>
          </a:p>
          <a:p>
            <a:pPr marL="457200" indent="-457200">
              <a:buAutoNum type="arabicParenBoth"/>
            </a:pPr>
            <a:r>
              <a:rPr lang="tr-TR" dirty="0" smtClean="0"/>
              <a:t>sorun </a:t>
            </a:r>
            <a:r>
              <a:rPr lang="tr-TR" dirty="0"/>
              <a:t>çözme becerisi ile son olarak mağazanın sunduğu hizmete yönelik </a:t>
            </a:r>
            <a:endParaRPr lang="tr-TR" dirty="0" smtClean="0"/>
          </a:p>
          <a:p>
            <a:pPr marL="457200" indent="-457200">
              <a:buAutoNum type="arabicParenBoth"/>
            </a:pPr>
            <a:r>
              <a:rPr lang="tr-TR" dirty="0" smtClean="0"/>
              <a:t>politikadan </a:t>
            </a:r>
            <a:r>
              <a:rPr lang="tr-TR" dirty="0"/>
              <a:t>oluşmaktadır. </a:t>
            </a:r>
          </a:p>
        </p:txBody>
      </p:sp>
    </p:spTree>
    <p:extLst>
      <p:ext uri="{BB962C8B-B14F-4D97-AF65-F5344CB8AC3E}">
        <p14:creationId xmlns:p14="http://schemas.microsoft.com/office/powerpoint/2010/main" val="35133950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1004878"/>
            <a:ext cx="7776864" cy="767938"/>
          </a:xfrm>
        </p:spPr>
        <p:txBody>
          <a:bodyPr/>
          <a:lstStyle/>
          <a:p>
            <a:r>
              <a:rPr lang="tr-TR" b="1" dirty="0"/>
              <a:t>Fiziksel	Dağıtım	Hizmet	Kalitesi</a:t>
            </a:r>
          </a:p>
        </p:txBody>
      </p:sp>
      <p:sp>
        <p:nvSpPr>
          <p:cNvPr id="3" name="İçerik Yer Tutucusu 2"/>
          <p:cNvSpPr>
            <a:spLocks noGrp="1"/>
          </p:cNvSpPr>
          <p:nvPr>
            <p:ph idx="1"/>
          </p:nvPr>
        </p:nvSpPr>
        <p:spPr>
          <a:xfrm>
            <a:off x="467544" y="1988840"/>
            <a:ext cx="8229600" cy="4608512"/>
          </a:xfrm>
        </p:spPr>
        <p:txBody>
          <a:bodyPr/>
          <a:lstStyle/>
          <a:p>
            <a:pPr marL="0" indent="0">
              <a:buNone/>
            </a:pPr>
            <a:r>
              <a:rPr lang="tr-TR" dirty="0"/>
              <a:t>Fiziksel dağıtım ve lojistik hizmetlerde müşteri hizmet kalite algısı, işletmenin rekabetçi konumu için önemlidir. </a:t>
            </a:r>
            <a:endParaRPr lang="tr-TR" dirty="0" smtClean="0"/>
          </a:p>
          <a:p>
            <a:pPr marL="0" indent="0">
              <a:buNone/>
            </a:pPr>
            <a:r>
              <a:rPr lang="tr-TR" dirty="0" err="1" smtClean="0"/>
              <a:t>Bowersox</a:t>
            </a:r>
            <a:r>
              <a:rPr lang="tr-TR" dirty="0" smtClean="0"/>
              <a:t> </a:t>
            </a:r>
            <a:r>
              <a:rPr lang="tr-TR" dirty="0"/>
              <a:t>vd. (2010:52), tedarik zinciri ve lojistik süreçlerde müşteri hizmetlerinin “işi kolay yapma” ve “müşteri taleplerine cevap verme” şeklinde ifade edilse bile, müşteri hizmetlerinin daha kapsamlı bir çerçeve ile anlaşılması gerektiğini ifade etmişlerdir. </a:t>
            </a:r>
            <a:endParaRPr lang="tr-TR" dirty="0" smtClean="0"/>
          </a:p>
          <a:p>
            <a:pPr marL="0" indent="0">
              <a:buNone/>
            </a:pPr>
            <a:r>
              <a:rPr lang="tr-TR" dirty="0" smtClean="0"/>
              <a:t>Yazarlara </a:t>
            </a:r>
            <a:r>
              <a:rPr lang="tr-TR" dirty="0"/>
              <a:t>göre lojistik ve tedarik zincirinde temel müşteri hizmetleri; müşteri tarafından talep edildiğinde envanter düzeyinin yeterliliğini ifade eden (1) hazır olma, müşterinin siparişinin gönderilmesi için gereken zamanla ilgili olan (2) faaliyet performansı ile işletmenin lojistik faaliyetlerine yönelik önemli bilgilerin yanı sıra, siparişe yönelik tüm faaliyetlerin gerçekleştirmesi kabiliyeti ile ilgili (3) hizmetin güvenirliği, olmak üzere üç başlıkta </a:t>
            </a:r>
            <a:r>
              <a:rPr lang="tr-TR" dirty="0" smtClean="0"/>
              <a:t>değerlendirilir. </a:t>
            </a:r>
          </a:p>
          <a:p>
            <a:endParaRPr lang="tr-TR" dirty="0"/>
          </a:p>
          <a:p>
            <a:endParaRPr lang="tr-TR" dirty="0" smtClean="0"/>
          </a:p>
        </p:txBody>
      </p:sp>
    </p:spTree>
    <p:extLst>
      <p:ext uri="{BB962C8B-B14F-4D97-AF65-F5344CB8AC3E}">
        <p14:creationId xmlns:p14="http://schemas.microsoft.com/office/powerpoint/2010/main" val="2946466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268760"/>
            <a:ext cx="8229600" cy="4968552"/>
          </a:xfrm>
        </p:spPr>
        <p:txBody>
          <a:bodyPr/>
          <a:lstStyle/>
          <a:p>
            <a:pPr marL="0" lvl="0" indent="0">
              <a:buClr>
                <a:srgbClr val="000000"/>
              </a:buClr>
              <a:buNone/>
            </a:pPr>
            <a:r>
              <a:rPr lang="tr-TR" dirty="0" err="1" smtClean="0"/>
              <a:t>Bienstock</a:t>
            </a:r>
            <a:r>
              <a:rPr lang="tr-TR" dirty="0" smtClean="0"/>
              <a:t> </a:t>
            </a:r>
            <a:r>
              <a:rPr lang="tr-TR" dirty="0"/>
              <a:t>vd. (1997), fiziksel dağıtım hizmetlerinin, hizmet kalitesi araştırmalarında yer alan hizmetlerin büyük kısmından belirgin biçimde farklılık gösterdiğini vurgulamaktadırlar. </a:t>
            </a:r>
            <a:endParaRPr lang="tr-TR" dirty="0" smtClean="0"/>
          </a:p>
          <a:p>
            <a:pPr marL="0" lvl="0" indent="0">
              <a:buClr>
                <a:srgbClr val="000000"/>
              </a:buClr>
              <a:buNone/>
            </a:pPr>
            <a:endParaRPr lang="tr-TR" dirty="0" smtClean="0"/>
          </a:p>
          <a:p>
            <a:pPr marL="0" lvl="0" indent="0">
              <a:buClr>
                <a:srgbClr val="000000"/>
              </a:buClr>
              <a:buNone/>
            </a:pPr>
            <a:r>
              <a:rPr lang="tr-TR" dirty="0" smtClean="0"/>
              <a:t>Yazarlar</a:t>
            </a:r>
            <a:r>
              <a:rPr lang="tr-TR" dirty="0"/>
              <a:t>, endüstriyel </a:t>
            </a:r>
            <a:r>
              <a:rPr lang="tr-TR" dirty="0" err="1"/>
              <a:t>satınalma</a:t>
            </a:r>
            <a:r>
              <a:rPr lang="tr-TR" dirty="0"/>
              <a:t> kararlarında fiziksel dağıtım hizmetleri kalitesinin kilit bir rol oynadığını ve endüstriyel müşterilerin hizmet kalite algılarını ölçmek için güvenilir bir ölçek olmadığını savunarak, fiziksel dağıtım hizmetleri kalite ölçeğini (</a:t>
            </a:r>
            <a:r>
              <a:rPr lang="tr-TR" dirty="0" err="1"/>
              <a:t>Physical</a:t>
            </a:r>
            <a:r>
              <a:rPr lang="tr-TR" dirty="0"/>
              <a:t> Distribution Service </a:t>
            </a:r>
            <a:r>
              <a:rPr lang="tr-TR" dirty="0" err="1"/>
              <a:t>Quality</a:t>
            </a:r>
            <a:r>
              <a:rPr lang="tr-TR" dirty="0"/>
              <a:t>-PDSQ) geliştirmişlerdir</a:t>
            </a:r>
            <a:r>
              <a:rPr lang="tr-TR" dirty="0" smtClean="0"/>
              <a:t>.</a:t>
            </a:r>
          </a:p>
          <a:p>
            <a:pPr marL="0" lvl="0" indent="0">
              <a:buClr>
                <a:srgbClr val="000000"/>
              </a:buClr>
              <a:buNone/>
            </a:pPr>
            <a:endParaRPr lang="tr-TR" dirty="0" smtClean="0"/>
          </a:p>
          <a:p>
            <a:pPr marL="0" lvl="0" indent="0">
              <a:buClr>
                <a:srgbClr val="000000"/>
              </a:buClr>
              <a:buNone/>
            </a:pPr>
            <a:r>
              <a:rPr lang="tr-TR" dirty="0" smtClean="0"/>
              <a:t>PDSQ </a:t>
            </a:r>
            <a:r>
              <a:rPr lang="tr-TR" dirty="0"/>
              <a:t>ölçeği, siparişi alma ile gönderinin teslimi arasındaki süreyi ifade eden (1) zamanlama, envanterin yeterliliğini ifade eden (2) elde </a:t>
            </a:r>
            <a:r>
              <a:rPr lang="tr-TR" dirty="0" smtClean="0"/>
              <a:t>bulunma </a:t>
            </a:r>
            <a:r>
              <a:rPr lang="tr-TR" dirty="0"/>
              <a:t>ve gönderinin -uygun paketleme, zarar görmeme gibi- fiziksel özelliklerini ifade eden (3) fiziki görünüm olmak üzere üç boyuttan oluşmaktadır. </a:t>
            </a:r>
            <a:endParaRPr lang="tr-TR" dirty="0" smtClean="0"/>
          </a:p>
          <a:p>
            <a:endParaRPr lang="tr-TR" dirty="0"/>
          </a:p>
        </p:txBody>
      </p:sp>
    </p:spTree>
    <p:extLst>
      <p:ext uri="{BB962C8B-B14F-4D97-AF65-F5344CB8AC3E}">
        <p14:creationId xmlns:p14="http://schemas.microsoft.com/office/powerpoint/2010/main" val="29007126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767938"/>
          </a:xfrm>
        </p:spPr>
        <p:txBody>
          <a:bodyPr/>
          <a:lstStyle/>
          <a:p>
            <a:r>
              <a:rPr lang="tr-TR" dirty="0"/>
              <a:t>	</a:t>
            </a:r>
            <a:r>
              <a:rPr lang="tr-TR" sz="3000" b="1" dirty="0" smtClean="0"/>
              <a:t>Sağlık Hizmetlerinde</a:t>
            </a:r>
            <a:r>
              <a:rPr lang="tr-TR" sz="3000" b="1" dirty="0"/>
              <a:t> </a:t>
            </a:r>
            <a:r>
              <a:rPr lang="tr-TR" sz="3000" b="1" dirty="0" smtClean="0"/>
              <a:t>Kalite</a:t>
            </a:r>
            <a:endParaRPr lang="tr-TR" sz="3000" b="1" dirty="0"/>
          </a:p>
        </p:txBody>
      </p:sp>
      <p:sp>
        <p:nvSpPr>
          <p:cNvPr id="3" name="İçerik Yer Tutucusu 2"/>
          <p:cNvSpPr>
            <a:spLocks noGrp="1"/>
          </p:cNvSpPr>
          <p:nvPr>
            <p:ph idx="1"/>
          </p:nvPr>
        </p:nvSpPr>
        <p:spPr>
          <a:xfrm>
            <a:off x="457200" y="2143116"/>
            <a:ext cx="8229600" cy="4094196"/>
          </a:xfrm>
        </p:spPr>
        <p:txBody>
          <a:bodyPr/>
          <a:lstStyle/>
          <a:p>
            <a:pPr marL="0" indent="0" algn="just">
              <a:buNone/>
            </a:pPr>
            <a:r>
              <a:rPr lang="tr-TR" sz="2400" dirty="0"/>
              <a:t>Sağlık hizmetleri sektörü, nüfusun yaşlanması, tüketimin artması, ortaya çıkan yeni tedavi yöntemleri ve teknolojileri ile bağlantılı olarak hizmet ekonomisi içinde en hızlı büyüyen sektörlerden </a:t>
            </a:r>
            <a:r>
              <a:rPr lang="tr-TR" sz="2400" dirty="0" smtClean="0"/>
              <a:t>birisidir. </a:t>
            </a:r>
          </a:p>
          <a:p>
            <a:pPr algn="just"/>
            <a:endParaRPr lang="tr-TR" sz="2400" dirty="0"/>
          </a:p>
          <a:p>
            <a:pPr marL="0" indent="0" algn="just">
              <a:buNone/>
            </a:pPr>
            <a:r>
              <a:rPr lang="tr-TR" sz="2400" dirty="0" smtClean="0"/>
              <a:t>Özellikle </a:t>
            </a:r>
            <a:r>
              <a:rPr lang="tr-TR" sz="2400" dirty="0"/>
              <a:t>sağlık hizmetlerini devletin vermesi gerektiği </a:t>
            </a:r>
            <a:r>
              <a:rPr lang="tr-TR" sz="2400" dirty="0" smtClean="0"/>
              <a:t>şeklindeki </a:t>
            </a:r>
            <a:r>
              <a:rPr lang="tr-TR" sz="2400" dirty="0"/>
              <a:t>katı anlayışın daha esnek hale gelmesi ile birlikte, kâr amaçlı özel işletmelerin sektöre girerek sağlık hizmetleri alanında rekabeti arttırmaları, hizmet kalitesine yönelik farkındalık sağlamıştır. </a:t>
            </a:r>
            <a:endParaRPr lang="tr-TR" sz="2400" dirty="0" smtClean="0"/>
          </a:p>
          <a:p>
            <a:endParaRPr lang="tr-TR" dirty="0"/>
          </a:p>
          <a:p>
            <a:endParaRPr lang="tr-TR" dirty="0" smtClean="0"/>
          </a:p>
          <a:p>
            <a:endParaRPr lang="tr-TR" dirty="0"/>
          </a:p>
          <a:p>
            <a:pPr marL="0" indent="0">
              <a:buNone/>
            </a:pPr>
            <a:endParaRPr lang="tr-TR" dirty="0"/>
          </a:p>
        </p:txBody>
      </p:sp>
    </p:spTree>
    <p:extLst>
      <p:ext uri="{BB962C8B-B14F-4D97-AF65-F5344CB8AC3E}">
        <p14:creationId xmlns:p14="http://schemas.microsoft.com/office/powerpoint/2010/main" val="28736200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916832"/>
            <a:ext cx="8229600" cy="3800484"/>
          </a:xfrm>
        </p:spPr>
        <p:txBody>
          <a:bodyPr/>
          <a:lstStyle/>
          <a:p>
            <a:pPr marL="0" indent="0" algn="just">
              <a:buNone/>
            </a:pPr>
            <a:r>
              <a:rPr lang="tr-TR" dirty="0"/>
              <a:t>Sağlık hizmetlerinde algılanan kalitenin arttırılabilmesi için, hizmetten yararlananların (hastalar ve hasta yakınları) sosyal ve psikolojik istek, beklenti ve ihtiyaçlarının göz önünde bulundurulması </a:t>
            </a:r>
            <a:r>
              <a:rPr lang="tr-TR" dirty="0" smtClean="0"/>
              <a:t>gerekir.</a:t>
            </a:r>
          </a:p>
          <a:p>
            <a:pPr marL="0" indent="0" algn="just">
              <a:buNone/>
            </a:pPr>
            <a:endParaRPr lang="tr-TR" dirty="0" smtClean="0"/>
          </a:p>
          <a:p>
            <a:pPr marL="0" indent="0" algn="just">
              <a:buNone/>
            </a:pPr>
            <a:r>
              <a:rPr lang="tr-TR" dirty="0" smtClean="0"/>
              <a:t>Bu </a:t>
            </a:r>
            <a:r>
              <a:rPr lang="tr-TR" dirty="0"/>
              <a:t>hususların tespiti şüphesiz güvenilir ve geçerli bir hizmet kalitesi ölçeğini gerektirir. </a:t>
            </a:r>
            <a:endParaRPr lang="tr-TR" dirty="0" smtClean="0"/>
          </a:p>
          <a:p>
            <a:pPr marL="0" indent="0" algn="just">
              <a:buNone/>
            </a:pPr>
            <a:endParaRPr lang="tr-TR" dirty="0"/>
          </a:p>
          <a:p>
            <a:pPr marL="0" indent="0" algn="just">
              <a:buNone/>
            </a:pPr>
            <a:r>
              <a:rPr lang="tr-TR" dirty="0" smtClean="0"/>
              <a:t>Sağlık </a:t>
            </a:r>
            <a:r>
              <a:rPr lang="tr-TR" dirty="0"/>
              <a:t>hizmetlerinde kalitenin ölçülmesinde SERVQUAL ölçeğini benimseyen bazı çalışmalar olmasına </a:t>
            </a:r>
            <a:r>
              <a:rPr lang="tr-TR" dirty="0" smtClean="0"/>
              <a:t>karşın </a:t>
            </a:r>
            <a:r>
              <a:rPr lang="tr-TR" dirty="0"/>
              <a:t>ölçek bazı eleştiriler almıştır.</a:t>
            </a:r>
          </a:p>
        </p:txBody>
      </p:sp>
    </p:spTree>
    <p:extLst>
      <p:ext uri="{BB962C8B-B14F-4D97-AF65-F5344CB8AC3E}">
        <p14:creationId xmlns:p14="http://schemas.microsoft.com/office/powerpoint/2010/main" val="176447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628800"/>
            <a:ext cx="8229600" cy="4464496"/>
          </a:xfrm>
        </p:spPr>
        <p:txBody>
          <a:bodyPr/>
          <a:lstStyle/>
          <a:p>
            <a:pPr marL="0" indent="0">
              <a:buNone/>
            </a:pPr>
            <a:r>
              <a:rPr lang="tr-TR" dirty="0"/>
              <a:t>Örgütlerde kalitenin yayılmasının rekabette önemli bir avantaj olduğu </a:t>
            </a:r>
            <a:r>
              <a:rPr lang="tr-TR" dirty="0" smtClean="0"/>
              <a:t>düşünüldüğünde; bir </a:t>
            </a:r>
            <a:r>
              <a:rPr lang="tr-TR" dirty="0"/>
              <a:t>rekabet avantajı sağlamada, Toplam Kalite Yönetimi (TKY) yaklaşımı etkili olabilir. </a:t>
            </a:r>
            <a:endParaRPr lang="tr-TR" dirty="0" smtClean="0"/>
          </a:p>
          <a:p>
            <a:endParaRPr lang="tr-TR" dirty="0" smtClean="0"/>
          </a:p>
          <a:p>
            <a:pPr marL="0" indent="0">
              <a:buNone/>
            </a:pPr>
            <a:r>
              <a:rPr lang="tr-TR" dirty="0" smtClean="0"/>
              <a:t>TKY</a:t>
            </a:r>
            <a:r>
              <a:rPr lang="tr-TR" dirty="0"/>
              <a:t>, bir örgütün tüm personeli ve unsurlarını ekip çalışması ile sürekli iyileşme sürecine dâhil </a:t>
            </a:r>
            <a:r>
              <a:rPr lang="tr-TR" dirty="0" smtClean="0"/>
              <a:t>etmesidir.</a:t>
            </a:r>
          </a:p>
          <a:p>
            <a:endParaRPr lang="tr-TR" dirty="0"/>
          </a:p>
          <a:p>
            <a:pPr marL="0" indent="0">
              <a:buNone/>
            </a:pPr>
            <a:r>
              <a:rPr lang="tr-TR" dirty="0" err="1" smtClean="0"/>
              <a:t>TKY’nin</a:t>
            </a:r>
            <a:r>
              <a:rPr lang="tr-TR" dirty="0"/>
              <a:t>, işletme çapında sistemik bir iyileştirme yaklaşımı olduğu, ayrıca müşteri tatmini ve kârlılık açısından performansı iyileştirme amacı güttüğü ifade </a:t>
            </a:r>
            <a:r>
              <a:rPr lang="tr-TR" dirty="0" smtClean="0"/>
              <a:t>edilmektedir. </a:t>
            </a:r>
          </a:p>
          <a:p>
            <a:pPr marL="0" indent="0">
              <a:buNone/>
            </a:pPr>
            <a:endParaRPr lang="tr-TR" dirty="0"/>
          </a:p>
          <a:p>
            <a:pPr marL="0" indent="0">
              <a:buNone/>
            </a:pPr>
            <a:r>
              <a:rPr lang="tr-TR" dirty="0" smtClean="0"/>
              <a:t>Hizmet </a:t>
            </a:r>
            <a:r>
              <a:rPr lang="tr-TR" dirty="0"/>
              <a:t>işletmelerinde TKY uygulamaları üretim işletmelerine göre daha fazla önem </a:t>
            </a:r>
            <a:r>
              <a:rPr lang="tr-TR" dirty="0" smtClean="0"/>
              <a:t>taşımaktadır. </a:t>
            </a:r>
          </a:p>
        </p:txBody>
      </p:sp>
    </p:spTree>
    <p:extLst>
      <p:ext uri="{BB962C8B-B14F-4D97-AF65-F5344CB8AC3E}">
        <p14:creationId xmlns:p14="http://schemas.microsoft.com/office/powerpoint/2010/main" val="7527625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124744"/>
            <a:ext cx="8229600" cy="5400600"/>
          </a:xfrm>
        </p:spPr>
        <p:txBody>
          <a:bodyPr/>
          <a:lstStyle/>
          <a:p>
            <a:pPr marL="0" lvl="0" indent="0">
              <a:buClr>
                <a:srgbClr val="000000"/>
              </a:buClr>
              <a:buNone/>
            </a:pPr>
            <a:r>
              <a:rPr lang="tr-TR" dirty="0" smtClean="0"/>
              <a:t>Lam </a:t>
            </a:r>
            <a:r>
              <a:rPr lang="tr-TR" dirty="0"/>
              <a:t>(1997), SERVQUAL ölçeğinin sağlık hizmetleri kalitesi ölçümünde tutarlı ve güvenilir görülmesine rağmen, sağlık hizmetleri bağlamında ölçeğin beş boyutunun doğrulanamadığını ifade etmiştir. </a:t>
            </a:r>
            <a:endParaRPr lang="tr-TR" dirty="0" smtClean="0"/>
          </a:p>
          <a:p>
            <a:pPr marL="0" lvl="0" indent="0">
              <a:buClr>
                <a:srgbClr val="000000"/>
              </a:buClr>
              <a:buNone/>
            </a:pPr>
            <a:endParaRPr lang="tr-TR" dirty="0" smtClean="0"/>
          </a:p>
          <a:p>
            <a:pPr marL="0" lvl="0" indent="0">
              <a:buClr>
                <a:srgbClr val="000000"/>
              </a:buClr>
              <a:buNone/>
            </a:pPr>
            <a:r>
              <a:rPr lang="tr-TR" dirty="0" err="1" smtClean="0"/>
              <a:t>Shemwell</a:t>
            </a:r>
            <a:r>
              <a:rPr lang="tr-TR" dirty="0" smtClean="0"/>
              <a:t> </a:t>
            </a:r>
            <a:r>
              <a:rPr lang="tr-TR" dirty="0"/>
              <a:t>ve </a:t>
            </a:r>
            <a:r>
              <a:rPr lang="tr-TR" dirty="0" err="1"/>
              <a:t>Yavas’ın</a:t>
            </a:r>
            <a:r>
              <a:rPr lang="tr-TR" dirty="0"/>
              <a:t> (1999), hastane hizmetleri üzerine geliştirdikleri hizmet kalitesi modeli üç boyuttan oluşmaktadır. Söz konusu boyutlar; bina içinin çekiciliği, sigorta ile ödemeyi kabul etme, her türlü hizmet sunabilme,  hastanede yeterli sayıda uzman olması ve medikal cihazların yeni olması gibi unsurlardan </a:t>
            </a:r>
            <a:r>
              <a:rPr lang="tr-TR" dirty="0" smtClean="0"/>
              <a:t>oluşmaktadır.</a:t>
            </a:r>
          </a:p>
          <a:p>
            <a:pPr marL="0" lvl="0" indent="0">
              <a:buClr>
                <a:srgbClr val="000000"/>
              </a:buClr>
              <a:buNone/>
            </a:pPr>
            <a:endParaRPr lang="tr-TR" dirty="0" smtClean="0"/>
          </a:p>
          <a:p>
            <a:pPr marL="0" lvl="0" indent="0">
              <a:buClr>
                <a:srgbClr val="000000"/>
              </a:buClr>
              <a:buNone/>
            </a:pPr>
            <a:r>
              <a:rPr lang="tr-TR" dirty="0" smtClean="0"/>
              <a:t>(1) inceleme</a:t>
            </a:r>
            <a:r>
              <a:rPr lang="tr-TR" dirty="0"/>
              <a:t>, hemşirelerin ve doktorların ehliyeti, acil bakım hizmeti kalitesi, en yeni tıbbi işlemleri yapabilme gibi unsurlardan </a:t>
            </a:r>
            <a:r>
              <a:rPr lang="tr-TR" dirty="0" smtClean="0"/>
              <a:t>oluşan</a:t>
            </a:r>
          </a:p>
          <a:p>
            <a:pPr marL="0" lvl="0" indent="0">
              <a:buClr>
                <a:srgbClr val="000000"/>
              </a:buClr>
              <a:buNone/>
            </a:pPr>
            <a:r>
              <a:rPr lang="tr-TR" dirty="0" smtClean="0"/>
              <a:t>(</a:t>
            </a:r>
            <a:r>
              <a:rPr lang="tr-TR" dirty="0"/>
              <a:t>2) güven, hastaneye kabul etme veya reddetme işlemlerinin net olması, gizlilik, hastanenin ulaşılabilirliği, kişisel ilgi düzeyi ve ziyaret politikası gibi unsurlardan oluşan </a:t>
            </a:r>
            <a:endParaRPr lang="tr-TR" dirty="0" smtClean="0"/>
          </a:p>
          <a:p>
            <a:pPr marL="0" lvl="0" indent="0">
              <a:buClr>
                <a:srgbClr val="000000"/>
              </a:buClr>
              <a:buNone/>
            </a:pPr>
            <a:r>
              <a:rPr lang="tr-TR" dirty="0" smtClean="0"/>
              <a:t>(</a:t>
            </a:r>
            <a:r>
              <a:rPr lang="tr-TR" dirty="0"/>
              <a:t>3) deneyim olarak sıralanabilir.</a:t>
            </a:r>
          </a:p>
          <a:p>
            <a:endParaRPr lang="tr-TR" dirty="0"/>
          </a:p>
        </p:txBody>
      </p:sp>
    </p:spTree>
    <p:extLst>
      <p:ext uri="{BB962C8B-B14F-4D97-AF65-F5344CB8AC3E}">
        <p14:creationId xmlns:p14="http://schemas.microsoft.com/office/powerpoint/2010/main" val="31979223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Finansal Hizmetlerde Kalite</a:t>
            </a:r>
          </a:p>
        </p:txBody>
      </p:sp>
      <p:sp>
        <p:nvSpPr>
          <p:cNvPr id="3" name="İçerik Yer Tutucusu 2"/>
          <p:cNvSpPr>
            <a:spLocks noGrp="1"/>
          </p:cNvSpPr>
          <p:nvPr>
            <p:ph idx="1"/>
          </p:nvPr>
        </p:nvSpPr>
        <p:spPr>
          <a:xfrm>
            <a:off x="467544" y="1988840"/>
            <a:ext cx="8229600" cy="4382228"/>
          </a:xfrm>
        </p:spPr>
        <p:txBody>
          <a:bodyPr/>
          <a:lstStyle/>
          <a:p>
            <a:pPr marL="0" indent="0" algn="just">
              <a:buNone/>
            </a:pPr>
            <a:r>
              <a:rPr lang="tr-TR" sz="1800" dirty="0"/>
              <a:t>Müşteri beklentilerini karşılamak ve hizmet kalitesine ulaşmak için finansal kurumlardaki yöneticilerin hizmet dağıtım süreci ile ilişkili somut (iletişim personeli, iç örgüt, fiziki çevre gibi) ve soyut (şirket imajı gibi) bileşenleri dikkate almaları </a:t>
            </a:r>
            <a:r>
              <a:rPr lang="tr-TR" sz="1800" dirty="0" smtClean="0"/>
              <a:t>gerekmektedir. </a:t>
            </a:r>
          </a:p>
          <a:p>
            <a:pPr marL="0" indent="0" algn="just">
              <a:buNone/>
            </a:pPr>
            <a:endParaRPr lang="tr-TR" sz="1800" dirty="0"/>
          </a:p>
          <a:p>
            <a:pPr marL="0" indent="0" algn="just">
              <a:buNone/>
            </a:pPr>
            <a:r>
              <a:rPr lang="tr-TR" sz="1800" dirty="0" err="1" smtClean="0"/>
              <a:t>Yaşa’nın</a:t>
            </a:r>
            <a:r>
              <a:rPr lang="tr-TR" sz="1800" dirty="0" smtClean="0"/>
              <a:t> sınıflamasına </a:t>
            </a:r>
            <a:r>
              <a:rPr lang="tr-TR" sz="1800" dirty="0"/>
              <a:t>göre sağlık hizmetlerinde müşteri kavramına, hasta ve hasta yakınları dışında kamu (SGK gibi)  veya özel teşebbüsler (sigorta şirketleri, ilaç şirketleri gibi) yanında eczaneler, anlaşmalı kuruluşlar, dernekler, medya veya ilaç firmaları da </a:t>
            </a:r>
            <a:r>
              <a:rPr lang="tr-TR" sz="1800" dirty="0" smtClean="0"/>
              <a:t>dahil </a:t>
            </a:r>
            <a:r>
              <a:rPr lang="tr-TR" sz="1800" dirty="0"/>
              <a:t>edilmektedir.</a:t>
            </a:r>
          </a:p>
          <a:p>
            <a:pPr marL="0" indent="0" algn="just">
              <a:buNone/>
            </a:pPr>
            <a:endParaRPr lang="tr-TR" sz="1800" dirty="0"/>
          </a:p>
          <a:p>
            <a:pPr marL="0" lvl="0" indent="0" algn="just">
              <a:buClr>
                <a:srgbClr val="000000"/>
              </a:buClr>
              <a:buNone/>
            </a:pPr>
            <a:r>
              <a:rPr lang="tr-TR" sz="1800" dirty="0"/>
              <a:t>Perakende bankacılık hizmetlerinin birbirine benzer hale gelmeleri,  hizmet kalitesini, sektörde rekabetçi stratejilerin merkezine konumlandırmıştır</a:t>
            </a:r>
            <a:r>
              <a:rPr lang="tr-TR" sz="1800" dirty="0" smtClean="0"/>
              <a:t>.</a:t>
            </a:r>
            <a:r>
              <a:rPr lang="tr-TR" sz="1800" dirty="0"/>
              <a:t> Perakende finansal hizmetler veya bankacılık hizmetlerinde kalitenin ölçümüne yönelik literatürde çeşitli modeller vardır. </a:t>
            </a:r>
          </a:p>
          <a:p>
            <a:pPr marL="0" indent="0" algn="just">
              <a:buNone/>
            </a:pPr>
            <a:endParaRPr lang="tr-TR" dirty="0" smtClean="0"/>
          </a:p>
          <a:p>
            <a:pPr marL="0" indent="0">
              <a:buNone/>
            </a:pPr>
            <a:endParaRPr lang="tr-TR" dirty="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10070044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695930"/>
          </a:xfrm>
        </p:spPr>
        <p:txBody>
          <a:bodyPr/>
          <a:lstStyle/>
          <a:p>
            <a:r>
              <a:rPr lang="tr-TR" dirty="0"/>
              <a:t>Elektronik Hizmet Kalitesi</a:t>
            </a:r>
          </a:p>
        </p:txBody>
      </p:sp>
      <p:sp>
        <p:nvSpPr>
          <p:cNvPr id="3" name="İçerik Yer Tutucusu 2"/>
          <p:cNvSpPr>
            <a:spLocks noGrp="1"/>
          </p:cNvSpPr>
          <p:nvPr>
            <p:ph idx="1"/>
          </p:nvPr>
        </p:nvSpPr>
        <p:spPr>
          <a:xfrm>
            <a:off x="467544" y="1772816"/>
            <a:ext cx="8229600" cy="4824536"/>
          </a:xfrm>
        </p:spPr>
        <p:txBody>
          <a:bodyPr/>
          <a:lstStyle/>
          <a:p>
            <a:pPr marL="0" indent="0">
              <a:buNone/>
            </a:pPr>
            <a:r>
              <a:rPr lang="tr-TR" sz="1800" dirty="0"/>
              <a:t>Hizmet sektöründe müşteri ile temas kurulurken fiziki mağazalar ve posta gibi geleneksel yöntemler yanında, iletişim teknolojilerinin gelişmesiyle birlikte, elektronik kanalların da yaygın olarak kullanıldığı görülmektedir. Elektronik hizmet (e-hizmet), internet yolu sunulan hizmetleri ifade </a:t>
            </a:r>
            <a:r>
              <a:rPr lang="tr-TR" sz="1800" dirty="0" smtClean="0"/>
              <a:t>eder.</a:t>
            </a:r>
          </a:p>
          <a:p>
            <a:pPr marL="0" indent="0">
              <a:buNone/>
            </a:pPr>
            <a:endParaRPr lang="tr-TR" sz="1800" dirty="0"/>
          </a:p>
          <a:p>
            <a:pPr marL="0" indent="0">
              <a:buNone/>
            </a:pPr>
            <a:r>
              <a:rPr lang="tr-TR" sz="1800" dirty="0"/>
              <a:t>Güncel veriler, internet üzerinden işlem sayılarında önemli artışlar olduğunu göstermektedir. 2008 yılında dünya nüfusunun %23,2’si internet kullanırken, 2013 yılında bu oran %38,1’e çıkarak 2.7 milyar kişiye </a:t>
            </a:r>
            <a:r>
              <a:rPr lang="tr-TR" sz="1800" dirty="0" smtClean="0"/>
              <a:t>ulaşmıştır.</a:t>
            </a:r>
          </a:p>
          <a:p>
            <a:pPr marL="0" indent="0">
              <a:buNone/>
            </a:pPr>
            <a:r>
              <a:rPr lang="tr-TR" sz="1800" dirty="0" smtClean="0"/>
              <a:t> </a:t>
            </a:r>
          </a:p>
          <a:p>
            <a:pPr marL="0" indent="0">
              <a:buNone/>
            </a:pPr>
            <a:r>
              <a:rPr lang="tr-TR" sz="1800" dirty="0" smtClean="0"/>
              <a:t>Internet </a:t>
            </a:r>
            <a:r>
              <a:rPr lang="tr-TR" sz="1800" dirty="0"/>
              <a:t>kullanımındaki bu artışa bağlı olarak bu mecradan yapılan alışveriş tutarlarında da önemli artışlar söz konusudur. </a:t>
            </a:r>
            <a:endParaRPr lang="tr-TR" sz="1800" dirty="0" smtClean="0"/>
          </a:p>
          <a:p>
            <a:pPr marL="0" indent="0">
              <a:buNone/>
            </a:pPr>
            <a:endParaRPr lang="tr-TR" sz="1800" dirty="0"/>
          </a:p>
          <a:p>
            <a:pPr marL="0" indent="0">
              <a:buNone/>
            </a:pPr>
            <a:r>
              <a:rPr lang="tr-TR" sz="1800" dirty="0" smtClean="0"/>
              <a:t>Örneğin </a:t>
            </a:r>
            <a:r>
              <a:rPr lang="tr-TR" sz="1800" dirty="0"/>
              <a:t>2015 yılında Türkiye’de, internet üzerinden kredi ya da banka kartı ile yapılan harcama tutarı, 2014 yılına göre %32 oranında artarak 55 milyar TL tutarına </a:t>
            </a:r>
            <a:r>
              <a:rPr lang="tr-TR" sz="1800" dirty="0" smtClean="0"/>
              <a:t>ulaşmıştır.</a:t>
            </a:r>
            <a:endParaRPr lang="tr-TR" sz="1800" dirty="0"/>
          </a:p>
        </p:txBody>
      </p:sp>
    </p:spTree>
    <p:extLst>
      <p:ext uri="{BB962C8B-B14F-4D97-AF65-F5344CB8AC3E}">
        <p14:creationId xmlns:p14="http://schemas.microsoft.com/office/powerpoint/2010/main" val="13405786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556792"/>
            <a:ext cx="8229600" cy="4608512"/>
          </a:xfrm>
        </p:spPr>
        <p:txBody>
          <a:bodyPr/>
          <a:lstStyle/>
          <a:p>
            <a:pPr marL="0" indent="0">
              <a:buNone/>
            </a:pPr>
            <a:r>
              <a:rPr lang="tr-TR" dirty="0" err="1"/>
              <a:t>Parasuraman</a:t>
            </a:r>
            <a:r>
              <a:rPr lang="tr-TR" dirty="0"/>
              <a:t> vd. (2005), e-hizmet kalitesini, bir web sitesinin etkin ve etkili alışveriş, satın alma ve teslimat süreçlerini kolaylaştırma derecesi olarak ifade etmektedir. </a:t>
            </a:r>
            <a:endParaRPr lang="tr-TR" dirty="0" smtClean="0"/>
          </a:p>
          <a:p>
            <a:pPr marL="0" indent="0">
              <a:buNone/>
            </a:pPr>
            <a:endParaRPr lang="tr-TR" dirty="0" smtClean="0"/>
          </a:p>
          <a:p>
            <a:pPr marL="0" indent="0">
              <a:buNone/>
            </a:pPr>
            <a:r>
              <a:rPr lang="tr-TR" dirty="0" smtClean="0"/>
              <a:t>E-hizmet </a:t>
            </a:r>
            <a:r>
              <a:rPr lang="tr-TR" dirty="0"/>
              <a:t>perakendecileri, gittikçe büyüyen bu pazarda varlıklarını güçlendirmek istemekteler, ancak her hâlükârda sundukları hizmetin algılanan kalitesinin ölçmek istemektedirler. </a:t>
            </a:r>
            <a:endParaRPr lang="tr-TR" dirty="0" smtClean="0"/>
          </a:p>
          <a:p>
            <a:pPr marL="0" indent="0">
              <a:buNone/>
            </a:pPr>
            <a:endParaRPr lang="tr-TR" dirty="0" smtClean="0"/>
          </a:p>
          <a:p>
            <a:pPr marL="0" indent="0">
              <a:buNone/>
            </a:pPr>
            <a:r>
              <a:rPr lang="tr-TR" dirty="0" smtClean="0"/>
              <a:t>Geleneksel </a:t>
            </a:r>
            <a:r>
              <a:rPr lang="tr-TR" dirty="0"/>
              <a:t>perakendeciliğe nazaran e-hizmetlerde, müşteri-hizmet sunucu etkileşimi, yüz-yüze temas gibi bazı özelliklerin yoksunluğu nedeniyle SERVQUAL, SERVPERF gibi geleneksel hizmet kalitesi modellerinin, e-hizmetlerin kalite değerlendirmesinde kullanışlı olmadığı düşünülmektedir.</a:t>
            </a:r>
          </a:p>
          <a:p>
            <a:endParaRPr lang="tr-TR" dirty="0"/>
          </a:p>
        </p:txBody>
      </p:sp>
    </p:spTree>
    <p:extLst>
      <p:ext uri="{BB962C8B-B14F-4D97-AF65-F5344CB8AC3E}">
        <p14:creationId xmlns:p14="http://schemas.microsoft.com/office/powerpoint/2010/main" val="26896800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1199986"/>
          </a:xfrm>
        </p:spPr>
        <p:txBody>
          <a:bodyPr/>
          <a:lstStyle/>
          <a:p>
            <a:r>
              <a:rPr lang="tr-TR" b="1" dirty="0"/>
              <a:t>Elektronik Hizmet Kalitesinin (E-</a:t>
            </a:r>
            <a:r>
              <a:rPr lang="tr-TR" b="1" dirty="0" err="1"/>
              <a:t>Qual</a:t>
            </a:r>
            <a:r>
              <a:rPr lang="tr-TR" b="1" dirty="0"/>
              <a:t>) Boyutları</a:t>
            </a:r>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2348880"/>
            <a:ext cx="7848872" cy="4509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18212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836712"/>
            <a:ext cx="6781800" cy="576064"/>
          </a:xfrm>
        </p:spPr>
        <p:txBody>
          <a:bodyPr/>
          <a:lstStyle/>
          <a:p>
            <a:r>
              <a:rPr lang="tr-TR" dirty="0"/>
              <a:t> </a:t>
            </a:r>
            <a:r>
              <a:rPr lang="tr-TR" b="1" dirty="0"/>
              <a:t>Mobil Hizmet </a:t>
            </a:r>
            <a:r>
              <a:rPr lang="tr-TR" b="1" dirty="0" smtClean="0"/>
              <a:t>Kalitesi</a:t>
            </a:r>
            <a:endParaRPr lang="tr-TR" b="1" dirty="0"/>
          </a:p>
        </p:txBody>
      </p:sp>
      <p:sp>
        <p:nvSpPr>
          <p:cNvPr id="3" name="İçerik Yer Tutucusu 2"/>
          <p:cNvSpPr>
            <a:spLocks noGrp="1"/>
          </p:cNvSpPr>
          <p:nvPr>
            <p:ph idx="1"/>
          </p:nvPr>
        </p:nvSpPr>
        <p:spPr>
          <a:xfrm>
            <a:off x="467544" y="1628800"/>
            <a:ext cx="8229600" cy="4824536"/>
          </a:xfrm>
        </p:spPr>
        <p:txBody>
          <a:bodyPr/>
          <a:lstStyle/>
          <a:p>
            <a:pPr marL="0" indent="0" algn="just">
              <a:buNone/>
            </a:pPr>
            <a:r>
              <a:rPr lang="tr-TR" sz="1800" dirty="0"/>
              <a:t>M-hizmet kalitesinin ölçümünde yaygın biçimde kabul görmüş bir model yoktur. Çeşitli m-hizmet kalitesi modelleri literatürde vardır. </a:t>
            </a:r>
            <a:endParaRPr lang="tr-TR" sz="1800" dirty="0" smtClean="0"/>
          </a:p>
          <a:p>
            <a:pPr marL="0" indent="0" algn="just">
              <a:buNone/>
            </a:pPr>
            <a:r>
              <a:rPr lang="tr-TR" sz="1800" dirty="0" err="1" smtClean="0"/>
              <a:t>Lim</a:t>
            </a:r>
            <a:r>
              <a:rPr lang="tr-TR" sz="1800" dirty="0" smtClean="0"/>
              <a:t> </a:t>
            </a:r>
            <a:r>
              <a:rPr lang="tr-TR" sz="1800" dirty="0"/>
              <a:t>vd. (2006), geliştirdikleri modelde, tüketicilerin mobil operatörlere yönelik algılanan hizmet kalitesinin boyutlarını beş başlıkta değerlendirmişlerdir: operatörün müşteri ihtiyaçlarına yönelik fiyat tekliflerini içeren </a:t>
            </a:r>
            <a:endParaRPr lang="tr-TR" sz="1800" dirty="0" smtClean="0"/>
          </a:p>
          <a:p>
            <a:pPr algn="just">
              <a:buAutoNum type="arabicParenBoth"/>
            </a:pPr>
            <a:r>
              <a:rPr lang="tr-TR" sz="1800" dirty="0" smtClean="0"/>
              <a:t>fiyat </a:t>
            </a:r>
            <a:r>
              <a:rPr lang="tr-TR" sz="1800" dirty="0"/>
              <a:t>planları, kapsama alanı nitelikleriyle ilgili </a:t>
            </a:r>
            <a:endParaRPr lang="tr-TR" sz="1800" dirty="0" smtClean="0"/>
          </a:p>
          <a:p>
            <a:pPr marL="0" indent="0" algn="just">
              <a:buNone/>
            </a:pPr>
            <a:r>
              <a:rPr lang="tr-TR" sz="1800" dirty="0" smtClean="0"/>
              <a:t>(</a:t>
            </a:r>
            <a:r>
              <a:rPr lang="tr-TR" sz="1800" dirty="0"/>
              <a:t>2) ağ kalitesi, resimli mesaj gönderme/alma, çevrimiçi oyun oynama, internetten müzik veya hava durumu gibi çeşitli bilgileri indirme gibi özellikleri kapsayan </a:t>
            </a:r>
            <a:endParaRPr lang="tr-TR" sz="1800" dirty="0" smtClean="0"/>
          </a:p>
          <a:p>
            <a:pPr marL="0" indent="0" algn="just">
              <a:buNone/>
            </a:pPr>
            <a:r>
              <a:rPr lang="tr-TR" sz="1800" dirty="0" smtClean="0"/>
              <a:t>(</a:t>
            </a:r>
            <a:r>
              <a:rPr lang="tr-TR" sz="1800" dirty="0"/>
              <a:t>3) veri hizmetleri, doğru ve basit faturalama işlemini kapsayan </a:t>
            </a:r>
            <a:endParaRPr lang="tr-TR" sz="1800" dirty="0" smtClean="0"/>
          </a:p>
          <a:p>
            <a:pPr marL="0" indent="0" algn="just">
              <a:buNone/>
            </a:pPr>
            <a:r>
              <a:rPr lang="tr-TR" sz="1800" dirty="0" smtClean="0"/>
              <a:t>(</a:t>
            </a:r>
            <a:r>
              <a:rPr lang="tr-TR" sz="1800" dirty="0"/>
              <a:t>4) fatura sistemi, bir sorunun çözümü ile çağrı merkezi çalışanının davranış tarzı gibi unsurları kapsayan </a:t>
            </a:r>
            <a:endParaRPr lang="tr-TR" sz="1800" dirty="0" smtClean="0"/>
          </a:p>
          <a:p>
            <a:pPr marL="0" indent="0" algn="just">
              <a:buNone/>
            </a:pPr>
            <a:r>
              <a:rPr lang="tr-TR" sz="1800" dirty="0" smtClean="0"/>
              <a:t>(</a:t>
            </a:r>
            <a:r>
              <a:rPr lang="tr-TR" sz="1800" dirty="0"/>
              <a:t>5) müşteri hizmetleri. </a:t>
            </a:r>
            <a:endParaRPr lang="tr-TR" sz="1800" dirty="0" smtClean="0"/>
          </a:p>
          <a:p>
            <a:pPr marL="0" indent="0" algn="just">
              <a:buNone/>
            </a:pPr>
            <a:endParaRPr lang="tr-TR" sz="1800" dirty="0"/>
          </a:p>
          <a:p>
            <a:pPr marL="0" indent="0" algn="just">
              <a:buNone/>
            </a:pPr>
            <a:r>
              <a:rPr lang="tr-TR" sz="1800" dirty="0" smtClean="0"/>
              <a:t>Lu </a:t>
            </a:r>
            <a:r>
              <a:rPr lang="tr-TR" sz="1800" dirty="0"/>
              <a:t>vd. (2009), mobil komisyonculuk hizmetlerine yönelik algılanan kaliteye yönelik bir model önermişlerdir.</a:t>
            </a:r>
          </a:p>
        </p:txBody>
      </p:sp>
    </p:spTree>
    <p:extLst>
      <p:ext uri="{BB962C8B-B14F-4D97-AF65-F5344CB8AC3E}">
        <p14:creationId xmlns:p14="http://schemas.microsoft.com/office/powerpoint/2010/main" val="42674025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004878"/>
            <a:ext cx="8208912" cy="839946"/>
          </a:xfrm>
        </p:spPr>
        <p:txBody>
          <a:bodyPr/>
          <a:lstStyle/>
          <a:p>
            <a:r>
              <a:rPr lang="tr-TR" sz="2800" b="1" dirty="0"/>
              <a:t>Özel Hizmet Alanlarına Yönelik Geliştirilen Bazı Hizmet Kalitesi Modellerinin Boyutları</a:t>
            </a:r>
          </a:p>
        </p:txBody>
      </p:sp>
      <p:pic>
        <p:nvPicPr>
          <p:cNvPr id="614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2276872"/>
            <a:ext cx="7776864"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7358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052736"/>
            <a:ext cx="8229600" cy="5184576"/>
          </a:xfrm>
        </p:spPr>
        <p:txBody>
          <a:bodyPr/>
          <a:lstStyle/>
          <a:p>
            <a:pPr marL="0" lvl="0" indent="0">
              <a:buClr>
                <a:srgbClr val="000000"/>
              </a:buClr>
              <a:buNone/>
            </a:pPr>
            <a:r>
              <a:rPr lang="tr-TR" dirty="0" err="1"/>
              <a:t>TKY’nin</a:t>
            </a:r>
            <a:r>
              <a:rPr lang="tr-TR" dirty="0"/>
              <a:t> çoğu uyarlaması, şu üç temel ilkeye vurgu </a:t>
            </a:r>
            <a:r>
              <a:rPr lang="tr-TR" dirty="0" smtClean="0"/>
              <a:t>yapar.</a:t>
            </a:r>
            <a:endParaRPr lang="tr-TR" dirty="0"/>
          </a:p>
          <a:p>
            <a:pPr marL="0" lvl="0" indent="0">
              <a:buClr>
                <a:srgbClr val="000000"/>
              </a:buClr>
              <a:buNone/>
            </a:pPr>
            <a:endParaRPr lang="tr-TR" dirty="0"/>
          </a:p>
          <a:p>
            <a:pPr lvl="0" algn="just">
              <a:buClr>
                <a:srgbClr val="000000"/>
              </a:buClr>
              <a:buFont typeface="Wingdings" pitchFamily="2" charset="2"/>
              <a:buChar char="ü"/>
            </a:pPr>
            <a:r>
              <a:rPr lang="tr-TR" dirty="0" smtClean="0"/>
              <a:t>Tüm </a:t>
            </a:r>
            <a:r>
              <a:rPr lang="tr-TR" dirty="0"/>
              <a:t>çalışanlar, işletme bünyesinde gelişime etkin bir katkı sunabilirler. Bunun için mesleki eğitim, bilgiye erişim ve takım çalışmasına ihtiyaç vardır. </a:t>
            </a:r>
          </a:p>
          <a:p>
            <a:pPr lvl="0" algn="just">
              <a:buClr>
                <a:srgbClr val="000000"/>
              </a:buClr>
              <a:buFont typeface="Wingdings" pitchFamily="2" charset="2"/>
              <a:buChar char="ü"/>
            </a:pPr>
            <a:endParaRPr lang="tr-TR" dirty="0"/>
          </a:p>
          <a:p>
            <a:pPr lvl="0" algn="just">
              <a:buClr>
                <a:srgbClr val="000000"/>
              </a:buClr>
              <a:buFont typeface="Wingdings" pitchFamily="2" charset="2"/>
              <a:buChar char="ü"/>
            </a:pPr>
            <a:r>
              <a:rPr lang="tr-TR" dirty="0" smtClean="0"/>
              <a:t>Örgütün </a:t>
            </a:r>
            <a:r>
              <a:rPr lang="tr-TR" dirty="0"/>
              <a:t>çabalarının nihai amacı müşteri tatminidir. Müşteri çıkarlarının, diğer işletme fırsatları ile çeliştiği görülse bile, her koşulda ilk sırada olması beklenmektedir.</a:t>
            </a:r>
          </a:p>
          <a:p>
            <a:pPr lvl="0" algn="just">
              <a:buClr>
                <a:srgbClr val="000000"/>
              </a:buClr>
              <a:buFont typeface="Wingdings" pitchFamily="2" charset="2"/>
              <a:buChar char="ü"/>
            </a:pPr>
            <a:endParaRPr lang="tr-TR" dirty="0" smtClean="0"/>
          </a:p>
          <a:p>
            <a:pPr lvl="0" algn="just">
              <a:buClr>
                <a:srgbClr val="000000"/>
              </a:buClr>
              <a:buFont typeface="Wingdings" pitchFamily="2" charset="2"/>
              <a:buChar char="ü"/>
            </a:pPr>
            <a:r>
              <a:rPr lang="tr-TR" dirty="0" smtClean="0"/>
              <a:t>Süreçler </a:t>
            </a:r>
            <a:r>
              <a:rPr lang="tr-TR" dirty="0"/>
              <a:t>en az sonuçlar kadar önemlidir. </a:t>
            </a:r>
            <a:r>
              <a:rPr lang="tr-TR" dirty="0" smtClean="0"/>
              <a:t>Yönetici</a:t>
            </a:r>
            <a:r>
              <a:rPr lang="tr-TR" dirty="0"/>
              <a:t>, sadece doğru cevaba (sonuca) ulaşamaz, ancak bunu destekleyen veri ve öngörüleri (süreçleri) de göstermelidir. Toplam Kalite Yönetiminde süreçler takım çalışmasına vurgu yaptığından, örgüt içinde fikir birliği mutlaka </a:t>
            </a:r>
            <a:r>
              <a:rPr lang="tr-TR" dirty="0" smtClean="0"/>
              <a:t>sağlanmalıdır.</a:t>
            </a:r>
            <a:endParaRPr lang="tr-TR" dirty="0"/>
          </a:p>
          <a:p>
            <a:endParaRPr lang="tr-TR" dirty="0"/>
          </a:p>
        </p:txBody>
      </p:sp>
    </p:spTree>
    <p:extLst>
      <p:ext uri="{BB962C8B-B14F-4D97-AF65-F5344CB8AC3E}">
        <p14:creationId xmlns:p14="http://schemas.microsoft.com/office/powerpoint/2010/main" val="1447842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695930"/>
          </a:xfrm>
        </p:spPr>
        <p:txBody>
          <a:bodyPr/>
          <a:lstStyle/>
          <a:p>
            <a:r>
              <a:rPr lang="tr-TR" b="1" dirty="0"/>
              <a:t>Hizmet Kalitesi</a:t>
            </a:r>
          </a:p>
        </p:txBody>
      </p:sp>
      <p:sp>
        <p:nvSpPr>
          <p:cNvPr id="3" name="İçerik Yer Tutucusu 2"/>
          <p:cNvSpPr>
            <a:spLocks noGrp="1"/>
          </p:cNvSpPr>
          <p:nvPr>
            <p:ph idx="1"/>
          </p:nvPr>
        </p:nvSpPr>
        <p:spPr>
          <a:xfrm>
            <a:off x="467544" y="1988840"/>
            <a:ext cx="8229600" cy="4248472"/>
          </a:xfrm>
        </p:spPr>
        <p:txBody>
          <a:bodyPr/>
          <a:lstStyle/>
          <a:p>
            <a:pPr marL="0" indent="0">
              <a:buNone/>
            </a:pPr>
            <a:r>
              <a:rPr lang="tr-TR" dirty="0" smtClean="0"/>
              <a:t>Hizmet </a:t>
            </a:r>
            <a:r>
              <a:rPr lang="tr-TR" dirty="0"/>
              <a:t>kalitesi kavramı, hizmet </a:t>
            </a:r>
            <a:r>
              <a:rPr lang="tr-TR" dirty="0" smtClean="0"/>
              <a:t>işletmelerinin </a:t>
            </a:r>
            <a:r>
              <a:rPr lang="tr-TR" dirty="0"/>
              <a:t>üzerinde önemle durduğu bir rekabet aracıdır. </a:t>
            </a:r>
            <a:endParaRPr lang="tr-TR" dirty="0" smtClean="0"/>
          </a:p>
          <a:p>
            <a:pPr marL="0" indent="0">
              <a:buNone/>
            </a:pPr>
            <a:endParaRPr lang="tr-TR" dirty="0"/>
          </a:p>
          <a:p>
            <a:pPr marL="0" indent="0">
              <a:buNone/>
            </a:pPr>
            <a:r>
              <a:rPr lang="tr-TR" dirty="0" smtClean="0"/>
              <a:t>Özellikle </a:t>
            </a:r>
            <a:r>
              <a:rPr lang="tr-TR" dirty="0"/>
              <a:t>hizmet sunucu ile müşterinin hizmet sürecindeki karşılaşma şekli gibi hizmete özgü nitelikler nedeniyle hizmet kalitesi, ürün kalitesinden daha karmaşık yapıdadır</a:t>
            </a:r>
            <a:r>
              <a:rPr lang="tr-TR" dirty="0" smtClean="0"/>
              <a:t>.</a:t>
            </a:r>
          </a:p>
          <a:p>
            <a:pPr marL="0" indent="0">
              <a:buNone/>
            </a:pPr>
            <a:endParaRPr lang="tr-TR" dirty="0" smtClean="0"/>
          </a:p>
          <a:p>
            <a:pPr marL="0" indent="0">
              <a:buNone/>
            </a:pPr>
            <a:r>
              <a:rPr lang="tr-TR" dirty="0" smtClean="0"/>
              <a:t>Hizmet </a:t>
            </a:r>
            <a:r>
              <a:rPr lang="tr-TR" dirty="0"/>
              <a:t>kalitesinin özellikleri nesnel değildir, her bir müşteriye göre öznel bir </a:t>
            </a:r>
            <a:r>
              <a:rPr lang="tr-TR" dirty="0" smtClean="0"/>
              <a:t>yapıdadır. </a:t>
            </a:r>
          </a:p>
          <a:p>
            <a:pPr marL="0" indent="0">
              <a:buNone/>
            </a:pPr>
            <a:endParaRPr lang="tr-TR" dirty="0"/>
          </a:p>
          <a:p>
            <a:pPr marL="0" indent="0">
              <a:buNone/>
            </a:pPr>
            <a:r>
              <a:rPr lang="tr-TR" dirty="0" smtClean="0"/>
              <a:t>Başka </a:t>
            </a:r>
            <a:r>
              <a:rPr lang="tr-TR" dirty="0"/>
              <a:t>bir deyişle bir müşteri tarafından yüksek kaliteli olarak algılanan hizmet, başka bir müşteri tarafından düşük kaliteli olarak algılanabilir.</a:t>
            </a:r>
          </a:p>
          <a:p>
            <a:endParaRPr lang="tr-TR" dirty="0"/>
          </a:p>
        </p:txBody>
      </p:sp>
    </p:spTree>
    <p:extLst>
      <p:ext uri="{BB962C8B-B14F-4D97-AF65-F5344CB8AC3E}">
        <p14:creationId xmlns:p14="http://schemas.microsoft.com/office/powerpoint/2010/main" val="1095891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700808"/>
            <a:ext cx="8229600" cy="4464496"/>
          </a:xfrm>
        </p:spPr>
        <p:txBody>
          <a:bodyPr/>
          <a:lstStyle/>
          <a:p>
            <a:pPr marL="0" lvl="0" indent="0" algn="just">
              <a:buClr>
                <a:srgbClr val="000000"/>
              </a:buClr>
              <a:buNone/>
            </a:pPr>
            <a:r>
              <a:rPr lang="tr-TR" dirty="0"/>
              <a:t>Hizmet kalitesi, müşterilerin kişisel ihtiyaçları, çevreden edindiği bilgiler ve önceki deneyimleriyle şekillenen beklentilerinin, belirli ölçütler açısından karşılanma düzeyi olarak </a:t>
            </a:r>
            <a:r>
              <a:rPr lang="tr-TR" dirty="0" smtClean="0"/>
              <a:t>tanımlanabilir.</a:t>
            </a:r>
          </a:p>
          <a:p>
            <a:pPr marL="0" lvl="0" indent="0" algn="just">
              <a:buClr>
                <a:srgbClr val="000000"/>
              </a:buClr>
              <a:buNone/>
            </a:pPr>
            <a:endParaRPr lang="tr-TR" dirty="0" smtClean="0"/>
          </a:p>
          <a:p>
            <a:pPr marL="0" lvl="0" indent="0" algn="just">
              <a:buClr>
                <a:srgbClr val="000000"/>
              </a:buClr>
              <a:buNone/>
            </a:pPr>
            <a:r>
              <a:rPr lang="tr-TR" dirty="0" smtClean="0"/>
              <a:t>Hizmet </a:t>
            </a:r>
            <a:r>
              <a:rPr lang="tr-TR" dirty="0"/>
              <a:t>pazarlamasında kalite anlayışı önemini artmıştır. Kalitenin sağlanmasının yeni müşteri sağlayacağı gibi, yeniden satın alıma da neden olacağını destekleyen yeterli sayıda kanıt </a:t>
            </a:r>
            <a:r>
              <a:rPr lang="tr-TR" dirty="0" smtClean="0"/>
              <a:t>vardır. </a:t>
            </a:r>
          </a:p>
          <a:p>
            <a:pPr marL="0" lvl="0" indent="0" algn="just">
              <a:buClr>
                <a:srgbClr val="000000"/>
              </a:buClr>
              <a:buNone/>
            </a:pPr>
            <a:endParaRPr lang="tr-TR" dirty="0" smtClean="0"/>
          </a:p>
          <a:p>
            <a:pPr marL="0" lvl="0" indent="0" algn="just">
              <a:buClr>
                <a:srgbClr val="000000"/>
              </a:buClr>
              <a:buNone/>
            </a:pPr>
            <a:r>
              <a:rPr lang="tr-TR" dirty="0" smtClean="0"/>
              <a:t>İşletmeler </a:t>
            </a:r>
            <a:r>
              <a:rPr lang="tr-TR" dirty="0"/>
              <a:t>için hizmet kalitesini geliştirmek önemlidir, çünkü yüksek düzeyde bir hizmet kalitesi, yüksek pazar payı, rakiplere nazaran daha iyi kârlılık, arttırılmış müşteri sadakati,  rekabetçi fiyat getirisinin sağlanması yanında, satın alma olasılığının artması gibi birkaç temel örgütsel çıktı ile </a:t>
            </a:r>
            <a:r>
              <a:rPr lang="tr-TR" dirty="0" smtClean="0"/>
              <a:t>ilişkilidir.</a:t>
            </a:r>
            <a:endParaRPr lang="tr-TR" dirty="0"/>
          </a:p>
          <a:p>
            <a:endParaRPr lang="tr-TR" dirty="0"/>
          </a:p>
        </p:txBody>
      </p:sp>
    </p:spTree>
    <p:extLst>
      <p:ext uri="{BB962C8B-B14F-4D97-AF65-F5344CB8AC3E}">
        <p14:creationId xmlns:p14="http://schemas.microsoft.com/office/powerpoint/2010/main" val="2201194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24744"/>
            <a:ext cx="8229600" cy="5616624"/>
          </a:xfrm>
        </p:spPr>
        <p:txBody>
          <a:bodyPr/>
          <a:lstStyle/>
          <a:p>
            <a:pPr marL="0" indent="0" algn="just">
              <a:buNone/>
            </a:pPr>
            <a:r>
              <a:rPr lang="tr-TR" dirty="0"/>
              <a:t>Hizmet kalitesi kavramını tüm boyutlarıyla anlayabilmek için, öncelikle hizmetlerin soyutluk, </a:t>
            </a:r>
            <a:r>
              <a:rPr lang="tr-TR" dirty="0" err="1"/>
              <a:t>heterojenlik</a:t>
            </a:r>
            <a:r>
              <a:rPr lang="tr-TR" dirty="0"/>
              <a:t> ve ayrılmazlık özelliklerinin açıklığa kavuşturulması gerektiği </a:t>
            </a:r>
            <a:r>
              <a:rPr lang="tr-TR" dirty="0" smtClean="0"/>
              <a:t>anlatılmaktadır.</a:t>
            </a:r>
          </a:p>
          <a:p>
            <a:pPr algn="just"/>
            <a:endParaRPr lang="tr-TR" dirty="0" smtClean="0"/>
          </a:p>
          <a:p>
            <a:pPr marL="0" indent="0" algn="just">
              <a:buNone/>
            </a:pPr>
            <a:r>
              <a:rPr lang="tr-TR" dirty="0" smtClean="0"/>
              <a:t>İlk </a:t>
            </a:r>
            <a:r>
              <a:rPr lang="tr-TR" dirty="0"/>
              <a:t>olarak hizmetlerin çoğunun soyut nitelikte ve nesnelerden çok uygulamalar olmasından ötürü, fiziksel üretimde olduğu gibi, tekdüze kalite özellikleri hizmetlere nadiren uygulanabilir. </a:t>
            </a:r>
            <a:endParaRPr lang="tr-TR" dirty="0" smtClean="0"/>
          </a:p>
          <a:p>
            <a:pPr algn="just"/>
            <a:endParaRPr lang="tr-TR" dirty="0" smtClean="0"/>
          </a:p>
          <a:p>
            <a:pPr marL="0" indent="0" algn="just">
              <a:buNone/>
            </a:pPr>
            <a:r>
              <a:rPr lang="tr-TR" dirty="0" smtClean="0"/>
              <a:t>İkincisi</a:t>
            </a:r>
            <a:r>
              <a:rPr lang="tr-TR" dirty="0"/>
              <a:t>, hizmetler, özellikle de -danışmanlık, bankacılık gibi- yüksek düzeyde emek içeriği olanlar heterojendirler.  Bu tür hizmetlerin performansları hizmet sunucudan hizmet sunucuya, müşteriden müşteriye farklılık </a:t>
            </a:r>
            <a:r>
              <a:rPr lang="tr-TR" dirty="0" smtClean="0"/>
              <a:t>gösterir. </a:t>
            </a:r>
          </a:p>
          <a:p>
            <a:pPr algn="just"/>
            <a:endParaRPr lang="tr-TR" dirty="0" smtClean="0"/>
          </a:p>
          <a:p>
            <a:pPr marL="0" indent="0" algn="just">
              <a:buNone/>
            </a:pPr>
            <a:r>
              <a:rPr lang="tr-TR" dirty="0" smtClean="0"/>
              <a:t>Üçüncüsü</a:t>
            </a:r>
            <a:r>
              <a:rPr lang="tr-TR" dirty="0"/>
              <a:t>, pek çok hizmet türünde üretim ve tüketim birbirinden ayrılmaz niteliktedir. Bunun sonucunda hizmetlerde kalite-fiziki ürünlerde olduğu gibi- fabrikada hazırlanıp, tüketiciye kusursuz bir şekilde </a:t>
            </a:r>
            <a:r>
              <a:rPr lang="tr-TR" dirty="0" smtClean="0"/>
              <a:t>ulaştırılmaz.</a:t>
            </a:r>
            <a:endParaRPr lang="tr-TR" dirty="0"/>
          </a:p>
        </p:txBody>
      </p:sp>
    </p:spTree>
    <p:extLst>
      <p:ext uri="{BB962C8B-B14F-4D97-AF65-F5344CB8AC3E}">
        <p14:creationId xmlns:p14="http://schemas.microsoft.com/office/powerpoint/2010/main" val="4007317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836712"/>
            <a:ext cx="7848872" cy="911954"/>
          </a:xfrm>
        </p:spPr>
        <p:txBody>
          <a:bodyPr/>
          <a:lstStyle/>
          <a:p>
            <a:r>
              <a:rPr lang="tr-TR" sz="3000" b="1" dirty="0" smtClean="0"/>
              <a:t/>
            </a:r>
            <a:br>
              <a:rPr lang="tr-TR" sz="3000" b="1" dirty="0" smtClean="0"/>
            </a:br>
            <a:r>
              <a:rPr lang="tr-TR" sz="3000" b="1" dirty="0" smtClean="0"/>
              <a:t/>
            </a:r>
            <a:br>
              <a:rPr lang="tr-TR" sz="3000" b="1" dirty="0" smtClean="0"/>
            </a:br>
            <a:r>
              <a:rPr lang="tr-TR" sz="3000" b="1" dirty="0"/>
              <a:t/>
            </a:r>
            <a:br>
              <a:rPr lang="tr-TR" sz="3000" b="1" dirty="0"/>
            </a:br>
            <a:r>
              <a:rPr lang="tr-TR" sz="3000" b="1" dirty="0" smtClean="0"/>
              <a:t>HİZMET </a:t>
            </a:r>
            <a:r>
              <a:rPr lang="tr-TR" sz="3000" b="1" dirty="0"/>
              <a:t>KALİTESİNİN </a:t>
            </a:r>
            <a:r>
              <a:rPr lang="tr-TR" sz="3000" b="1" dirty="0" smtClean="0"/>
              <a:t>ÖLÇÜLMESİ</a:t>
            </a:r>
            <a:endParaRPr lang="tr-TR" sz="3000" dirty="0"/>
          </a:p>
        </p:txBody>
      </p:sp>
      <p:sp>
        <p:nvSpPr>
          <p:cNvPr id="3" name="İçerik Yer Tutucusu 2"/>
          <p:cNvSpPr>
            <a:spLocks noGrp="1"/>
          </p:cNvSpPr>
          <p:nvPr>
            <p:ph idx="1"/>
          </p:nvPr>
        </p:nvSpPr>
        <p:spPr>
          <a:xfrm>
            <a:off x="467544" y="2060848"/>
            <a:ext cx="8352928" cy="4392488"/>
          </a:xfrm>
        </p:spPr>
        <p:txBody>
          <a:bodyPr/>
          <a:lstStyle/>
          <a:p>
            <a:pPr marL="0" indent="0">
              <a:buNone/>
            </a:pPr>
            <a:r>
              <a:rPr lang="tr-TR" dirty="0" smtClean="0"/>
              <a:t>Hizmet </a:t>
            </a:r>
            <a:r>
              <a:rPr lang="tr-TR" dirty="0"/>
              <a:t>kalitesinin tanımlanması ve ölçülmesi güç olan soyut bir kavram </a:t>
            </a:r>
            <a:r>
              <a:rPr lang="tr-TR" dirty="0" smtClean="0"/>
              <a:t>olduğudur. Geleneksel </a:t>
            </a:r>
            <a:r>
              <a:rPr lang="tr-TR" dirty="0"/>
              <a:t>kalite ölçüm yöntemleri  (kalite kontrol, verimlilik analizleri, vb.) hizmet kalitesinin ölçümünde istenen faydayı sağlamamaktadır. </a:t>
            </a:r>
            <a:endParaRPr lang="tr-TR" dirty="0" smtClean="0"/>
          </a:p>
          <a:p>
            <a:pPr marL="0" indent="0">
              <a:buNone/>
            </a:pPr>
            <a:r>
              <a:rPr lang="tr-TR" dirty="0" smtClean="0"/>
              <a:t>Her şeyden </a:t>
            </a:r>
            <a:r>
              <a:rPr lang="tr-TR" dirty="0"/>
              <a:t>önce hizmet işletmesi, üretim sürecinde bir katılımcı olarak müşterisine bağımlıdır ve tüketicinin ürünü görmeden önce hataları ayıklayan sıradan kalite kontrol ölçümleri mevcut değildir</a:t>
            </a:r>
            <a:r>
              <a:rPr lang="tr-TR" dirty="0" smtClean="0"/>
              <a:t>.</a:t>
            </a:r>
          </a:p>
          <a:p>
            <a:pPr marL="0" indent="0">
              <a:buNone/>
            </a:pPr>
            <a:r>
              <a:rPr lang="tr-TR" dirty="0" smtClean="0"/>
              <a:t>İki Perspektiften bahsedilmektedir. Bu </a:t>
            </a:r>
            <a:r>
              <a:rPr lang="tr-TR" dirty="0"/>
              <a:t>perspektiflerden birincisi hizmet kalitesini işlevsel ve teknik kaliteden meydana geldiğini savunan  “İskandinav” yaklaşımı iken</a:t>
            </a:r>
            <a:r>
              <a:rPr lang="tr-TR" dirty="0" smtClean="0"/>
              <a:t>,</a:t>
            </a:r>
          </a:p>
          <a:p>
            <a:pPr marL="0" indent="0">
              <a:buNone/>
            </a:pPr>
            <a:r>
              <a:rPr lang="tr-TR" dirty="0" smtClean="0"/>
              <a:t>İkincisi </a:t>
            </a:r>
            <a:r>
              <a:rPr lang="tr-TR" dirty="0"/>
              <a:t>hizmet ile karşılaşmanın niteliklerini (güvenilirlik, karşılık verme, empati, güvence ve somut unsurlar) kullanan “Amerikan” </a:t>
            </a:r>
            <a:r>
              <a:rPr lang="tr-TR" dirty="0" smtClean="0"/>
              <a:t>yaklaşımıdır.</a:t>
            </a:r>
            <a:endParaRPr lang="tr-TR" dirty="0"/>
          </a:p>
          <a:p>
            <a:endParaRPr lang="tr-TR" dirty="0"/>
          </a:p>
        </p:txBody>
      </p:sp>
    </p:spTree>
    <p:extLst>
      <p:ext uri="{BB962C8B-B14F-4D97-AF65-F5344CB8AC3E}">
        <p14:creationId xmlns:p14="http://schemas.microsoft.com/office/powerpoint/2010/main" val="2890410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4414" y="1004878"/>
            <a:ext cx="6781800" cy="695930"/>
          </a:xfrm>
        </p:spPr>
        <p:txBody>
          <a:bodyPr/>
          <a:lstStyle/>
          <a:p>
            <a:pPr marL="342900" lvl="0" indent="-342900">
              <a:spcBef>
                <a:spcPct val="20000"/>
              </a:spcBef>
            </a:pPr>
            <a:r>
              <a:rPr lang="tr-TR" sz="3200" b="1" dirty="0" smtClean="0">
                <a:ea typeface="+mn-ea"/>
                <a:cs typeface="+mn-cs"/>
              </a:rPr>
              <a:t>Algılanan Hizmet Kalitesi Modeli</a:t>
            </a:r>
            <a:endParaRPr lang="tr-TR" sz="3200" b="1" dirty="0"/>
          </a:p>
        </p:txBody>
      </p:sp>
      <p:sp>
        <p:nvSpPr>
          <p:cNvPr id="3" name="İçerik Yer Tutucusu 2"/>
          <p:cNvSpPr>
            <a:spLocks noGrp="1"/>
          </p:cNvSpPr>
          <p:nvPr>
            <p:ph idx="1"/>
          </p:nvPr>
        </p:nvSpPr>
        <p:spPr>
          <a:xfrm>
            <a:off x="467544" y="1916832"/>
            <a:ext cx="8229600" cy="4248472"/>
          </a:xfrm>
        </p:spPr>
        <p:txBody>
          <a:bodyPr/>
          <a:lstStyle/>
          <a:p>
            <a:pPr marL="0" indent="0" algn="just">
              <a:buNone/>
            </a:pPr>
            <a:r>
              <a:rPr lang="tr-TR" dirty="0" smtClean="0"/>
              <a:t>Fiziksel </a:t>
            </a:r>
            <a:r>
              <a:rPr lang="tr-TR" dirty="0"/>
              <a:t>ürünlerin aksine hizmetlerde kalite değerlendirilmesi, genellikle üründen alınan fayda yanında, müşterinin satın alma öncesi, satın alma esnasında ve satın alma sonrası yaşamış olduğu deneyimlerinden yararlanılarak yapılır. </a:t>
            </a:r>
            <a:endParaRPr lang="tr-TR" dirty="0" smtClean="0"/>
          </a:p>
          <a:p>
            <a:pPr marL="0" indent="0" algn="just">
              <a:buNone/>
            </a:pPr>
            <a:endParaRPr lang="tr-TR" dirty="0" smtClean="0"/>
          </a:p>
          <a:p>
            <a:pPr marL="0" indent="0" algn="just">
              <a:buNone/>
            </a:pPr>
            <a:r>
              <a:rPr lang="tr-TR" dirty="0" smtClean="0"/>
              <a:t>Hizmetlere </a:t>
            </a:r>
            <a:r>
              <a:rPr lang="tr-TR" dirty="0"/>
              <a:t>bakıldığında, örneğin bir diş hekiminin, bir tiyatro gösterisinin ya da bir havayolu seyahatinin nesnel olarak değerlendirilmesi </a:t>
            </a:r>
            <a:r>
              <a:rPr lang="tr-TR" dirty="0" smtClean="0"/>
              <a:t>güçtür. </a:t>
            </a:r>
          </a:p>
          <a:p>
            <a:pPr marL="0" indent="0" algn="just">
              <a:buNone/>
            </a:pPr>
            <a:endParaRPr lang="tr-TR" dirty="0" smtClean="0"/>
          </a:p>
          <a:p>
            <a:pPr marL="0" indent="0" algn="just">
              <a:buNone/>
            </a:pPr>
            <a:r>
              <a:rPr lang="tr-TR" dirty="0" smtClean="0"/>
              <a:t>Bu </a:t>
            </a:r>
            <a:r>
              <a:rPr lang="tr-TR" dirty="0"/>
              <a:t>açıdan bakıldığında hizmet sağlayıcının sunduğu hizmetin nitelikleri kadar, müşterinin hizmetten ne beklediği de, hizmet kalite değerlendirilmesinde önem kazanır. </a:t>
            </a:r>
          </a:p>
        </p:txBody>
      </p:sp>
    </p:spTree>
    <p:extLst>
      <p:ext uri="{BB962C8B-B14F-4D97-AF65-F5344CB8AC3E}">
        <p14:creationId xmlns:p14="http://schemas.microsoft.com/office/powerpoint/2010/main" val="1367004430"/>
      </p:ext>
    </p:extLst>
  </p:cSld>
  <p:clrMapOvr>
    <a:masterClrMapping/>
  </p:clrMapOvr>
</p:sld>
</file>

<file path=ppt/theme/theme1.xml><?xml version="1.0" encoding="utf-8"?>
<a:theme xmlns:a="http://schemas.openxmlformats.org/drawingml/2006/main" name="tf10131490">
  <a:themeElements>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fontScheme name="AsianPacAmerHerMonth_TP10131490">
      <a:majorFont>
        <a:latin typeface="Gill Sans MT"/>
        <a:ea typeface=""/>
        <a:cs typeface=""/>
      </a:majorFont>
      <a:minorFont>
        <a:latin typeface="Gill Sans MT"/>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sianPacAmerHerMonth_TP10131490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AsianPacAmerHerMonth_TP10131490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AsianPacAmerHerMonth_TP10131490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AsianPacAmerHerMonth_TP10131490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AsianPacAmerHerMonth_TP10131490 5">
        <a:dk1>
          <a:srgbClr val="000000"/>
        </a:dk1>
        <a:lt1>
          <a:srgbClr val="FFFFFF"/>
        </a:lt1>
        <a:dk2>
          <a:srgbClr val="000000"/>
        </a:dk2>
        <a:lt2>
          <a:srgbClr val="996633"/>
        </a:lt2>
        <a:accent1>
          <a:srgbClr val="CC9900"/>
        </a:accent1>
        <a:accent2>
          <a:srgbClr val="FFECB7"/>
        </a:accent2>
        <a:accent3>
          <a:srgbClr val="FFFFFF"/>
        </a:accent3>
        <a:accent4>
          <a:srgbClr val="000000"/>
        </a:accent4>
        <a:accent5>
          <a:srgbClr val="E2CAAA"/>
        </a:accent5>
        <a:accent6>
          <a:srgbClr val="E7D6A6"/>
        </a:accent6>
        <a:hlink>
          <a:srgbClr val="996633"/>
        </a:hlink>
        <a:folHlink>
          <a:srgbClr val="FF9900"/>
        </a:folHlink>
      </a:clrScheme>
      <a:clrMap bg1="lt1" tx1="dk1" bg2="lt2" tx2="dk2" accent1="accent1" accent2="accent2" accent3="accent3" accent4="accent4" accent5="accent5" accent6="accent6" hlink="hlink" folHlink="folHlink"/>
    </a:extraClrScheme>
    <a:extraClrScheme>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tf10131490</Template>
  <TotalTime>1570</TotalTime>
  <Words>2974</Words>
  <Application>Microsoft Office PowerPoint</Application>
  <PresentationFormat>Ekran Gösterisi (4:3)</PresentationFormat>
  <Paragraphs>190</Paragraphs>
  <Slides>36</Slides>
  <Notes>1</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tf10131490</vt:lpstr>
      <vt:lpstr>Bölüm 11 Hizmet Kalitesi</vt:lpstr>
      <vt:lpstr>KALİTE VE HİZMET KALİTESİ KAVRAMLARI</vt:lpstr>
      <vt:lpstr>PowerPoint Sunusu</vt:lpstr>
      <vt:lpstr>PowerPoint Sunusu</vt:lpstr>
      <vt:lpstr>Hizmet Kalitesi</vt:lpstr>
      <vt:lpstr>PowerPoint Sunusu</vt:lpstr>
      <vt:lpstr>PowerPoint Sunusu</vt:lpstr>
      <vt:lpstr>   HİZMET KALİTESİNİN ÖLÇÜLMESİ</vt:lpstr>
      <vt:lpstr>Algılanan Hizmet Kalitesi Modeli</vt:lpstr>
      <vt:lpstr>PowerPoint Sunusu</vt:lpstr>
      <vt:lpstr>Grönroos’un Algılanan Hizmet Kalitesi Modeli</vt:lpstr>
      <vt:lpstr>PowerPoint Sunusu</vt:lpstr>
      <vt:lpstr>Hizmet Kalitesi Boşluk Modeli ve Hizmet Kalitesinin Boyutları</vt:lpstr>
      <vt:lpstr>Hizmet Kalitesi Boşluk Modeli</vt:lpstr>
      <vt:lpstr>PowerPoint Sunusu</vt:lpstr>
      <vt:lpstr>PowerPoint Sunusu</vt:lpstr>
      <vt:lpstr>Parasuraman vd. (1985), hizmet kalitesi boşluklarını açıklamalarının yanında, hizmet kalitesinin on temel boyuttan oluştuğunu ifade etmektedir. Söz konusu boyutlar Tablo 1’de sunulmuştur.</vt:lpstr>
      <vt:lpstr> SERVQUAL Modeli</vt:lpstr>
      <vt:lpstr>PowerPoint Sunusu</vt:lpstr>
      <vt:lpstr>SERVQUAL Modeli</vt:lpstr>
      <vt:lpstr> SERVPERF modeli</vt:lpstr>
      <vt:lpstr>PowerPoint Sunusu</vt:lpstr>
      <vt:lpstr>Farklı Hizmet Alanlarında Hizmet Kalitesinin Ölçülmesine Yönelik Modeller</vt:lpstr>
      <vt:lpstr>a. Perakende Mağaza Hizmet Kalitesi</vt:lpstr>
      <vt:lpstr>PowerPoint Sunusu</vt:lpstr>
      <vt:lpstr>Fiziksel Dağıtım Hizmet Kalitesi</vt:lpstr>
      <vt:lpstr>PowerPoint Sunusu</vt:lpstr>
      <vt:lpstr> Sağlık Hizmetlerinde Kalite</vt:lpstr>
      <vt:lpstr>PowerPoint Sunusu</vt:lpstr>
      <vt:lpstr>PowerPoint Sunusu</vt:lpstr>
      <vt:lpstr>Finansal Hizmetlerde Kalite</vt:lpstr>
      <vt:lpstr>Elektronik Hizmet Kalitesi</vt:lpstr>
      <vt:lpstr>PowerPoint Sunusu</vt:lpstr>
      <vt:lpstr>Elektronik Hizmet Kalitesinin (E-Qual) Boyutları</vt:lpstr>
      <vt:lpstr> Mobil Hizmet Kalitesi</vt:lpstr>
      <vt:lpstr>Özel Hizmet Alanlarına Yönelik Geliştirilen Bazı Hizmet Kalitesi Modellerinin Boyutları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6 Hizmetlerde Dağıtım</dc:title>
  <dc:creator>@</dc:creator>
  <cp:lastModifiedBy>Windows Kullanıcısı</cp:lastModifiedBy>
  <cp:revision>56</cp:revision>
  <dcterms:created xsi:type="dcterms:W3CDTF">2017-08-29T10:53:56Z</dcterms:created>
  <dcterms:modified xsi:type="dcterms:W3CDTF">2022-01-03T11:35:53Z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TC101314901033</vt:lpwstr>
  </property>
</Properties>
</file>