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3" r:id="rId2"/>
  </p:sldMasterIdLst>
  <p:notesMasterIdLst>
    <p:notesMasterId r:id="rId19"/>
  </p:notesMasterIdLst>
  <p:handoutMasterIdLst>
    <p:handoutMasterId r:id="rId20"/>
  </p:handoutMasterIdLst>
  <p:sldIdLst>
    <p:sldId id="278" r:id="rId3"/>
    <p:sldId id="259" r:id="rId4"/>
    <p:sldId id="260" r:id="rId5"/>
    <p:sldId id="261" r:id="rId6"/>
    <p:sldId id="262" r:id="rId7"/>
    <p:sldId id="263" r:id="rId8"/>
    <p:sldId id="264" r:id="rId9"/>
    <p:sldId id="275" r:id="rId10"/>
    <p:sldId id="265" r:id="rId11"/>
    <p:sldId id="266" r:id="rId12"/>
    <p:sldId id="267" r:id="rId13"/>
    <p:sldId id="268" r:id="rId14"/>
    <p:sldId id="269" r:id="rId15"/>
    <p:sldId id="272" r:id="rId16"/>
    <p:sldId id="273" r:id="rId17"/>
    <p:sldId id="274"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A37"/>
    <a:srgbClr val="00602B"/>
    <a:srgbClr val="003E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86380" autoAdjust="0"/>
  </p:normalViewPr>
  <p:slideViewPr>
    <p:cSldViewPr>
      <p:cViewPr>
        <p:scale>
          <a:sx n="75" d="100"/>
          <a:sy n="75" d="100"/>
        </p:scale>
        <p:origin x="-1398" y="-72"/>
      </p:cViewPr>
      <p:guideLst>
        <p:guide orient="horz" pos="2160"/>
        <p:guide pos="2880"/>
      </p:guideLst>
    </p:cSldViewPr>
  </p:slideViewPr>
  <p:outlineViewPr>
    <p:cViewPr>
      <p:scale>
        <a:sx n="33" d="100"/>
        <a:sy n="33" d="100"/>
      </p:scale>
      <p:origin x="246" y="0"/>
    </p:cViewPr>
  </p:outlineViewPr>
  <p:notesTextViewPr>
    <p:cViewPr>
      <p:scale>
        <a:sx n="100" d="100"/>
        <a:sy n="100" d="100"/>
      </p:scale>
      <p:origin x="0" y="0"/>
    </p:cViewPr>
  </p:notesTextViewPr>
  <p:notesViewPr>
    <p:cSldViewPr>
      <p:cViewPr varScale="1">
        <p:scale>
          <a:sx n="55" d="100"/>
          <a:sy n="55" d="100"/>
        </p:scale>
        <p:origin x="-289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3A68961-F13C-4DA7-B730-ADCADE05E293}" type="datetimeFigureOut">
              <a:rPr lang="tr-TR" smtClean="0"/>
              <a:pPr/>
              <a:t>3.01.2022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FFF62E-D926-4327-A4E6-8D8D28D628E9}" type="slidenum">
              <a:rPr lang="tr-TR" smtClean="0"/>
              <a:pPr/>
              <a:t>‹#›</a:t>
            </a:fld>
            <a:endParaRPr lang="tr-TR"/>
          </a:p>
        </p:txBody>
      </p:sp>
    </p:spTree>
    <p:extLst>
      <p:ext uri="{BB962C8B-B14F-4D97-AF65-F5344CB8AC3E}">
        <p14:creationId xmlns:p14="http://schemas.microsoft.com/office/powerpoint/2010/main" val="19960025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4C28D5D-D5FA-47AA-BE39-9AD539A5E9F5}" type="slidenum">
              <a:rPr lang="en-US"/>
              <a:pPr/>
              <a:t>‹#›</a:t>
            </a:fld>
            <a:endParaRPr lang="en-US"/>
          </a:p>
        </p:txBody>
      </p:sp>
    </p:spTree>
    <p:extLst>
      <p:ext uri="{BB962C8B-B14F-4D97-AF65-F5344CB8AC3E}">
        <p14:creationId xmlns:p14="http://schemas.microsoft.com/office/powerpoint/2010/main" val="4814799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8FE300-4B1F-4E7D-8DF9-74AD4DC5C105}" type="slidenum">
              <a:rPr lang="en-US">
                <a:solidFill>
                  <a:prstClr val="black"/>
                </a:solidFill>
              </a:rPr>
              <a:pPr/>
              <a:t>1</a:t>
            </a:fld>
            <a:endParaRPr lang="en-US">
              <a:solidFill>
                <a:prstClr val="black"/>
              </a:solidFill>
            </a:endParaRPr>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pic>
        <p:nvPicPr>
          <p:cNvPr id="25613" name="Picture 13" descr="psam_pg1NEW"/>
          <p:cNvPicPr>
            <a:picLocks noChangeAspect="1" noChangeArrowheads="1"/>
          </p:cNvPicPr>
          <p:nvPr/>
        </p:nvPicPr>
        <p:blipFill>
          <a:blip r:embed="rId2" cstate="print"/>
          <a:srcRect b="28048"/>
          <a:stretch>
            <a:fillRect/>
          </a:stretch>
        </p:blipFill>
        <p:spPr bwMode="auto">
          <a:xfrm>
            <a:off x="0" y="928670"/>
            <a:ext cx="9144000" cy="4286280"/>
          </a:xfrm>
          <a:prstGeom prst="rect">
            <a:avLst/>
          </a:prstGeom>
          <a:noFill/>
        </p:spPr>
      </p:pic>
      <p:pic>
        <p:nvPicPr>
          <p:cNvPr id="17" name="16 Resim" descr="ana foto.jpg"/>
          <p:cNvPicPr preferRelativeResize="0">
            <a:picLocks/>
          </p:cNvPicPr>
          <p:nvPr userDrawn="1"/>
        </p:nvPicPr>
        <p:blipFill>
          <a:blip r:embed="rId3" cstate="print"/>
          <a:srcRect t="14009"/>
          <a:stretch>
            <a:fillRect/>
          </a:stretch>
        </p:blipFill>
        <p:spPr>
          <a:xfrm>
            <a:off x="32" y="5209224"/>
            <a:ext cx="9144000" cy="1648800"/>
          </a:xfrm>
          <a:prstGeom prst="rect">
            <a:avLst/>
          </a:prstGeom>
        </p:spPr>
      </p:pic>
      <p:sp>
        <p:nvSpPr>
          <p:cNvPr id="24" name="23 Dikdörtgen"/>
          <p:cNvSpPr/>
          <p:nvPr userDrawn="1"/>
        </p:nvSpPr>
        <p:spPr>
          <a:xfrm>
            <a:off x="2214547" y="0"/>
            <a:ext cx="4572000" cy="846386"/>
          </a:xfrm>
          <a:prstGeom prst="rect">
            <a:avLst/>
          </a:prstGeom>
        </p:spPr>
        <p:txBody>
          <a:bodyPr wrap="square">
            <a:spAutoFit/>
          </a:bodyPr>
          <a:lstStyle/>
          <a:p>
            <a:pPr algn="ctr"/>
            <a: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t>Hizmet Pazarlaması</a:t>
            </a:r>
            <a:b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t>Stratejik Bir Yaklaşımla</a:t>
            </a:r>
            <a:b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(Ed.)</a:t>
            </a:r>
            <a:b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050" b="1" i="0" u="none" strike="noStrike" kern="0" cap="none" spc="0" normalizeH="0" baseline="0" noProof="0" dirty="0" err="1" smtClean="0">
                <a:ln>
                  <a:noFill/>
                </a:ln>
                <a:solidFill>
                  <a:srgbClr val="007A37"/>
                </a:solidFill>
                <a:effectLst/>
                <a:uLnTx/>
                <a:uFillTx/>
                <a:latin typeface="Book Antiqua" pitchFamily="18" charset="0"/>
                <a:ea typeface="+mj-ea"/>
                <a:cs typeface="+mj-cs"/>
              </a:rPr>
              <a:t>Prof.Dr</a:t>
            </a: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Berrin ONARAN – Yrd.</a:t>
            </a:r>
            <a:r>
              <a:rPr kumimoji="0" lang="tr-TR" sz="1050" b="1" i="0" u="none" strike="noStrike" kern="0" cap="none" spc="0" normalizeH="0" baseline="0" noProof="0" dirty="0" err="1" smtClean="0">
                <a:ln>
                  <a:noFill/>
                </a:ln>
                <a:solidFill>
                  <a:srgbClr val="007A37"/>
                </a:solidFill>
                <a:effectLst/>
                <a:uLnTx/>
                <a:uFillTx/>
                <a:latin typeface="Book Antiqua" pitchFamily="18" charset="0"/>
                <a:ea typeface="+mj-ea"/>
                <a:cs typeface="+mj-cs"/>
              </a:rPr>
              <a:t>Doç.Dr</a:t>
            </a: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Alparslan ÖZMEN</a:t>
            </a:r>
            <a:endParaRPr lang="tr-TR" sz="1600" b="1" dirty="0">
              <a:solidFill>
                <a:srgbClr val="007A37"/>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D983D387-BCB6-4134-B086-EAFAFA5A0A5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76200"/>
            <a:ext cx="2057400" cy="5867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762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BFA7082A-C43F-43C7-972C-6535AC719DF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Başlık ve İçerik Üzerind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200"/>
            <a:ext cx="6781800" cy="10668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8229600" cy="2286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57200" y="3657600"/>
            <a:ext cx="8229600" cy="2286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en-US"/>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902AB83A-B26C-4AF2-BFFC-A15A19D6205D}"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200"/>
            <a:ext cx="6781800" cy="10668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4038600" cy="4724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48200" y="1219200"/>
            <a:ext cx="4038600" cy="4724400"/>
          </a:xfrm>
        </p:spPr>
        <p:txBody>
          <a:bodyPr/>
          <a:lstStyle/>
          <a:p>
            <a:r>
              <a:rPr lang="tr-TR" smtClean="0"/>
              <a:t>Küçük resim eklemek için simgeyi tıklatın</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en-US"/>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48F86F8A-6F39-412B-B90C-C86F98A6D234}"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pic>
        <p:nvPicPr>
          <p:cNvPr id="25613" name="Picture 13" descr="psam_pg1NEW"/>
          <p:cNvPicPr>
            <a:picLocks noChangeAspect="1" noChangeArrowheads="1"/>
          </p:cNvPicPr>
          <p:nvPr/>
        </p:nvPicPr>
        <p:blipFill>
          <a:blip r:embed="rId2" cstate="print"/>
          <a:srcRect b="28048"/>
          <a:stretch>
            <a:fillRect/>
          </a:stretch>
        </p:blipFill>
        <p:spPr bwMode="auto">
          <a:xfrm>
            <a:off x="0" y="928670"/>
            <a:ext cx="9144000" cy="4286280"/>
          </a:xfrm>
          <a:prstGeom prst="rect">
            <a:avLst/>
          </a:prstGeom>
          <a:noFill/>
        </p:spPr>
      </p:pic>
      <p:pic>
        <p:nvPicPr>
          <p:cNvPr id="17" name="16 Resim" descr="ana foto.jpg"/>
          <p:cNvPicPr preferRelativeResize="0">
            <a:picLocks/>
          </p:cNvPicPr>
          <p:nvPr userDrawn="1"/>
        </p:nvPicPr>
        <p:blipFill>
          <a:blip r:embed="rId3" cstate="print"/>
          <a:srcRect t="14009"/>
          <a:stretch>
            <a:fillRect/>
          </a:stretch>
        </p:blipFill>
        <p:spPr>
          <a:xfrm>
            <a:off x="32" y="5209224"/>
            <a:ext cx="9144000" cy="1648800"/>
          </a:xfrm>
          <a:prstGeom prst="rect">
            <a:avLst/>
          </a:prstGeom>
        </p:spPr>
      </p:pic>
      <p:sp>
        <p:nvSpPr>
          <p:cNvPr id="24" name="23 Dikdörtgen"/>
          <p:cNvSpPr/>
          <p:nvPr userDrawn="1"/>
        </p:nvSpPr>
        <p:spPr>
          <a:xfrm>
            <a:off x="2214546" y="0"/>
            <a:ext cx="4572000" cy="861774"/>
          </a:xfrm>
          <a:prstGeom prst="rect">
            <a:avLst/>
          </a:prstGeom>
        </p:spPr>
        <p:txBody>
          <a:bodyPr wrap="square">
            <a:spAutoFit/>
          </a:bodyPr>
          <a:lstStyle/>
          <a:p>
            <a:pPr algn="ctr"/>
            <a:r>
              <a:rPr lang="tr-TR" sz="1400" b="1" kern="0" dirty="0" smtClean="0">
                <a:solidFill>
                  <a:srgbClr val="007A37"/>
                </a:solidFill>
                <a:latin typeface="Book Antiqua" pitchFamily="18" charset="0"/>
              </a:rPr>
              <a:t>Hizmet Pazarlaması</a:t>
            </a:r>
            <a:br>
              <a:rPr lang="tr-TR" sz="1400" b="1" kern="0" dirty="0" smtClean="0">
                <a:solidFill>
                  <a:srgbClr val="007A37"/>
                </a:solidFill>
                <a:latin typeface="Book Antiqua" pitchFamily="18" charset="0"/>
              </a:rPr>
            </a:br>
            <a:r>
              <a:rPr lang="tr-TR" sz="1400" b="1" kern="0" dirty="0" smtClean="0">
                <a:solidFill>
                  <a:srgbClr val="007A37"/>
                </a:solidFill>
                <a:latin typeface="Book Antiqua" pitchFamily="18" charset="0"/>
              </a:rPr>
              <a:t>Stratejik Bir Yaklaşımla</a:t>
            </a:r>
            <a:br>
              <a:rPr lang="tr-TR" sz="1400" b="1" kern="0" dirty="0" smtClean="0">
                <a:solidFill>
                  <a:srgbClr val="007A37"/>
                </a:solidFill>
                <a:latin typeface="Book Antiqua" pitchFamily="18" charset="0"/>
              </a:rPr>
            </a:br>
            <a:r>
              <a:rPr lang="tr-TR" sz="1050" b="1" kern="0" dirty="0" smtClean="0">
                <a:solidFill>
                  <a:srgbClr val="007A37"/>
                </a:solidFill>
                <a:latin typeface="Book Antiqua" pitchFamily="18" charset="0"/>
              </a:rPr>
              <a:t> (Ed.)</a:t>
            </a:r>
            <a:br>
              <a:rPr lang="tr-TR" sz="1050" b="1" kern="0" dirty="0" smtClean="0">
                <a:solidFill>
                  <a:srgbClr val="007A37"/>
                </a:solidFill>
                <a:latin typeface="Book Antiqua" pitchFamily="18" charset="0"/>
              </a:rPr>
            </a:br>
            <a:r>
              <a:rPr lang="tr-TR" sz="1050" b="1" kern="0" dirty="0" err="1" smtClean="0">
                <a:solidFill>
                  <a:srgbClr val="007A37"/>
                </a:solidFill>
                <a:latin typeface="Book Antiqua" pitchFamily="18" charset="0"/>
              </a:rPr>
              <a:t>Prof.Dr</a:t>
            </a:r>
            <a:r>
              <a:rPr lang="tr-TR" sz="1050" b="1" kern="0" dirty="0" smtClean="0">
                <a:solidFill>
                  <a:srgbClr val="007A37"/>
                </a:solidFill>
                <a:latin typeface="Book Antiqua" pitchFamily="18" charset="0"/>
              </a:rPr>
              <a:t>. Berrin ONARAN – Yrd.</a:t>
            </a:r>
            <a:r>
              <a:rPr lang="tr-TR" sz="1050" b="1" kern="0" dirty="0" err="1" smtClean="0">
                <a:solidFill>
                  <a:srgbClr val="007A37"/>
                </a:solidFill>
                <a:latin typeface="Book Antiqua" pitchFamily="18" charset="0"/>
              </a:rPr>
              <a:t>Doç.Dr</a:t>
            </a:r>
            <a:r>
              <a:rPr lang="tr-TR" sz="1050" b="1" kern="0" dirty="0" smtClean="0">
                <a:solidFill>
                  <a:srgbClr val="007A37"/>
                </a:solidFill>
                <a:latin typeface="Book Antiqua" pitchFamily="18" charset="0"/>
              </a:rPr>
              <a:t>. Alparslan ÖZMEN</a:t>
            </a:r>
            <a:endParaRPr lang="tr-TR" sz="1600" b="1" dirty="0">
              <a:solidFill>
                <a:srgbClr val="007A37"/>
              </a:solidFill>
            </a:endParaRPr>
          </a:p>
        </p:txBody>
      </p:sp>
    </p:spTree>
    <p:extLst>
      <p:ext uri="{BB962C8B-B14F-4D97-AF65-F5344CB8AC3E}">
        <p14:creationId xmlns:p14="http://schemas.microsoft.com/office/powerpoint/2010/main" val="216883618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923924"/>
          </a:xfrm>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lvl1pPr>
              <a:defRPr sz="2000"/>
            </a:lvl1pPr>
            <a:lvl2pPr>
              <a:defRPr sz="2000"/>
            </a:lvl2pPr>
            <a:lvl3pPr>
              <a:defRPr sz="1800"/>
            </a:lvl3pPr>
            <a:lvl4pPr>
              <a:defRPr sz="1600"/>
            </a:lvl4pPr>
            <a:lvl5pPr>
              <a:defRPr sz="1600"/>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10"/>
          </p:nvPr>
        </p:nvSpPr>
        <p:spPr/>
        <p:txBody>
          <a:bodyPr/>
          <a:lstStyle>
            <a:lvl1pPr>
              <a:defRPr/>
            </a:lvl1pPr>
          </a:lstStyle>
          <a:p>
            <a:endParaRPr lang="en-US">
              <a:solidFill>
                <a:srgbClr val="000000"/>
              </a:solidFill>
            </a:endParaRPr>
          </a:p>
        </p:txBody>
      </p:sp>
      <p:sp>
        <p:nvSpPr>
          <p:cNvPr id="5" name="4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6" name="5 Slayt Numarası Yer Tutucusu"/>
          <p:cNvSpPr>
            <a:spLocks noGrp="1"/>
          </p:cNvSpPr>
          <p:nvPr>
            <p:ph type="sldNum" sz="quarter" idx="12"/>
          </p:nvPr>
        </p:nvSpPr>
        <p:spPr/>
        <p:txBody>
          <a:bodyPr/>
          <a:lstStyle>
            <a:lvl1pPr>
              <a:defRPr/>
            </a:lvl1pPr>
          </a:lstStyle>
          <a:p>
            <a:fld id="{D4BF80EB-502C-4C4F-AB2D-2CE7A615671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8089783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en-US">
              <a:solidFill>
                <a:srgbClr val="000000"/>
              </a:solidFill>
            </a:endParaRPr>
          </a:p>
        </p:txBody>
      </p:sp>
      <p:sp>
        <p:nvSpPr>
          <p:cNvPr id="5" name="4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6" name="5 Slayt Numarası Yer Tutucusu"/>
          <p:cNvSpPr>
            <a:spLocks noGrp="1"/>
          </p:cNvSpPr>
          <p:nvPr>
            <p:ph type="sldNum" sz="quarter" idx="12"/>
          </p:nvPr>
        </p:nvSpPr>
        <p:spPr/>
        <p:txBody>
          <a:bodyPr/>
          <a:lstStyle>
            <a:lvl1pPr>
              <a:defRPr/>
            </a:lvl1pPr>
          </a:lstStyle>
          <a:p>
            <a:fld id="{5C53A906-3D91-469F-BAEA-AD565BECB84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5261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en-US">
              <a:solidFill>
                <a:srgbClr val="000000"/>
              </a:solidFill>
            </a:endParaRPr>
          </a:p>
        </p:txBody>
      </p:sp>
      <p:sp>
        <p:nvSpPr>
          <p:cNvPr id="6" name="5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7" name="6 Slayt Numarası Yer Tutucusu"/>
          <p:cNvSpPr>
            <a:spLocks noGrp="1"/>
          </p:cNvSpPr>
          <p:nvPr>
            <p:ph type="sldNum" sz="quarter" idx="12"/>
          </p:nvPr>
        </p:nvSpPr>
        <p:spPr/>
        <p:txBody>
          <a:bodyPr/>
          <a:lstStyle>
            <a:lvl1pPr>
              <a:defRPr/>
            </a:lvl1pPr>
          </a:lstStyle>
          <a:p>
            <a:fld id="{93C94220-B31D-417D-8416-440CA960742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21861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en-US">
              <a:solidFill>
                <a:srgbClr val="000000"/>
              </a:solidFill>
            </a:endParaRPr>
          </a:p>
        </p:txBody>
      </p:sp>
      <p:sp>
        <p:nvSpPr>
          <p:cNvPr id="8" name="7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9" name="8 Slayt Numarası Yer Tutucusu"/>
          <p:cNvSpPr>
            <a:spLocks noGrp="1"/>
          </p:cNvSpPr>
          <p:nvPr>
            <p:ph type="sldNum" sz="quarter" idx="12"/>
          </p:nvPr>
        </p:nvSpPr>
        <p:spPr/>
        <p:txBody>
          <a:bodyPr/>
          <a:lstStyle>
            <a:lvl1pPr>
              <a:defRPr/>
            </a:lvl1pPr>
          </a:lstStyle>
          <a:p>
            <a:fld id="{F57042CC-8AC4-4F6B-A4A7-822C299B621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6464160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en-US">
              <a:solidFill>
                <a:srgbClr val="000000"/>
              </a:solidFill>
            </a:endParaRPr>
          </a:p>
        </p:txBody>
      </p:sp>
      <p:sp>
        <p:nvSpPr>
          <p:cNvPr id="4" name="3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5" name="4 Slayt Numarası Yer Tutucusu"/>
          <p:cNvSpPr>
            <a:spLocks noGrp="1"/>
          </p:cNvSpPr>
          <p:nvPr>
            <p:ph type="sldNum" sz="quarter" idx="12"/>
          </p:nvPr>
        </p:nvSpPr>
        <p:spPr/>
        <p:txBody>
          <a:bodyPr/>
          <a:lstStyle>
            <a:lvl1pPr>
              <a:defRPr/>
            </a:lvl1pPr>
          </a:lstStyle>
          <a:p>
            <a:fld id="{87AE4864-C2E2-4A5F-AAA8-7C0291B1E68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405092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214413" y="1004878"/>
            <a:ext cx="6781800" cy="923924"/>
          </a:xfrm>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lvl1pPr>
              <a:defRPr sz="2000"/>
            </a:lvl1pPr>
            <a:lvl2pPr>
              <a:defRPr sz="2000"/>
            </a:lvl2pPr>
            <a:lvl3pPr>
              <a:defRPr sz="1800"/>
            </a:lvl3pPr>
            <a:lvl4pPr>
              <a:defRPr sz="1600"/>
            </a:lvl4pPr>
            <a:lvl5pPr>
              <a:defRPr sz="1600"/>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D4BF80EB-502C-4C4F-AB2D-2CE7A6156715}"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en-US">
              <a:solidFill>
                <a:srgbClr val="000000"/>
              </a:solidFill>
            </a:endParaRPr>
          </a:p>
        </p:txBody>
      </p:sp>
      <p:sp>
        <p:nvSpPr>
          <p:cNvPr id="3" name="2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4" name="3 Slayt Numarası Yer Tutucusu"/>
          <p:cNvSpPr>
            <a:spLocks noGrp="1"/>
          </p:cNvSpPr>
          <p:nvPr>
            <p:ph type="sldNum" sz="quarter" idx="12"/>
          </p:nvPr>
        </p:nvSpPr>
        <p:spPr/>
        <p:txBody>
          <a:bodyPr/>
          <a:lstStyle>
            <a:lvl1pPr>
              <a:defRPr/>
            </a:lvl1pPr>
          </a:lstStyle>
          <a:p>
            <a:fld id="{0DE52F64-0FEA-4BF2-B879-935F251168C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0816672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solidFill>
                <a:srgbClr val="000000"/>
              </a:solidFill>
            </a:endParaRPr>
          </a:p>
        </p:txBody>
      </p:sp>
      <p:sp>
        <p:nvSpPr>
          <p:cNvPr id="6" name="5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7" name="6 Slayt Numarası Yer Tutucusu"/>
          <p:cNvSpPr>
            <a:spLocks noGrp="1"/>
          </p:cNvSpPr>
          <p:nvPr>
            <p:ph type="sldNum" sz="quarter" idx="12"/>
          </p:nvPr>
        </p:nvSpPr>
        <p:spPr/>
        <p:txBody>
          <a:bodyPr/>
          <a:lstStyle>
            <a:lvl1pPr>
              <a:defRPr/>
            </a:lvl1pPr>
          </a:lstStyle>
          <a:p>
            <a:fld id="{34451292-05D6-4FFB-A73B-EEDD0A40ECC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446261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solidFill>
                <a:srgbClr val="000000"/>
              </a:solidFill>
            </a:endParaRPr>
          </a:p>
        </p:txBody>
      </p:sp>
      <p:sp>
        <p:nvSpPr>
          <p:cNvPr id="6" name="5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7" name="6 Slayt Numarası Yer Tutucusu"/>
          <p:cNvSpPr>
            <a:spLocks noGrp="1"/>
          </p:cNvSpPr>
          <p:nvPr>
            <p:ph type="sldNum" sz="quarter" idx="12"/>
          </p:nvPr>
        </p:nvSpPr>
        <p:spPr/>
        <p:txBody>
          <a:bodyPr/>
          <a:lstStyle>
            <a:lvl1pPr>
              <a:defRPr/>
            </a:lvl1pPr>
          </a:lstStyle>
          <a:p>
            <a:fld id="{FF167DAE-F910-4ED8-BCB6-44FE8704D61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920559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solidFill>
                <a:srgbClr val="000000"/>
              </a:solidFill>
            </a:endParaRPr>
          </a:p>
        </p:txBody>
      </p:sp>
      <p:sp>
        <p:nvSpPr>
          <p:cNvPr id="5" name="4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6" name="5 Slayt Numarası Yer Tutucusu"/>
          <p:cNvSpPr>
            <a:spLocks noGrp="1"/>
          </p:cNvSpPr>
          <p:nvPr>
            <p:ph type="sldNum" sz="quarter" idx="12"/>
          </p:nvPr>
        </p:nvSpPr>
        <p:spPr/>
        <p:txBody>
          <a:bodyPr/>
          <a:lstStyle>
            <a:lvl1pPr>
              <a:defRPr/>
            </a:lvl1pPr>
          </a:lstStyle>
          <a:p>
            <a:fld id="{D983D387-BCB6-4134-B086-EAFAFA5A0A5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860730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76200"/>
            <a:ext cx="2057400" cy="5867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762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solidFill>
                <a:srgbClr val="000000"/>
              </a:solidFill>
            </a:endParaRPr>
          </a:p>
        </p:txBody>
      </p:sp>
      <p:sp>
        <p:nvSpPr>
          <p:cNvPr id="5" name="4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6" name="5 Slayt Numarası Yer Tutucusu"/>
          <p:cNvSpPr>
            <a:spLocks noGrp="1"/>
          </p:cNvSpPr>
          <p:nvPr>
            <p:ph type="sldNum" sz="quarter" idx="12"/>
          </p:nvPr>
        </p:nvSpPr>
        <p:spPr/>
        <p:txBody>
          <a:bodyPr/>
          <a:lstStyle>
            <a:lvl1pPr>
              <a:defRPr/>
            </a:lvl1pPr>
          </a:lstStyle>
          <a:p>
            <a:fld id="{BFA7082A-C43F-43C7-972C-6535AC719DF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76856449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OverObj" preserve="1">
  <p:cSld name="Başlık ve İçerik Üzerind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200"/>
            <a:ext cx="6781800" cy="10668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8229600" cy="2286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57200" y="3657600"/>
            <a:ext cx="8229600" cy="2286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902AB83A-B26C-4AF2-BFFC-A15A19D6205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8404510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ClipArt" preserve="1">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200"/>
            <a:ext cx="6781800" cy="10668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4038600" cy="4724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48200" y="1219200"/>
            <a:ext cx="4038600" cy="4724400"/>
          </a:xfrm>
        </p:spPr>
        <p:txBody>
          <a:bodyPr/>
          <a:lstStyle/>
          <a:p>
            <a:r>
              <a:rPr lang="tr-TR" smtClean="0"/>
              <a:t>Küçük resim eklemek için simgeyi tıklatın</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48F86F8A-6F39-412B-B90C-C86F98A6D23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34473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5C53A906-3D91-469F-BAEA-AD565BECB84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93C94220-B31D-417D-8416-440CA960742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en-US"/>
          </a:p>
        </p:txBody>
      </p:sp>
      <p:sp>
        <p:nvSpPr>
          <p:cNvPr id="8" name="7 Altbilgi Yer Tutucusu"/>
          <p:cNvSpPr>
            <a:spLocks noGrp="1"/>
          </p:cNvSpPr>
          <p:nvPr>
            <p:ph type="ftr" sz="quarter" idx="11"/>
          </p:nvPr>
        </p:nvSpPr>
        <p:spPr/>
        <p:txBody>
          <a:bodyPr/>
          <a:lstStyle>
            <a:lvl1pPr>
              <a:defRPr/>
            </a:lvl1pPr>
          </a:lstStyle>
          <a:p>
            <a:endParaRPr lang="en-US"/>
          </a:p>
        </p:txBody>
      </p:sp>
      <p:sp>
        <p:nvSpPr>
          <p:cNvPr id="9" name="8 Slayt Numarası Yer Tutucusu"/>
          <p:cNvSpPr>
            <a:spLocks noGrp="1"/>
          </p:cNvSpPr>
          <p:nvPr>
            <p:ph type="sldNum" sz="quarter" idx="12"/>
          </p:nvPr>
        </p:nvSpPr>
        <p:spPr/>
        <p:txBody>
          <a:bodyPr/>
          <a:lstStyle>
            <a:lvl1pPr>
              <a:defRPr/>
            </a:lvl1pPr>
          </a:lstStyle>
          <a:p>
            <a:fld id="{F57042CC-8AC4-4F6B-A4A7-822C299B621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en-US"/>
          </a:p>
        </p:txBody>
      </p:sp>
      <p:sp>
        <p:nvSpPr>
          <p:cNvPr id="4" name="3 Altbilgi Yer Tutucusu"/>
          <p:cNvSpPr>
            <a:spLocks noGrp="1"/>
          </p:cNvSpPr>
          <p:nvPr>
            <p:ph type="ftr" sz="quarter" idx="11"/>
          </p:nvPr>
        </p:nvSpPr>
        <p:spPr/>
        <p:txBody>
          <a:bodyPr/>
          <a:lstStyle>
            <a:lvl1pPr>
              <a:defRPr/>
            </a:lvl1pPr>
          </a:lstStyle>
          <a:p>
            <a:endParaRPr lang="en-US"/>
          </a:p>
        </p:txBody>
      </p:sp>
      <p:sp>
        <p:nvSpPr>
          <p:cNvPr id="5" name="4 Slayt Numarası Yer Tutucusu"/>
          <p:cNvSpPr>
            <a:spLocks noGrp="1"/>
          </p:cNvSpPr>
          <p:nvPr>
            <p:ph type="sldNum" sz="quarter" idx="12"/>
          </p:nvPr>
        </p:nvSpPr>
        <p:spPr/>
        <p:txBody>
          <a:bodyPr/>
          <a:lstStyle>
            <a:lvl1pPr>
              <a:defRPr/>
            </a:lvl1pPr>
          </a:lstStyle>
          <a:p>
            <a:fld id="{87AE4864-C2E2-4A5F-AAA8-7C0291B1E68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en-US"/>
          </a:p>
        </p:txBody>
      </p:sp>
      <p:sp>
        <p:nvSpPr>
          <p:cNvPr id="3" name="2 Altbilgi Yer Tutucusu"/>
          <p:cNvSpPr>
            <a:spLocks noGrp="1"/>
          </p:cNvSpPr>
          <p:nvPr>
            <p:ph type="ftr" sz="quarter" idx="11"/>
          </p:nvPr>
        </p:nvSpPr>
        <p:spPr/>
        <p:txBody>
          <a:bodyPr/>
          <a:lstStyle>
            <a:lvl1pPr>
              <a:defRPr/>
            </a:lvl1pPr>
          </a:lstStyle>
          <a:p>
            <a:endParaRPr lang="en-US"/>
          </a:p>
        </p:txBody>
      </p:sp>
      <p:sp>
        <p:nvSpPr>
          <p:cNvPr id="4" name="3 Slayt Numarası Yer Tutucusu"/>
          <p:cNvSpPr>
            <a:spLocks noGrp="1"/>
          </p:cNvSpPr>
          <p:nvPr>
            <p:ph type="sldNum" sz="quarter" idx="12"/>
          </p:nvPr>
        </p:nvSpPr>
        <p:spPr/>
        <p:txBody>
          <a:bodyPr/>
          <a:lstStyle>
            <a:lvl1pPr>
              <a:defRPr/>
            </a:lvl1pPr>
          </a:lstStyle>
          <a:p>
            <a:fld id="{0DE52F64-0FEA-4BF2-B879-935F251168C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34451292-05D6-4FFB-A73B-EEDD0A40ECC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1"/>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FF167DAE-F910-4ED8-BCB6-44FE8704D61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70C0">
                <a:alpha val="16000"/>
              </a:srgbClr>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1214413" y="857233"/>
            <a:ext cx="6781800" cy="9239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tr-TR" dirty="0" smtClean="0"/>
              <a:t>Asıl Başlık Stili İçin Tıklatın</a:t>
            </a:r>
            <a:endParaRPr lang="en-US" dirty="0" smtClean="0"/>
          </a:p>
        </p:txBody>
      </p:sp>
      <p:sp>
        <p:nvSpPr>
          <p:cNvPr id="24579" name="Rectangle 3"/>
          <p:cNvSpPr>
            <a:spLocks noGrp="1" noChangeArrowheads="1"/>
          </p:cNvSpPr>
          <p:nvPr>
            <p:ph type="body" idx="1"/>
          </p:nvPr>
        </p:nvSpPr>
        <p:spPr bwMode="auto">
          <a:xfrm>
            <a:off x="457200" y="2143116"/>
            <a:ext cx="8229600" cy="38004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smtClean="0"/>
          </a:p>
        </p:txBody>
      </p:sp>
      <p:sp>
        <p:nvSpPr>
          <p:cNvPr id="245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400">
                <a:latin typeface="Times New Roman" pitchFamily="18" charset="0"/>
              </a:defRPr>
            </a:lvl1pPr>
          </a:lstStyle>
          <a:p>
            <a:endParaRPr lang="en-US"/>
          </a:p>
        </p:txBody>
      </p:sp>
      <p:sp>
        <p:nvSpPr>
          <p:cNvPr id="245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1" sz="1400">
                <a:latin typeface="Times New Roman" pitchFamily="18" charset="0"/>
              </a:defRPr>
            </a:lvl1pPr>
          </a:lstStyle>
          <a:p>
            <a:endParaRPr lang="en-US"/>
          </a:p>
        </p:txBody>
      </p:sp>
      <p:sp>
        <p:nvSpPr>
          <p:cNvPr id="245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400">
                <a:latin typeface="Times New Roman" pitchFamily="18" charset="0"/>
              </a:defRPr>
            </a:lvl1pPr>
          </a:lstStyle>
          <a:p>
            <a:fld id="{B93C27D1-86E5-453B-88A2-78D6D6438708}" type="slidenum">
              <a:rPr lang="en-US"/>
              <a:pPr/>
              <a:t>‹#›</a:t>
            </a:fld>
            <a:endParaRPr lang="en-US"/>
          </a:p>
        </p:txBody>
      </p:sp>
      <p:pic>
        <p:nvPicPr>
          <p:cNvPr id="16" name="15 Resim" descr="ana foto.jpg"/>
          <p:cNvPicPr>
            <a:picLocks noChangeAspect="1"/>
          </p:cNvPicPr>
          <p:nvPr userDrawn="1"/>
        </p:nvPicPr>
        <p:blipFill>
          <a:blip r:embed="rId15" cstate="print"/>
          <a:stretch>
            <a:fillRect/>
          </a:stretch>
        </p:blipFill>
        <p:spPr>
          <a:xfrm>
            <a:off x="2643173" y="-24"/>
            <a:ext cx="6500827" cy="785818"/>
          </a:xfrm>
          <a:prstGeom prst="rect">
            <a:avLst/>
          </a:prstGeom>
          <a:ln>
            <a:noFill/>
          </a:ln>
          <a:effectLst>
            <a:softEdge rad="112500"/>
          </a:effectLst>
        </p:spPr>
      </p:pic>
      <p:sp>
        <p:nvSpPr>
          <p:cNvPr id="17" name="16 Metin kutusu"/>
          <p:cNvSpPr txBox="1"/>
          <p:nvPr userDrawn="1"/>
        </p:nvSpPr>
        <p:spPr>
          <a:xfrm>
            <a:off x="-32" y="71414"/>
            <a:ext cx="2571736" cy="592470"/>
          </a:xfrm>
          <a:prstGeom prst="rect">
            <a:avLst/>
          </a:prstGeom>
          <a:noFill/>
        </p:spPr>
        <p:txBody>
          <a:bodyPr wrap="square" rtlCol="0">
            <a:spAutoFit/>
          </a:bodyPr>
          <a:lstStyle/>
          <a:p>
            <a:r>
              <a:rPr lang="tr-TR" sz="1200" b="1" dirty="0" smtClean="0">
                <a:solidFill>
                  <a:srgbClr val="00602B"/>
                </a:solidFill>
                <a:latin typeface="Book Antiqua" pitchFamily="18" charset="0"/>
              </a:rPr>
              <a:t>Hizmet Pazarlaması</a:t>
            </a:r>
          </a:p>
          <a:p>
            <a:r>
              <a:rPr lang="tr-TR" sz="1050" b="1" i="1" dirty="0" smtClean="0">
                <a:solidFill>
                  <a:srgbClr val="00602B"/>
                </a:solidFill>
                <a:latin typeface="Book Antiqua" pitchFamily="18" charset="0"/>
              </a:rPr>
              <a:t>Stratejik</a:t>
            </a:r>
            <a:r>
              <a:rPr lang="tr-TR" sz="1050" b="1" i="1" baseline="0" dirty="0" smtClean="0">
                <a:solidFill>
                  <a:srgbClr val="00602B"/>
                </a:solidFill>
                <a:latin typeface="Book Antiqua" pitchFamily="18" charset="0"/>
              </a:rPr>
              <a:t> Bir Yaklaşımla</a:t>
            </a:r>
          </a:p>
          <a:p>
            <a:r>
              <a:rPr lang="tr-TR" sz="1000" b="1" i="1" baseline="0" dirty="0" smtClean="0">
                <a:solidFill>
                  <a:srgbClr val="00602B"/>
                </a:solidFill>
                <a:latin typeface="Book Antiqua" pitchFamily="18" charset="0"/>
              </a:rPr>
              <a:t>(Ed.) Onaran - Özmen</a:t>
            </a:r>
            <a:endParaRPr lang="tr-TR" sz="1000" b="1" i="1" dirty="0">
              <a:solidFill>
                <a:srgbClr val="00602B"/>
              </a:solidFill>
              <a:latin typeface="Book Antiqua"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iming>
    <p:tnLst>
      <p:par>
        <p:cTn id="1" dur="indefinite" restart="never" nodeType="tmRoot"/>
      </p:par>
    </p:tnLst>
  </p:timing>
  <p:txStyles>
    <p:titleStyle>
      <a:lvl1pPr algn="ctr" rtl="0" eaLnBrk="1" fontAlgn="base" hangingPunct="1">
        <a:spcBef>
          <a:spcPct val="0"/>
        </a:spcBef>
        <a:spcAft>
          <a:spcPct val="0"/>
        </a:spcAft>
        <a:defRPr sz="3600">
          <a:solidFill>
            <a:srgbClr val="FF0000"/>
          </a:solidFill>
          <a:latin typeface="Book Antiqua" pitchFamily="18" charset="0"/>
          <a:ea typeface="+mj-ea"/>
          <a:cs typeface="+mj-cs"/>
        </a:defRPr>
      </a:lvl1pPr>
      <a:lvl2pPr algn="l" rtl="0" eaLnBrk="1" fontAlgn="base" hangingPunct="1">
        <a:spcBef>
          <a:spcPct val="0"/>
        </a:spcBef>
        <a:spcAft>
          <a:spcPct val="0"/>
        </a:spcAft>
        <a:defRPr sz="3600">
          <a:solidFill>
            <a:srgbClr val="000000"/>
          </a:solidFill>
          <a:latin typeface="Gill Sans MT" pitchFamily="34" charset="0"/>
        </a:defRPr>
      </a:lvl2pPr>
      <a:lvl3pPr algn="l" rtl="0" eaLnBrk="1" fontAlgn="base" hangingPunct="1">
        <a:spcBef>
          <a:spcPct val="0"/>
        </a:spcBef>
        <a:spcAft>
          <a:spcPct val="0"/>
        </a:spcAft>
        <a:defRPr sz="3600">
          <a:solidFill>
            <a:srgbClr val="000000"/>
          </a:solidFill>
          <a:latin typeface="Gill Sans MT" pitchFamily="34" charset="0"/>
        </a:defRPr>
      </a:lvl3pPr>
      <a:lvl4pPr algn="l" rtl="0" eaLnBrk="1" fontAlgn="base" hangingPunct="1">
        <a:spcBef>
          <a:spcPct val="0"/>
        </a:spcBef>
        <a:spcAft>
          <a:spcPct val="0"/>
        </a:spcAft>
        <a:defRPr sz="3600">
          <a:solidFill>
            <a:srgbClr val="000000"/>
          </a:solidFill>
          <a:latin typeface="Gill Sans MT" pitchFamily="34" charset="0"/>
        </a:defRPr>
      </a:lvl4pPr>
      <a:lvl5pPr algn="l" rtl="0" eaLnBrk="1" fontAlgn="base" hangingPunct="1">
        <a:spcBef>
          <a:spcPct val="0"/>
        </a:spcBef>
        <a:spcAft>
          <a:spcPct val="0"/>
        </a:spcAft>
        <a:defRPr sz="3600">
          <a:solidFill>
            <a:srgbClr val="000000"/>
          </a:solidFill>
          <a:latin typeface="Gill Sans MT" pitchFamily="34" charset="0"/>
        </a:defRPr>
      </a:lvl5pPr>
      <a:lvl6pPr marL="457200" algn="l" rtl="0" eaLnBrk="1" fontAlgn="base" hangingPunct="1">
        <a:spcBef>
          <a:spcPct val="0"/>
        </a:spcBef>
        <a:spcAft>
          <a:spcPct val="0"/>
        </a:spcAft>
        <a:defRPr sz="3600">
          <a:solidFill>
            <a:srgbClr val="000000"/>
          </a:solidFill>
          <a:latin typeface="Gill Sans MT" pitchFamily="34" charset="0"/>
        </a:defRPr>
      </a:lvl6pPr>
      <a:lvl7pPr marL="914400" algn="l" rtl="0" eaLnBrk="1" fontAlgn="base" hangingPunct="1">
        <a:spcBef>
          <a:spcPct val="0"/>
        </a:spcBef>
        <a:spcAft>
          <a:spcPct val="0"/>
        </a:spcAft>
        <a:defRPr sz="3600">
          <a:solidFill>
            <a:srgbClr val="000000"/>
          </a:solidFill>
          <a:latin typeface="Gill Sans MT" pitchFamily="34" charset="0"/>
        </a:defRPr>
      </a:lvl7pPr>
      <a:lvl8pPr marL="1371600" algn="l" rtl="0" eaLnBrk="1" fontAlgn="base" hangingPunct="1">
        <a:spcBef>
          <a:spcPct val="0"/>
        </a:spcBef>
        <a:spcAft>
          <a:spcPct val="0"/>
        </a:spcAft>
        <a:defRPr sz="3600">
          <a:solidFill>
            <a:srgbClr val="000000"/>
          </a:solidFill>
          <a:latin typeface="Gill Sans MT" pitchFamily="34" charset="0"/>
        </a:defRPr>
      </a:lvl8pPr>
      <a:lvl9pPr marL="1828800" algn="l" rtl="0" eaLnBrk="1" fontAlgn="base" hangingPunct="1">
        <a:spcBef>
          <a:spcPct val="0"/>
        </a:spcBef>
        <a:spcAft>
          <a:spcPct val="0"/>
        </a:spcAft>
        <a:defRPr sz="3600">
          <a:solidFill>
            <a:srgbClr val="000000"/>
          </a:solidFill>
          <a:latin typeface="Gill Sans MT" pitchFamily="34" charset="0"/>
        </a:defRPr>
      </a:lvl9pPr>
    </p:titleStyle>
    <p:bodyStyle>
      <a:lvl1pPr marL="342900" indent="-342900" algn="l" rtl="0" eaLnBrk="1" fontAlgn="base" hangingPunct="1">
        <a:spcBef>
          <a:spcPct val="20000"/>
        </a:spcBef>
        <a:spcAft>
          <a:spcPct val="0"/>
        </a:spcAft>
        <a:buClr>
          <a:schemeClr val="tx1"/>
        </a:buClr>
        <a:buChar char="•"/>
        <a:defRPr sz="2800">
          <a:solidFill>
            <a:srgbClr val="000000"/>
          </a:solidFill>
          <a:latin typeface="Book Antiqua" pitchFamily="18" charset="0"/>
          <a:ea typeface="+mn-ea"/>
          <a:cs typeface="+mn-cs"/>
        </a:defRPr>
      </a:lvl1pPr>
      <a:lvl2pPr marL="742950" indent="-285750" algn="l" rtl="0" eaLnBrk="1" fontAlgn="base" hangingPunct="1">
        <a:spcBef>
          <a:spcPct val="20000"/>
        </a:spcBef>
        <a:spcAft>
          <a:spcPct val="0"/>
        </a:spcAft>
        <a:buClr>
          <a:schemeClr val="tx1"/>
        </a:buClr>
        <a:buChar char="•"/>
        <a:defRPr sz="2600">
          <a:solidFill>
            <a:srgbClr val="000000"/>
          </a:solidFill>
          <a:latin typeface="Book Antiqua" pitchFamily="18" charset="0"/>
        </a:defRPr>
      </a:lvl2pPr>
      <a:lvl3pPr marL="1143000" indent="-228600" algn="l" rtl="0" eaLnBrk="1" fontAlgn="base" hangingPunct="1">
        <a:spcBef>
          <a:spcPct val="20000"/>
        </a:spcBef>
        <a:spcAft>
          <a:spcPct val="0"/>
        </a:spcAft>
        <a:buClr>
          <a:schemeClr val="tx1"/>
        </a:buClr>
        <a:buChar char="•"/>
        <a:defRPr sz="2400">
          <a:solidFill>
            <a:srgbClr val="000000"/>
          </a:solidFill>
          <a:latin typeface="Book Antiqua" pitchFamily="18" charset="0"/>
        </a:defRPr>
      </a:lvl3pPr>
      <a:lvl4pPr marL="1600200" indent="-228600" algn="l" rtl="0" eaLnBrk="1" fontAlgn="base" hangingPunct="1">
        <a:spcBef>
          <a:spcPct val="20000"/>
        </a:spcBef>
        <a:spcAft>
          <a:spcPct val="0"/>
        </a:spcAft>
        <a:buClr>
          <a:schemeClr val="tx1"/>
        </a:buClr>
        <a:buChar char="•"/>
        <a:defRPr sz="2000">
          <a:solidFill>
            <a:srgbClr val="000000"/>
          </a:solidFill>
          <a:latin typeface="Book Antiqua" pitchFamily="18" charset="0"/>
        </a:defRPr>
      </a:lvl4pPr>
      <a:lvl5pPr marL="2057400" indent="-228600" algn="l" rtl="0" eaLnBrk="1" fontAlgn="base" hangingPunct="1">
        <a:spcBef>
          <a:spcPct val="20000"/>
        </a:spcBef>
        <a:spcAft>
          <a:spcPct val="0"/>
        </a:spcAft>
        <a:buClr>
          <a:schemeClr val="tx1"/>
        </a:buClr>
        <a:buChar char="•"/>
        <a:defRPr sz="2000">
          <a:solidFill>
            <a:srgbClr val="000000"/>
          </a:solidFill>
          <a:latin typeface="Book Antiqua" pitchFamily="18" charset="0"/>
        </a:defRPr>
      </a:lvl5pPr>
      <a:lvl6pPr marL="2514600" indent="-228600" algn="l" rtl="0" eaLnBrk="1" fontAlgn="base" hangingPunct="1">
        <a:spcBef>
          <a:spcPct val="20000"/>
        </a:spcBef>
        <a:spcAft>
          <a:spcPct val="0"/>
        </a:spcAft>
        <a:buClr>
          <a:schemeClr val="tx1"/>
        </a:buClr>
        <a:buChar char="•"/>
        <a:defRPr sz="2000">
          <a:solidFill>
            <a:srgbClr val="000000"/>
          </a:solidFill>
          <a:latin typeface="+mn-lt"/>
        </a:defRPr>
      </a:lvl6pPr>
      <a:lvl7pPr marL="2971800" indent="-228600" algn="l" rtl="0" eaLnBrk="1" fontAlgn="base" hangingPunct="1">
        <a:spcBef>
          <a:spcPct val="20000"/>
        </a:spcBef>
        <a:spcAft>
          <a:spcPct val="0"/>
        </a:spcAft>
        <a:buClr>
          <a:schemeClr val="tx1"/>
        </a:buClr>
        <a:buChar char="•"/>
        <a:defRPr sz="2000">
          <a:solidFill>
            <a:srgbClr val="000000"/>
          </a:solidFill>
          <a:latin typeface="+mn-lt"/>
        </a:defRPr>
      </a:lvl7pPr>
      <a:lvl8pPr marL="3429000" indent="-228600" algn="l" rtl="0" eaLnBrk="1" fontAlgn="base" hangingPunct="1">
        <a:spcBef>
          <a:spcPct val="20000"/>
        </a:spcBef>
        <a:spcAft>
          <a:spcPct val="0"/>
        </a:spcAft>
        <a:buClr>
          <a:schemeClr val="tx1"/>
        </a:buClr>
        <a:buChar char="•"/>
        <a:defRPr sz="2000">
          <a:solidFill>
            <a:srgbClr val="000000"/>
          </a:solidFill>
          <a:latin typeface="+mn-lt"/>
        </a:defRPr>
      </a:lvl8pPr>
      <a:lvl9pPr marL="3886200" indent="-228600" algn="l" rtl="0" eaLnBrk="1" fontAlgn="base" hangingPunct="1">
        <a:spcBef>
          <a:spcPct val="20000"/>
        </a:spcBef>
        <a:spcAft>
          <a:spcPct val="0"/>
        </a:spcAft>
        <a:buClr>
          <a:schemeClr val="tx1"/>
        </a:buClr>
        <a:buChar char="•"/>
        <a:defRPr sz="2000">
          <a:solidFill>
            <a:srgbClr val="000000"/>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70C0">
                <a:alpha val="16000"/>
              </a:srgbClr>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1214414" y="857232"/>
            <a:ext cx="6781800" cy="9239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tr-TR" dirty="0" smtClean="0"/>
              <a:t>Asıl Başlık Stili İçin Tıklatın</a:t>
            </a:r>
            <a:endParaRPr lang="en-US" dirty="0" smtClean="0"/>
          </a:p>
        </p:txBody>
      </p:sp>
      <p:sp>
        <p:nvSpPr>
          <p:cNvPr id="24579" name="Rectangle 3"/>
          <p:cNvSpPr>
            <a:spLocks noGrp="1" noChangeArrowheads="1"/>
          </p:cNvSpPr>
          <p:nvPr>
            <p:ph type="body" idx="1"/>
          </p:nvPr>
        </p:nvSpPr>
        <p:spPr bwMode="auto">
          <a:xfrm>
            <a:off x="457200" y="2143116"/>
            <a:ext cx="8229600" cy="38004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smtClean="0"/>
          </a:p>
        </p:txBody>
      </p:sp>
      <p:sp>
        <p:nvSpPr>
          <p:cNvPr id="245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400">
                <a:latin typeface="Times New Roman" pitchFamily="18" charset="0"/>
              </a:defRPr>
            </a:lvl1pPr>
          </a:lstStyle>
          <a:p>
            <a:endParaRPr lang="en-US">
              <a:solidFill>
                <a:srgbClr val="000000"/>
              </a:solidFill>
            </a:endParaRPr>
          </a:p>
        </p:txBody>
      </p:sp>
      <p:sp>
        <p:nvSpPr>
          <p:cNvPr id="245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1" sz="1400">
                <a:latin typeface="Times New Roman" pitchFamily="18" charset="0"/>
              </a:defRPr>
            </a:lvl1pPr>
          </a:lstStyle>
          <a:p>
            <a:endParaRPr lang="en-US">
              <a:solidFill>
                <a:srgbClr val="000000"/>
              </a:solidFill>
            </a:endParaRPr>
          </a:p>
        </p:txBody>
      </p:sp>
      <p:sp>
        <p:nvSpPr>
          <p:cNvPr id="245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400">
                <a:latin typeface="Times New Roman" pitchFamily="18" charset="0"/>
              </a:defRPr>
            </a:lvl1pPr>
          </a:lstStyle>
          <a:p>
            <a:fld id="{B93C27D1-86E5-453B-88A2-78D6D6438708}" type="slidenum">
              <a:rPr lang="en-US">
                <a:solidFill>
                  <a:srgbClr val="000000"/>
                </a:solidFill>
              </a:rPr>
              <a:pPr/>
              <a:t>‹#›</a:t>
            </a:fld>
            <a:endParaRPr lang="en-US">
              <a:solidFill>
                <a:srgbClr val="000000"/>
              </a:solidFill>
            </a:endParaRPr>
          </a:p>
        </p:txBody>
      </p:sp>
      <p:pic>
        <p:nvPicPr>
          <p:cNvPr id="16" name="15 Resim" descr="ana foto.jpg"/>
          <p:cNvPicPr>
            <a:picLocks noChangeAspect="1"/>
          </p:cNvPicPr>
          <p:nvPr userDrawn="1"/>
        </p:nvPicPr>
        <p:blipFill>
          <a:blip r:embed="rId15" cstate="print"/>
          <a:stretch>
            <a:fillRect/>
          </a:stretch>
        </p:blipFill>
        <p:spPr>
          <a:xfrm>
            <a:off x="2643174" y="-24"/>
            <a:ext cx="6500826" cy="785818"/>
          </a:xfrm>
          <a:prstGeom prst="rect">
            <a:avLst/>
          </a:prstGeom>
          <a:ln>
            <a:noFill/>
          </a:ln>
          <a:effectLst>
            <a:softEdge rad="112500"/>
          </a:effectLst>
        </p:spPr>
      </p:pic>
      <p:sp>
        <p:nvSpPr>
          <p:cNvPr id="17" name="16 Metin kutusu"/>
          <p:cNvSpPr txBox="1"/>
          <p:nvPr userDrawn="1"/>
        </p:nvSpPr>
        <p:spPr>
          <a:xfrm>
            <a:off x="-32" y="71414"/>
            <a:ext cx="2571736" cy="592470"/>
          </a:xfrm>
          <a:prstGeom prst="rect">
            <a:avLst/>
          </a:prstGeom>
          <a:noFill/>
        </p:spPr>
        <p:txBody>
          <a:bodyPr wrap="square" rtlCol="0">
            <a:spAutoFit/>
          </a:bodyPr>
          <a:lstStyle/>
          <a:p>
            <a:r>
              <a:rPr lang="tr-TR" sz="1200" b="1" dirty="0" smtClean="0">
                <a:solidFill>
                  <a:srgbClr val="00602B"/>
                </a:solidFill>
                <a:latin typeface="Book Antiqua" pitchFamily="18" charset="0"/>
              </a:rPr>
              <a:t>Hizmet Pazarlaması</a:t>
            </a:r>
          </a:p>
          <a:p>
            <a:r>
              <a:rPr lang="tr-TR" sz="1050" b="1" i="1" dirty="0" smtClean="0">
                <a:solidFill>
                  <a:srgbClr val="00602B"/>
                </a:solidFill>
                <a:latin typeface="Book Antiqua" pitchFamily="18" charset="0"/>
              </a:rPr>
              <a:t>Stratejik Bir Yaklaşımla</a:t>
            </a:r>
          </a:p>
          <a:p>
            <a:r>
              <a:rPr lang="tr-TR" sz="1000" b="1" i="1" dirty="0" smtClean="0">
                <a:solidFill>
                  <a:srgbClr val="00602B"/>
                </a:solidFill>
                <a:latin typeface="Book Antiqua" pitchFamily="18" charset="0"/>
              </a:rPr>
              <a:t>(Ed.) Onaran - Özmen</a:t>
            </a:r>
            <a:endParaRPr lang="tr-TR" sz="1000" b="1" i="1" dirty="0">
              <a:solidFill>
                <a:srgbClr val="00602B"/>
              </a:solidFill>
              <a:latin typeface="Book Antiqua" pitchFamily="18" charset="0"/>
            </a:endParaRPr>
          </a:p>
        </p:txBody>
      </p:sp>
    </p:spTree>
    <p:extLst>
      <p:ext uri="{BB962C8B-B14F-4D97-AF65-F5344CB8AC3E}">
        <p14:creationId xmlns:p14="http://schemas.microsoft.com/office/powerpoint/2010/main" val="128169126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iming>
    <p:tnLst>
      <p:par>
        <p:cTn id="1" dur="indefinite" restart="never" nodeType="tmRoot"/>
      </p:par>
    </p:tnLst>
  </p:timing>
  <p:txStyles>
    <p:titleStyle>
      <a:lvl1pPr algn="ctr" rtl="0" eaLnBrk="1" fontAlgn="base" hangingPunct="1">
        <a:spcBef>
          <a:spcPct val="0"/>
        </a:spcBef>
        <a:spcAft>
          <a:spcPct val="0"/>
        </a:spcAft>
        <a:defRPr sz="3600">
          <a:solidFill>
            <a:srgbClr val="FF0000"/>
          </a:solidFill>
          <a:latin typeface="Book Antiqua" pitchFamily="18" charset="0"/>
          <a:ea typeface="+mj-ea"/>
          <a:cs typeface="+mj-cs"/>
        </a:defRPr>
      </a:lvl1pPr>
      <a:lvl2pPr algn="l" rtl="0" eaLnBrk="1" fontAlgn="base" hangingPunct="1">
        <a:spcBef>
          <a:spcPct val="0"/>
        </a:spcBef>
        <a:spcAft>
          <a:spcPct val="0"/>
        </a:spcAft>
        <a:defRPr sz="3600">
          <a:solidFill>
            <a:srgbClr val="000000"/>
          </a:solidFill>
          <a:latin typeface="Gill Sans MT" pitchFamily="34" charset="0"/>
        </a:defRPr>
      </a:lvl2pPr>
      <a:lvl3pPr algn="l" rtl="0" eaLnBrk="1" fontAlgn="base" hangingPunct="1">
        <a:spcBef>
          <a:spcPct val="0"/>
        </a:spcBef>
        <a:spcAft>
          <a:spcPct val="0"/>
        </a:spcAft>
        <a:defRPr sz="3600">
          <a:solidFill>
            <a:srgbClr val="000000"/>
          </a:solidFill>
          <a:latin typeface="Gill Sans MT" pitchFamily="34" charset="0"/>
        </a:defRPr>
      </a:lvl3pPr>
      <a:lvl4pPr algn="l" rtl="0" eaLnBrk="1" fontAlgn="base" hangingPunct="1">
        <a:spcBef>
          <a:spcPct val="0"/>
        </a:spcBef>
        <a:spcAft>
          <a:spcPct val="0"/>
        </a:spcAft>
        <a:defRPr sz="3600">
          <a:solidFill>
            <a:srgbClr val="000000"/>
          </a:solidFill>
          <a:latin typeface="Gill Sans MT" pitchFamily="34" charset="0"/>
        </a:defRPr>
      </a:lvl4pPr>
      <a:lvl5pPr algn="l" rtl="0" eaLnBrk="1" fontAlgn="base" hangingPunct="1">
        <a:spcBef>
          <a:spcPct val="0"/>
        </a:spcBef>
        <a:spcAft>
          <a:spcPct val="0"/>
        </a:spcAft>
        <a:defRPr sz="3600">
          <a:solidFill>
            <a:srgbClr val="000000"/>
          </a:solidFill>
          <a:latin typeface="Gill Sans MT" pitchFamily="34" charset="0"/>
        </a:defRPr>
      </a:lvl5pPr>
      <a:lvl6pPr marL="457200" algn="l" rtl="0" eaLnBrk="1" fontAlgn="base" hangingPunct="1">
        <a:spcBef>
          <a:spcPct val="0"/>
        </a:spcBef>
        <a:spcAft>
          <a:spcPct val="0"/>
        </a:spcAft>
        <a:defRPr sz="3600">
          <a:solidFill>
            <a:srgbClr val="000000"/>
          </a:solidFill>
          <a:latin typeface="Gill Sans MT" pitchFamily="34" charset="0"/>
        </a:defRPr>
      </a:lvl6pPr>
      <a:lvl7pPr marL="914400" algn="l" rtl="0" eaLnBrk="1" fontAlgn="base" hangingPunct="1">
        <a:spcBef>
          <a:spcPct val="0"/>
        </a:spcBef>
        <a:spcAft>
          <a:spcPct val="0"/>
        </a:spcAft>
        <a:defRPr sz="3600">
          <a:solidFill>
            <a:srgbClr val="000000"/>
          </a:solidFill>
          <a:latin typeface="Gill Sans MT" pitchFamily="34" charset="0"/>
        </a:defRPr>
      </a:lvl7pPr>
      <a:lvl8pPr marL="1371600" algn="l" rtl="0" eaLnBrk="1" fontAlgn="base" hangingPunct="1">
        <a:spcBef>
          <a:spcPct val="0"/>
        </a:spcBef>
        <a:spcAft>
          <a:spcPct val="0"/>
        </a:spcAft>
        <a:defRPr sz="3600">
          <a:solidFill>
            <a:srgbClr val="000000"/>
          </a:solidFill>
          <a:latin typeface="Gill Sans MT" pitchFamily="34" charset="0"/>
        </a:defRPr>
      </a:lvl8pPr>
      <a:lvl9pPr marL="1828800" algn="l" rtl="0" eaLnBrk="1" fontAlgn="base" hangingPunct="1">
        <a:spcBef>
          <a:spcPct val="0"/>
        </a:spcBef>
        <a:spcAft>
          <a:spcPct val="0"/>
        </a:spcAft>
        <a:defRPr sz="3600">
          <a:solidFill>
            <a:srgbClr val="000000"/>
          </a:solidFill>
          <a:latin typeface="Gill Sans MT" pitchFamily="34" charset="0"/>
        </a:defRPr>
      </a:lvl9pPr>
    </p:titleStyle>
    <p:bodyStyle>
      <a:lvl1pPr marL="342900" indent="-342900" algn="l" rtl="0" eaLnBrk="1" fontAlgn="base" hangingPunct="1">
        <a:spcBef>
          <a:spcPct val="20000"/>
        </a:spcBef>
        <a:spcAft>
          <a:spcPct val="0"/>
        </a:spcAft>
        <a:buClr>
          <a:schemeClr val="tx1"/>
        </a:buClr>
        <a:buChar char="•"/>
        <a:defRPr sz="2800">
          <a:solidFill>
            <a:srgbClr val="000000"/>
          </a:solidFill>
          <a:latin typeface="Book Antiqua" pitchFamily="18" charset="0"/>
          <a:ea typeface="+mn-ea"/>
          <a:cs typeface="+mn-cs"/>
        </a:defRPr>
      </a:lvl1pPr>
      <a:lvl2pPr marL="742950" indent="-285750" algn="l" rtl="0" eaLnBrk="1" fontAlgn="base" hangingPunct="1">
        <a:spcBef>
          <a:spcPct val="20000"/>
        </a:spcBef>
        <a:spcAft>
          <a:spcPct val="0"/>
        </a:spcAft>
        <a:buClr>
          <a:schemeClr val="tx1"/>
        </a:buClr>
        <a:buChar char="•"/>
        <a:defRPr sz="2600">
          <a:solidFill>
            <a:srgbClr val="000000"/>
          </a:solidFill>
          <a:latin typeface="Book Antiqua" pitchFamily="18" charset="0"/>
        </a:defRPr>
      </a:lvl2pPr>
      <a:lvl3pPr marL="1143000" indent="-228600" algn="l" rtl="0" eaLnBrk="1" fontAlgn="base" hangingPunct="1">
        <a:spcBef>
          <a:spcPct val="20000"/>
        </a:spcBef>
        <a:spcAft>
          <a:spcPct val="0"/>
        </a:spcAft>
        <a:buClr>
          <a:schemeClr val="tx1"/>
        </a:buClr>
        <a:buChar char="•"/>
        <a:defRPr sz="2400">
          <a:solidFill>
            <a:srgbClr val="000000"/>
          </a:solidFill>
          <a:latin typeface="Book Antiqua" pitchFamily="18" charset="0"/>
        </a:defRPr>
      </a:lvl3pPr>
      <a:lvl4pPr marL="1600200" indent="-228600" algn="l" rtl="0" eaLnBrk="1" fontAlgn="base" hangingPunct="1">
        <a:spcBef>
          <a:spcPct val="20000"/>
        </a:spcBef>
        <a:spcAft>
          <a:spcPct val="0"/>
        </a:spcAft>
        <a:buClr>
          <a:schemeClr val="tx1"/>
        </a:buClr>
        <a:buChar char="•"/>
        <a:defRPr sz="2000">
          <a:solidFill>
            <a:srgbClr val="000000"/>
          </a:solidFill>
          <a:latin typeface="Book Antiqua" pitchFamily="18" charset="0"/>
        </a:defRPr>
      </a:lvl4pPr>
      <a:lvl5pPr marL="2057400" indent="-228600" algn="l" rtl="0" eaLnBrk="1" fontAlgn="base" hangingPunct="1">
        <a:spcBef>
          <a:spcPct val="20000"/>
        </a:spcBef>
        <a:spcAft>
          <a:spcPct val="0"/>
        </a:spcAft>
        <a:buClr>
          <a:schemeClr val="tx1"/>
        </a:buClr>
        <a:buChar char="•"/>
        <a:defRPr sz="2000">
          <a:solidFill>
            <a:srgbClr val="000000"/>
          </a:solidFill>
          <a:latin typeface="Book Antiqua" pitchFamily="18" charset="0"/>
        </a:defRPr>
      </a:lvl5pPr>
      <a:lvl6pPr marL="2514600" indent="-228600" algn="l" rtl="0" eaLnBrk="1" fontAlgn="base" hangingPunct="1">
        <a:spcBef>
          <a:spcPct val="20000"/>
        </a:spcBef>
        <a:spcAft>
          <a:spcPct val="0"/>
        </a:spcAft>
        <a:buClr>
          <a:schemeClr val="tx1"/>
        </a:buClr>
        <a:buChar char="•"/>
        <a:defRPr sz="2000">
          <a:solidFill>
            <a:srgbClr val="000000"/>
          </a:solidFill>
          <a:latin typeface="+mn-lt"/>
        </a:defRPr>
      </a:lvl6pPr>
      <a:lvl7pPr marL="2971800" indent="-228600" algn="l" rtl="0" eaLnBrk="1" fontAlgn="base" hangingPunct="1">
        <a:spcBef>
          <a:spcPct val="20000"/>
        </a:spcBef>
        <a:spcAft>
          <a:spcPct val="0"/>
        </a:spcAft>
        <a:buClr>
          <a:schemeClr val="tx1"/>
        </a:buClr>
        <a:buChar char="•"/>
        <a:defRPr sz="2000">
          <a:solidFill>
            <a:srgbClr val="000000"/>
          </a:solidFill>
          <a:latin typeface="+mn-lt"/>
        </a:defRPr>
      </a:lvl7pPr>
      <a:lvl8pPr marL="3429000" indent="-228600" algn="l" rtl="0" eaLnBrk="1" fontAlgn="base" hangingPunct="1">
        <a:spcBef>
          <a:spcPct val="20000"/>
        </a:spcBef>
        <a:spcAft>
          <a:spcPct val="0"/>
        </a:spcAft>
        <a:buClr>
          <a:schemeClr val="tx1"/>
        </a:buClr>
        <a:buChar char="•"/>
        <a:defRPr sz="2000">
          <a:solidFill>
            <a:srgbClr val="000000"/>
          </a:solidFill>
          <a:latin typeface="+mn-lt"/>
        </a:defRPr>
      </a:lvl8pPr>
      <a:lvl9pPr marL="3886200" indent="-228600" algn="l" rtl="0" eaLnBrk="1" fontAlgn="base" hangingPunct="1">
        <a:spcBef>
          <a:spcPct val="20000"/>
        </a:spcBef>
        <a:spcAft>
          <a:spcPct val="0"/>
        </a:spcAft>
        <a:buClr>
          <a:schemeClr val="tx1"/>
        </a:buClr>
        <a:buChar char="•"/>
        <a:defRPr sz="2000">
          <a:solidFill>
            <a:srgbClr val="000000"/>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0" y="1700808"/>
            <a:ext cx="9144000" cy="1872208"/>
          </a:xfrm>
        </p:spPr>
        <p:txBody>
          <a:bodyPr/>
          <a:lstStyle/>
          <a:p>
            <a:r>
              <a:rPr lang="tr-TR" dirty="0" smtClean="0">
                <a:solidFill>
                  <a:srgbClr val="002060"/>
                </a:solidFill>
              </a:rPr>
              <a:t>Bölüm 12</a:t>
            </a:r>
            <a:br>
              <a:rPr lang="tr-TR" dirty="0" smtClean="0">
                <a:solidFill>
                  <a:srgbClr val="002060"/>
                </a:solidFill>
              </a:rPr>
            </a:br>
            <a:r>
              <a:rPr lang="tr-TR" dirty="0" smtClean="0">
                <a:solidFill>
                  <a:srgbClr val="002060"/>
                </a:solidFill>
              </a:rPr>
              <a:t>Hizmet İşletmelerinde Talep ve Kapasite Yönetimi </a:t>
            </a:r>
            <a:endParaRPr lang="en-US" dirty="0">
              <a:solidFill>
                <a:srgbClr val="002060"/>
              </a:solidFill>
            </a:endParaRPr>
          </a:p>
        </p:txBody>
      </p:sp>
      <p:sp>
        <p:nvSpPr>
          <p:cNvPr id="4" name="Rectangle 2"/>
          <p:cNvSpPr txBox="1">
            <a:spLocks noChangeArrowheads="1"/>
          </p:cNvSpPr>
          <p:nvPr/>
        </p:nvSpPr>
        <p:spPr bwMode="auto">
          <a:xfrm>
            <a:off x="0" y="3573016"/>
            <a:ext cx="9144000" cy="9361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algn="ctr">
              <a:defRPr/>
            </a:pPr>
            <a:endParaRPr lang="en-US" sz="2000" kern="0" dirty="0" smtClean="0">
              <a:solidFill>
                <a:srgbClr val="002060"/>
              </a:solidFill>
              <a:latin typeface="Book Antiqua" pitchFamily="18" charset="0"/>
            </a:endParaRPr>
          </a:p>
        </p:txBody>
      </p:sp>
    </p:spTree>
    <p:extLst>
      <p:ext uri="{BB962C8B-B14F-4D97-AF65-F5344CB8AC3E}">
        <p14:creationId xmlns:p14="http://schemas.microsoft.com/office/powerpoint/2010/main" val="29826800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smtClean="0"/>
              <a:t>Talebi Bölümleme: </a:t>
            </a:r>
            <a:r>
              <a:rPr lang="tr-TR" dirty="0" smtClean="0"/>
              <a:t>Talebi bölümleme işlemi müşterilerin gruplandırılmasıyla yapılmaktadır. Hizmet alımında öncelik verilmesi gereken müşterilere yoğun talebin yaşandığı dönemde hizmet sunulurken, diğerlerine daha az yoğun dönemlere ya da farklı talep ihtiyacı olan diğer hizmetlere kaydırılabilir.</a:t>
            </a:r>
          </a:p>
          <a:p>
            <a:r>
              <a:rPr lang="tr-TR" b="1" dirty="0" smtClean="0"/>
              <a:t>Teşvik Edici Fiyat Sunma:</a:t>
            </a:r>
            <a:r>
              <a:rPr lang="tr-TR" dirty="0" smtClean="0"/>
              <a:t> Talebin arttırılması için ya da talebi yönlendirmek için fiyat değişikliği yapılabilir.</a:t>
            </a:r>
          </a:p>
          <a:p>
            <a:r>
              <a:rPr lang="tr-TR" b="1" dirty="0" smtClean="0"/>
              <a:t>Talebi Üst Seviyeye Çekmek İçin Promosyon Geliştirme:</a:t>
            </a:r>
            <a:r>
              <a:rPr lang="tr-TR" dirty="0" smtClean="0"/>
              <a:t> Talebin kapasitenin altında olduğu dönemlerde farklı promosyonlarla talebin miktarı arttırılabilir. </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r>
            <a:br>
              <a:rPr lang="tr-TR" dirty="0" smtClean="0"/>
            </a:br>
            <a:r>
              <a:rPr lang="tr-TR" b="1" dirty="0" smtClean="0"/>
              <a:t> </a:t>
            </a:r>
            <a:r>
              <a:rPr lang="tr-TR" sz="2800" b="1" dirty="0" smtClean="0"/>
              <a:t>ARZ YÖNETİMİ STRATEJİLERİ </a:t>
            </a:r>
            <a:endParaRPr lang="tr-TR" sz="2800" dirty="0"/>
          </a:p>
        </p:txBody>
      </p:sp>
      <p:sp>
        <p:nvSpPr>
          <p:cNvPr id="3" name="2 İçerik Yer Tutucusu"/>
          <p:cNvSpPr>
            <a:spLocks noGrp="1"/>
          </p:cNvSpPr>
          <p:nvPr>
            <p:ph idx="1"/>
          </p:nvPr>
        </p:nvSpPr>
        <p:spPr/>
        <p:txBody>
          <a:bodyPr/>
          <a:lstStyle/>
          <a:p>
            <a:r>
              <a:rPr lang="tr-TR" b="1" dirty="0" smtClean="0"/>
              <a:t>Kapasite Paylaşımı: </a:t>
            </a:r>
            <a:r>
              <a:rPr lang="tr-TR" dirty="0" smtClean="0"/>
              <a:t>Aynı ve benzer hizmeti sunan  işletmelerin ya da ortak paylaşımı (aynı alışveriş merkezinde olmak, ortak müşteri grubuna sahip olmak) olan işletmelerin bazı hizmet sunumlarında yer alan insan, fiziksel öğe unsurlarının ortak kullanımıdır.</a:t>
            </a:r>
          </a:p>
          <a:p>
            <a:pPr>
              <a:buNone/>
            </a:pPr>
            <a:endParaRPr lang="tr-TR" dirty="0" smtClean="0"/>
          </a:p>
          <a:p>
            <a:r>
              <a:rPr lang="tr-TR" b="1" dirty="0" smtClean="0"/>
              <a:t> Çalışanların Çapraz Eğitimi:</a:t>
            </a:r>
            <a:r>
              <a:rPr lang="tr-TR" dirty="0" smtClean="0"/>
              <a:t> Çalışanların çapraz eğitimiyle ihtiyaç duyulan çalışan sayısının azaltılması hedeflenmektedir. Aynı zamanda talebin yoğun ve az olduğu dönemlerde çalışanlarda alternatif işlerde faydalanmak da mümkündür.</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700808"/>
            <a:ext cx="8229600" cy="4514864"/>
          </a:xfrm>
        </p:spPr>
        <p:txBody>
          <a:bodyPr/>
          <a:lstStyle/>
          <a:p>
            <a:r>
              <a:rPr lang="tr-TR" b="1" dirty="0" err="1" smtClean="0"/>
              <a:t>Part</a:t>
            </a:r>
            <a:r>
              <a:rPr lang="tr-TR" b="1" dirty="0" smtClean="0"/>
              <a:t>-time (Yarı-zamanlı) Çalışanların Kullanımı</a:t>
            </a:r>
            <a:r>
              <a:rPr lang="tr-TR" dirty="0" smtClean="0"/>
              <a:t>: Talebin yoğun olduğu zamanlarda mevcut insan kapasitesinin yeterli olmayacağı durumlarda talebi geri çevirmemek için </a:t>
            </a:r>
            <a:r>
              <a:rPr lang="tr-TR" dirty="0" err="1" smtClean="0"/>
              <a:t>part</a:t>
            </a:r>
            <a:r>
              <a:rPr lang="tr-TR" dirty="0" smtClean="0"/>
              <a:t>-time çalışanlar kullanılabilir. Talebin çok yoğun olduğu zamanlarda başvurulan başka bir insan kapasitesi arttırma yöntemi dış kaynak kullanımıdır.</a:t>
            </a:r>
          </a:p>
          <a:p>
            <a:pPr>
              <a:buNone/>
            </a:pPr>
            <a:endParaRPr lang="tr-TR" dirty="0" smtClean="0"/>
          </a:p>
          <a:p>
            <a:r>
              <a:rPr lang="tr-TR" b="1" dirty="0" smtClean="0"/>
              <a:t>Müşteri Katılımını Arttırmak:</a:t>
            </a:r>
            <a:r>
              <a:rPr lang="tr-TR" dirty="0" smtClean="0"/>
              <a:t> Müşterilerin hizmet sunumuna katılması kapasitenin etkin kullanılması için başvurulan başka bir stratejidir. Banka hizmetlerinde şubeye gitmek yerine ATM ya da internet bankacılığının kullanımının teşviki, bankada oluşacak yoğunluğu azalttığı gibi hizmet sunan insan ihtiyacını da azaltır.</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smtClean="0"/>
              <a:t>Çalışma Vardiyalarının Planlanması:</a:t>
            </a:r>
            <a:r>
              <a:rPr lang="tr-TR" dirty="0" smtClean="0"/>
              <a:t> Hizmet talebi günün farklı saatlerinde yoğunlaşıyorsa, bunlara cevap vermek için çalışanların çalışma saatlerinin düzenlenmesi gerekir.</a:t>
            </a:r>
          </a:p>
          <a:p>
            <a:endParaRPr lang="tr-TR" dirty="0" smtClean="0"/>
          </a:p>
          <a:p>
            <a:r>
              <a:rPr lang="tr-TR" b="1" dirty="0" smtClean="0"/>
              <a:t>Ayarlanabilir Kapasitenin Oluşturulması:  </a:t>
            </a:r>
            <a:r>
              <a:rPr lang="tr-TR" dirty="0" smtClean="0"/>
              <a:t>Talebin büyüklüğüne göre kapasitesinin bölümlendirilmesi de arz yönetim stratejilerindendir. Otellerde talebe göre ek yatak ilavesi, Grup yemeklerinde restoranın fiziksel olarak buna uyumlaştırılması, sinema da uzun süre gösterimde kalmış, izlenme talebi azalmış filmin küçük salonda gösterimi  örnek verilebilir.</a:t>
            </a:r>
          </a:p>
          <a:p>
            <a:pPr>
              <a:buNone/>
            </a:pP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2869398237"/>
              </p:ext>
            </p:extLst>
          </p:nvPr>
        </p:nvGraphicFramePr>
        <p:xfrm>
          <a:off x="3820" y="1358279"/>
          <a:ext cx="9144000" cy="5464449"/>
        </p:xfrm>
        <a:graphic>
          <a:graphicData uri="http://schemas.openxmlformats.org/drawingml/2006/table">
            <a:tbl>
              <a:tblPr firstRow="1" bandRow="1">
                <a:tableStyleId>{5C22544A-7EE6-4342-B048-85BDC9FD1C3A}</a:tableStyleId>
              </a:tblPr>
              <a:tblGrid>
                <a:gridCol w="2478713"/>
                <a:gridCol w="2176400"/>
                <a:gridCol w="2176400"/>
                <a:gridCol w="2312487"/>
              </a:tblGrid>
              <a:tr h="314745">
                <a:tc>
                  <a:txBody>
                    <a:bodyPr/>
                    <a:lstStyle/>
                    <a:p>
                      <a:pPr>
                        <a:spcAft>
                          <a:spcPts val="0"/>
                        </a:spcAft>
                      </a:pPr>
                      <a:endParaRPr lang="tr-TR" sz="1000" dirty="0">
                        <a:latin typeface="Times New Roman"/>
                        <a:ea typeface="Times New Roman"/>
                        <a:cs typeface="Times New Roman"/>
                      </a:endParaRPr>
                    </a:p>
                  </a:txBody>
                  <a:tcPr marL="68580" marR="68580" marT="0" marB="0"/>
                </a:tc>
                <a:tc gridSpan="3">
                  <a:txBody>
                    <a:bodyPr/>
                    <a:lstStyle/>
                    <a:p>
                      <a:pPr algn="ctr">
                        <a:spcAft>
                          <a:spcPts val="0"/>
                        </a:spcAft>
                      </a:pPr>
                      <a:r>
                        <a:rPr lang="tr-TR" sz="1000" b="1" dirty="0">
                          <a:latin typeface="Times New Roman"/>
                          <a:ea typeface="Times New Roman"/>
                          <a:cs typeface="Times New Roman"/>
                        </a:rPr>
                        <a:t>Talebe Bağlı Kapasite Durumu</a:t>
                      </a:r>
                      <a:endParaRPr lang="tr-TR" sz="1200" dirty="0">
                        <a:latin typeface="Times New Roman"/>
                        <a:ea typeface="Times New Roman"/>
                        <a:cs typeface="Times New Roman"/>
                      </a:endParaRPr>
                    </a:p>
                  </a:txBody>
                  <a:tcPr marL="68580" marR="68580" marT="0" marB="0"/>
                </a:tc>
                <a:tc hMerge="1">
                  <a:txBody>
                    <a:bodyPr/>
                    <a:lstStyle/>
                    <a:p>
                      <a:endParaRPr lang="tr-TR"/>
                    </a:p>
                  </a:txBody>
                  <a:tcPr/>
                </a:tc>
                <a:tc hMerge="1">
                  <a:txBody>
                    <a:bodyPr/>
                    <a:lstStyle/>
                    <a:p>
                      <a:endParaRPr lang="tr-TR"/>
                    </a:p>
                  </a:txBody>
                  <a:tcPr/>
                </a:tc>
              </a:tr>
              <a:tr h="289868">
                <a:tc>
                  <a:txBody>
                    <a:bodyPr/>
                    <a:lstStyle/>
                    <a:p>
                      <a:pPr>
                        <a:spcAft>
                          <a:spcPts val="0"/>
                        </a:spcAft>
                      </a:pPr>
                      <a:r>
                        <a:rPr lang="tr-TR" sz="1000" b="1">
                          <a:latin typeface="Times New Roman"/>
                          <a:ea typeface="Times New Roman"/>
                          <a:cs typeface="Times New Roman"/>
                        </a:rPr>
                        <a:t>Talebi Yönetmek İçin Kullanılan Yaklaşım</a:t>
                      </a:r>
                      <a:endParaRPr lang="tr-TR" sz="1200">
                        <a:latin typeface="Times New Roman"/>
                        <a:ea typeface="Times New Roman"/>
                        <a:cs typeface="Times New Roman"/>
                      </a:endParaRPr>
                    </a:p>
                  </a:txBody>
                  <a:tcPr marL="68580" marR="68580" marT="0" marB="0"/>
                </a:tc>
                <a:tc>
                  <a:txBody>
                    <a:bodyPr/>
                    <a:lstStyle/>
                    <a:p>
                      <a:pPr algn="ctr">
                        <a:spcAft>
                          <a:spcPts val="0"/>
                        </a:spcAft>
                      </a:pPr>
                      <a:r>
                        <a:rPr lang="tr-TR" sz="1000" i="1">
                          <a:latin typeface="Times New Roman"/>
                          <a:ea typeface="Times New Roman"/>
                          <a:cs typeface="Times New Roman"/>
                        </a:rPr>
                        <a:t>Yetersiz Kapasite</a:t>
                      </a:r>
                      <a:endParaRPr lang="tr-TR" sz="1200">
                        <a:latin typeface="Times New Roman"/>
                        <a:ea typeface="Times New Roman"/>
                        <a:cs typeface="Times New Roman"/>
                      </a:endParaRPr>
                    </a:p>
                    <a:p>
                      <a:pPr algn="ctr">
                        <a:spcAft>
                          <a:spcPts val="0"/>
                        </a:spcAft>
                      </a:pPr>
                      <a:r>
                        <a:rPr lang="tr-TR" sz="1000" i="1">
                          <a:latin typeface="Times New Roman"/>
                          <a:ea typeface="Times New Roman"/>
                          <a:cs typeface="Times New Roman"/>
                        </a:rPr>
                        <a:t>(Aşırı  Talep)</a:t>
                      </a:r>
                      <a:endParaRPr lang="tr-TR" sz="1200">
                        <a:latin typeface="Times New Roman"/>
                        <a:ea typeface="Times New Roman"/>
                        <a:cs typeface="Times New Roman"/>
                      </a:endParaRPr>
                    </a:p>
                  </a:txBody>
                  <a:tcPr marL="68580" marR="68580" marT="0" marB="0"/>
                </a:tc>
                <a:tc>
                  <a:txBody>
                    <a:bodyPr/>
                    <a:lstStyle/>
                    <a:p>
                      <a:pPr algn="ctr">
                        <a:spcAft>
                          <a:spcPts val="0"/>
                        </a:spcAft>
                      </a:pPr>
                      <a:r>
                        <a:rPr lang="tr-TR" sz="1000" i="1">
                          <a:latin typeface="Times New Roman"/>
                          <a:ea typeface="Times New Roman"/>
                          <a:cs typeface="Times New Roman"/>
                        </a:rPr>
                        <a:t>Yeterli Kapasite</a:t>
                      </a:r>
                      <a:endParaRPr lang="tr-TR" sz="1200">
                        <a:latin typeface="Times New Roman"/>
                        <a:ea typeface="Times New Roman"/>
                        <a:cs typeface="Times New Roman"/>
                      </a:endParaRPr>
                    </a:p>
                    <a:p>
                      <a:pPr algn="ctr">
                        <a:spcAft>
                          <a:spcPts val="0"/>
                        </a:spcAft>
                      </a:pPr>
                      <a:r>
                        <a:rPr lang="tr-TR" sz="1000" i="1">
                          <a:latin typeface="Times New Roman"/>
                          <a:ea typeface="Times New Roman"/>
                          <a:cs typeface="Times New Roman"/>
                        </a:rPr>
                        <a:t>(Tatmin Edici Talep)</a:t>
                      </a:r>
                      <a:endParaRPr lang="tr-TR" sz="1200">
                        <a:latin typeface="Times New Roman"/>
                        <a:ea typeface="Times New Roman"/>
                        <a:cs typeface="Times New Roman"/>
                      </a:endParaRPr>
                    </a:p>
                  </a:txBody>
                  <a:tcPr marL="68580" marR="68580" marT="0" marB="0"/>
                </a:tc>
                <a:tc>
                  <a:txBody>
                    <a:bodyPr/>
                    <a:lstStyle/>
                    <a:p>
                      <a:pPr algn="ctr">
                        <a:spcAft>
                          <a:spcPts val="0"/>
                        </a:spcAft>
                      </a:pPr>
                      <a:r>
                        <a:rPr lang="tr-TR" sz="1000" i="1">
                          <a:latin typeface="Times New Roman"/>
                          <a:ea typeface="Times New Roman"/>
                          <a:cs typeface="Times New Roman"/>
                        </a:rPr>
                        <a:t>Aşırı Kapasite</a:t>
                      </a:r>
                      <a:endParaRPr lang="tr-TR" sz="1200">
                        <a:latin typeface="Times New Roman"/>
                        <a:ea typeface="Times New Roman"/>
                        <a:cs typeface="Times New Roman"/>
                      </a:endParaRPr>
                    </a:p>
                    <a:p>
                      <a:pPr algn="ctr">
                        <a:spcAft>
                          <a:spcPts val="0"/>
                        </a:spcAft>
                      </a:pPr>
                      <a:r>
                        <a:rPr lang="tr-TR" sz="1000" i="1">
                          <a:latin typeface="Times New Roman"/>
                          <a:ea typeface="Times New Roman"/>
                          <a:cs typeface="Times New Roman"/>
                        </a:rPr>
                        <a:t>(Yetersiz Talep)</a:t>
                      </a:r>
                      <a:endParaRPr lang="tr-TR" sz="1200">
                        <a:latin typeface="Times New Roman"/>
                        <a:ea typeface="Times New Roman"/>
                        <a:cs typeface="Times New Roman"/>
                      </a:endParaRPr>
                    </a:p>
                  </a:txBody>
                  <a:tcPr marL="68580" marR="68580" marT="0" marB="0"/>
                </a:tc>
              </a:tr>
              <a:tr h="685478">
                <a:tc>
                  <a:txBody>
                    <a:bodyPr/>
                    <a:lstStyle/>
                    <a:p>
                      <a:pPr>
                        <a:spcAft>
                          <a:spcPts val="0"/>
                        </a:spcAft>
                      </a:pPr>
                      <a:r>
                        <a:rPr lang="tr-TR" sz="1000" b="1" dirty="0">
                          <a:latin typeface="Times New Roman"/>
                          <a:ea typeface="Times New Roman"/>
                          <a:cs typeface="Times New Roman"/>
                        </a:rPr>
                        <a:t>Hiç bir şey yapmamak</a:t>
                      </a:r>
                      <a:endParaRPr lang="tr-TR" sz="1200" dirty="0">
                        <a:latin typeface="Times New Roman"/>
                        <a:ea typeface="Times New Roman"/>
                        <a:cs typeface="Times New Roman"/>
                      </a:endParaRPr>
                    </a:p>
                  </a:txBody>
                  <a:tcPr marL="68580" marR="68580" marT="0" marB="0"/>
                </a:tc>
                <a:tc>
                  <a:txBody>
                    <a:bodyPr/>
                    <a:lstStyle/>
                    <a:p>
                      <a:pPr>
                        <a:spcAft>
                          <a:spcPts val="0"/>
                        </a:spcAft>
                      </a:pPr>
                      <a:r>
                        <a:rPr lang="tr-TR" sz="1000">
                          <a:latin typeface="Times New Roman"/>
                          <a:ea typeface="Times New Roman"/>
                          <a:cs typeface="Times New Roman"/>
                        </a:rPr>
                        <a:t>Düzenlenmemiş kuyruk sonuçları. (müşterileri kızdırabilir ve sonra olabilecek  talep tekrarından vazgeçirebilir.)</a:t>
                      </a:r>
                      <a:endParaRPr lang="tr-TR" sz="1200">
                        <a:latin typeface="Times New Roman"/>
                        <a:ea typeface="Times New Roman"/>
                        <a:cs typeface="Times New Roman"/>
                      </a:endParaRPr>
                    </a:p>
                  </a:txBody>
                  <a:tcPr marL="68580" marR="68580" marT="0" marB="0"/>
                </a:tc>
                <a:tc>
                  <a:txBody>
                    <a:bodyPr/>
                    <a:lstStyle/>
                    <a:p>
                      <a:pPr>
                        <a:spcAft>
                          <a:spcPts val="0"/>
                        </a:spcAft>
                      </a:pPr>
                      <a:r>
                        <a:rPr lang="tr-TR" sz="1000">
                          <a:latin typeface="Times New Roman"/>
                          <a:ea typeface="Times New Roman"/>
                          <a:cs typeface="Times New Roman"/>
                        </a:rPr>
                        <a:t>Kapasite tamamıyla kullanılır.  (Ama bu durum en çok kârlı olan iş durumu mu?)</a:t>
                      </a:r>
                      <a:endParaRPr lang="tr-TR" sz="1200">
                        <a:latin typeface="Times New Roman"/>
                        <a:ea typeface="Times New Roman"/>
                        <a:cs typeface="Times New Roman"/>
                      </a:endParaRPr>
                    </a:p>
                  </a:txBody>
                  <a:tcPr marL="68580" marR="68580" marT="0" marB="0"/>
                </a:tc>
                <a:tc>
                  <a:txBody>
                    <a:bodyPr/>
                    <a:lstStyle/>
                    <a:p>
                      <a:pPr>
                        <a:spcAft>
                          <a:spcPts val="0"/>
                        </a:spcAft>
                      </a:pPr>
                      <a:r>
                        <a:rPr lang="tr-TR" sz="1000">
                          <a:latin typeface="Times New Roman"/>
                          <a:ea typeface="Times New Roman"/>
                          <a:cs typeface="Times New Roman"/>
                        </a:rPr>
                        <a:t>Kapasite fazlası yaşanır. (müşteriler almış olduğu hizmete talebin azlığından dolayı deneyimlerinde hayal kırıklığı yaşayabilir. (örneğin tiyatro hizmeti gibi.)</a:t>
                      </a:r>
                      <a:endParaRPr lang="tr-TR" sz="1200">
                        <a:latin typeface="Times New Roman"/>
                        <a:ea typeface="Times New Roman"/>
                        <a:cs typeface="Times New Roman"/>
                      </a:endParaRPr>
                    </a:p>
                  </a:txBody>
                  <a:tcPr marL="68580" marR="68580" marT="0" marB="0"/>
                </a:tc>
              </a:tr>
              <a:tr h="1233861">
                <a:tc>
                  <a:txBody>
                    <a:bodyPr/>
                    <a:lstStyle/>
                    <a:p>
                      <a:pPr>
                        <a:spcAft>
                          <a:spcPts val="0"/>
                        </a:spcAft>
                      </a:pPr>
                      <a:r>
                        <a:rPr lang="tr-TR" sz="1000" b="1">
                          <a:latin typeface="Times New Roman"/>
                          <a:ea typeface="Times New Roman"/>
                          <a:cs typeface="Times New Roman"/>
                        </a:rPr>
                        <a:t>Talebi azaltmak</a:t>
                      </a:r>
                      <a:endParaRPr lang="tr-TR" sz="1200">
                        <a:latin typeface="Times New Roman"/>
                        <a:ea typeface="Times New Roman"/>
                        <a:cs typeface="Times New Roman"/>
                      </a:endParaRPr>
                    </a:p>
                  </a:txBody>
                  <a:tcPr marL="68580" marR="68580" marT="0" marB="0"/>
                </a:tc>
                <a:tc>
                  <a:txBody>
                    <a:bodyPr/>
                    <a:lstStyle/>
                    <a:p>
                      <a:pPr>
                        <a:spcAft>
                          <a:spcPts val="0"/>
                        </a:spcAft>
                      </a:pPr>
                      <a:r>
                        <a:rPr lang="tr-TR" sz="1000">
                          <a:latin typeface="Times New Roman"/>
                          <a:ea typeface="Times New Roman"/>
                          <a:cs typeface="Times New Roman"/>
                        </a:rPr>
                        <a:t>Yüksek fiyatlandırma kârı arttırır.  Talebi farklı zaman dilimlerine yönlendirmek için iletişim kullanılabilir. Ya da iletişim kullanılarak daha az kâr eden/tercih edilen bölümlere de talep kaydırılabilir) (turizm acentesinin müşteriyi farklı turlara yönlendirmesi gibi)</a:t>
                      </a:r>
                      <a:endParaRPr lang="tr-TR" sz="1200">
                        <a:latin typeface="Times New Roman"/>
                        <a:ea typeface="Times New Roman"/>
                        <a:cs typeface="Times New Roman"/>
                      </a:endParaRPr>
                    </a:p>
                  </a:txBody>
                  <a:tcPr marL="68580" marR="68580" marT="0" marB="0"/>
                </a:tc>
                <a:tc>
                  <a:txBody>
                    <a:bodyPr/>
                    <a:lstStyle/>
                    <a:p>
                      <a:pPr>
                        <a:spcAft>
                          <a:spcPts val="0"/>
                        </a:spcAft>
                      </a:pPr>
                      <a:r>
                        <a:rPr lang="tr-TR" sz="1000" dirty="0">
                          <a:latin typeface="Times New Roman"/>
                          <a:ea typeface="Times New Roman"/>
                          <a:cs typeface="Times New Roman"/>
                        </a:rPr>
                        <a:t>Hiç bir şey yapmamak. (Ama yukarıya bak.   ) </a:t>
                      </a:r>
                      <a:endParaRPr lang="tr-TR" sz="1200" dirty="0">
                        <a:latin typeface="Times New Roman"/>
                        <a:ea typeface="Times New Roman"/>
                        <a:cs typeface="Times New Roman"/>
                      </a:endParaRPr>
                    </a:p>
                  </a:txBody>
                  <a:tcPr marL="68580" marR="68580" marT="0" marB="0"/>
                </a:tc>
                <a:tc>
                  <a:txBody>
                    <a:bodyPr/>
                    <a:lstStyle/>
                    <a:p>
                      <a:pPr>
                        <a:spcAft>
                          <a:spcPts val="0"/>
                        </a:spcAft>
                      </a:pPr>
                      <a:r>
                        <a:rPr lang="tr-TR" sz="1000" dirty="0">
                          <a:latin typeface="Times New Roman"/>
                          <a:ea typeface="Times New Roman"/>
                          <a:cs typeface="Times New Roman"/>
                        </a:rPr>
                        <a:t>Hiç bir şey yapmamak.</a:t>
                      </a:r>
                      <a:endParaRPr lang="tr-TR" sz="1200" dirty="0">
                        <a:latin typeface="Times New Roman"/>
                        <a:ea typeface="Times New Roman"/>
                        <a:cs typeface="Times New Roman"/>
                      </a:endParaRPr>
                    </a:p>
                    <a:p>
                      <a:pPr>
                        <a:spcAft>
                          <a:spcPts val="0"/>
                        </a:spcAft>
                      </a:pPr>
                      <a:r>
                        <a:rPr lang="tr-TR" sz="1000" dirty="0">
                          <a:latin typeface="Times New Roman"/>
                          <a:ea typeface="Times New Roman"/>
                          <a:cs typeface="Times New Roman"/>
                        </a:rPr>
                        <a:t>(Ama yukarıya bak. )</a:t>
                      </a:r>
                      <a:endParaRPr lang="tr-TR" sz="1200" dirty="0">
                        <a:latin typeface="Times New Roman"/>
                        <a:ea typeface="Times New Roman"/>
                        <a:cs typeface="Times New Roman"/>
                      </a:endParaRPr>
                    </a:p>
                  </a:txBody>
                  <a:tcPr marL="68580" marR="68580" marT="0" marB="0"/>
                </a:tc>
              </a:tr>
              <a:tr h="869605">
                <a:tc>
                  <a:txBody>
                    <a:bodyPr/>
                    <a:lstStyle/>
                    <a:p>
                      <a:pPr>
                        <a:spcAft>
                          <a:spcPts val="0"/>
                        </a:spcAft>
                      </a:pPr>
                      <a:r>
                        <a:rPr lang="tr-TR" sz="1000" b="1">
                          <a:latin typeface="Times New Roman"/>
                          <a:ea typeface="Times New Roman"/>
                          <a:cs typeface="Times New Roman"/>
                        </a:rPr>
                        <a:t>Talebi arttırmak </a:t>
                      </a:r>
                      <a:endParaRPr lang="tr-TR" sz="1200">
                        <a:latin typeface="Times New Roman"/>
                        <a:ea typeface="Times New Roman"/>
                        <a:cs typeface="Times New Roman"/>
                      </a:endParaRPr>
                    </a:p>
                  </a:txBody>
                  <a:tcPr marL="68580" marR="68580" marT="0" marB="0"/>
                </a:tc>
                <a:tc>
                  <a:txBody>
                    <a:bodyPr/>
                    <a:lstStyle/>
                    <a:p>
                      <a:pPr>
                        <a:spcAft>
                          <a:spcPts val="0"/>
                        </a:spcAft>
                      </a:pPr>
                      <a:r>
                        <a:rPr lang="tr-TR" sz="1000">
                          <a:latin typeface="Times New Roman"/>
                          <a:ea typeface="Times New Roman"/>
                          <a:cs typeface="Times New Roman"/>
                        </a:rPr>
                        <a:t>Hiç bir şey yapmamak. (Teşvik eden fırsatlar olmadıkça) (daha kârlı bölümlere öncelik verilebilir.)</a:t>
                      </a:r>
                      <a:endParaRPr lang="tr-TR" sz="1200">
                        <a:latin typeface="Times New Roman"/>
                        <a:ea typeface="Times New Roman"/>
                        <a:cs typeface="Times New Roman"/>
                      </a:endParaRPr>
                    </a:p>
                  </a:txBody>
                  <a:tcPr marL="68580" marR="68580" marT="0" marB="0"/>
                </a:tc>
                <a:tc>
                  <a:txBody>
                    <a:bodyPr/>
                    <a:lstStyle/>
                    <a:p>
                      <a:pPr>
                        <a:spcAft>
                          <a:spcPts val="0"/>
                        </a:spcAft>
                      </a:pPr>
                      <a:r>
                        <a:rPr lang="tr-TR" sz="1000">
                          <a:latin typeface="Times New Roman"/>
                          <a:ea typeface="Times New Roman"/>
                          <a:cs typeface="Times New Roman"/>
                        </a:rPr>
                        <a:t>Hiç bir şey yapmamak. (Teşvik eden fırsatlar olmadıkça) (daha kârlı bölümlere öncelik verilebilir.) </a:t>
                      </a:r>
                      <a:endParaRPr lang="tr-TR" sz="1200">
                        <a:latin typeface="Times New Roman"/>
                        <a:ea typeface="Times New Roman"/>
                        <a:cs typeface="Times New Roman"/>
                      </a:endParaRPr>
                    </a:p>
                  </a:txBody>
                  <a:tcPr marL="68580" marR="68580" marT="0" marB="0"/>
                </a:tc>
                <a:tc>
                  <a:txBody>
                    <a:bodyPr/>
                    <a:lstStyle/>
                    <a:p>
                      <a:pPr>
                        <a:spcAft>
                          <a:spcPts val="0"/>
                        </a:spcAft>
                      </a:pPr>
                      <a:r>
                        <a:rPr lang="tr-TR" sz="1000">
                          <a:latin typeface="Times New Roman"/>
                          <a:ea typeface="Times New Roman"/>
                          <a:cs typeface="Times New Roman"/>
                        </a:rPr>
                        <a:t>Seçici olarak fiyatlar düşürülebilir. ( Mevcut işin yağmalanmasından  (değersizleştirilmesinden) kaçınılmalı.  İlgili tüm maliyetlerin karşılandığından emin olun. ) İletişimi ve ürün/dağıtım  çeşitlerini kullan.  </a:t>
                      </a:r>
                      <a:endParaRPr lang="tr-TR" sz="1200">
                        <a:latin typeface="Times New Roman"/>
                        <a:ea typeface="Times New Roman"/>
                        <a:cs typeface="Times New Roman"/>
                      </a:endParaRPr>
                    </a:p>
                  </a:txBody>
                  <a:tcPr marL="68580" marR="68580" marT="0" marB="0"/>
                </a:tc>
              </a:tr>
              <a:tr h="1096765">
                <a:tc>
                  <a:txBody>
                    <a:bodyPr/>
                    <a:lstStyle/>
                    <a:p>
                      <a:pPr>
                        <a:spcAft>
                          <a:spcPts val="0"/>
                        </a:spcAft>
                      </a:pPr>
                      <a:r>
                        <a:rPr lang="tr-TR" sz="1000" b="1">
                          <a:latin typeface="Times New Roman"/>
                          <a:ea typeface="Times New Roman"/>
                          <a:cs typeface="Times New Roman"/>
                        </a:rPr>
                        <a:t>Rezervasyon sitemi ile talebin envanterini tutmak </a:t>
                      </a:r>
                      <a:endParaRPr lang="tr-TR" sz="1200">
                        <a:latin typeface="Times New Roman"/>
                        <a:ea typeface="Times New Roman"/>
                        <a:cs typeface="Times New Roman"/>
                      </a:endParaRPr>
                    </a:p>
                  </a:txBody>
                  <a:tcPr marL="68580" marR="68580" marT="0" marB="0"/>
                </a:tc>
                <a:tc>
                  <a:txBody>
                    <a:bodyPr/>
                    <a:lstStyle/>
                    <a:p>
                      <a:pPr>
                        <a:spcAft>
                          <a:spcPts val="0"/>
                        </a:spcAft>
                      </a:pPr>
                      <a:r>
                        <a:rPr lang="tr-TR" sz="1000">
                          <a:latin typeface="Times New Roman"/>
                          <a:ea typeface="Times New Roman"/>
                          <a:cs typeface="Times New Roman"/>
                        </a:rPr>
                        <a:t>Daha çok talep gören bölümlerin önceliklerini belirleyen bir sistem geliştirin. İşletme için  değerli müşterilerin önceliklerini değerlendirin.   Diğer müşterileri talebin en üst olduğu dönemden başka bir bölüme ya da gelecekteki başka bir döneme kaydırın. </a:t>
                      </a:r>
                      <a:endParaRPr lang="tr-TR" sz="1200">
                        <a:latin typeface="Times New Roman"/>
                        <a:ea typeface="Times New Roman"/>
                        <a:cs typeface="Times New Roman"/>
                      </a:endParaRPr>
                    </a:p>
                  </a:txBody>
                  <a:tcPr marL="68580" marR="68580" marT="0" marB="0"/>
                </a:tc>
                <a:tc>
                  <a:txBody>
                    <a:bodyPr/>
                    <a:lstStyle/>
                    <a:p>
                      <a:pPr>
                        <a:spcAft>
                          <a:spcPts val="0"/>
                        </a:spcAft>
                      </a:pPr>
                      <a:r>
                        <a:rPr lang="tr-TR" sz="1000">
                          <a:latin typeface="Times New Roman"/>
                          <a:ea typeface="Times New Roman"/>
                          <a:cs typeface="Times New Roman"/>
                        </a:rPr>
                        <a:t>En kârlı iş karmasını sağlama al.</a:t>
                      </a:r>
                      <a:endParaRPr lang="tr-TR" sz="1200">
                        <a:latin typeface="Times New Roman"/>
                        <a:ea typeface="Times New Roman"/>
                        <a:cs typeface="Times New Roman"/>
                      </a:endParaRPr>
                    </a:p>
                  </a:txBody>
                  <a:tcPr marL="68580" marR="68580" marT="0" marB="0"/>
                </a:tc>
                <a:tc>
                  <a:txBody>
                    <a:bodyPr/>
                    <a:lstStyle/>
                    <a:p>
                      <a:pPr>
                        <a:spcAft>
                          <a:spcPts val="0"/>
                        </a:spcAft>
                      </a:pPr>
                      <a:r>
                        <a:rPr lang="tr-TR" sz="1000" dirty="0">
                          <a:latin typeface="Times New Roman"/>
                          <a:ea typeface="Times New Roman"/>
                          <a:cs typeface="Times New Roman"/>
                        </a:rPr>
                        <a:t>Ortamın müsaitliğini açıklığa kavuştur. Rezervasyon ihtiyaç değil.</a:t>
                      </a:r>
                      <a:endParaRPr lang="tr-TR" sz="1200" dirty="0">
                        <a:latin typeface="Times New Roman"/>
                        <a:ea typeface="Times New Roman"/>
                        <a:cs typeface="Times New Roman"/>
                      </a:endParaRPr>
                    </a:p>
                  </a:txBody>
                  <a:tcPr marL="68580" marR="68580" marT="0" marB="0"/>
                </a:tc>
              </a:tr>
              <a:tr h="869605">
                <a:tc>
                  <a:txBody>
                    <a:bodyPr/>
                    <a:lstStyle/>
                    <a:p>
                      <a:pPr>
                        <a:spcAft>
                          <a:spcPts val="0"/>
                        </a:spcAft>
                      </a:pPr>
                      <a:r>
                        <a:rPr lang="tr-TR" sz="1000" b="1">
                          <a:latin typeface="Times New Roman"/>
                          <a:ea typeface="Times New Roman"/>
                          <a:cs typeface="Times New Roman"/>
                        </a:rPr>
                        <a:t>Kuyruk sistemi biçimlendirerek talebin envanterini tutmak </a:t>
                      </a:r>
                      <a:endParaRPr lang="tr-TR" sz="1200">
                        <a:latin typeface="Times New Roman"/>
                        <a:ea typeface="Times New Roman"/>
                        <a:cs typeface="Times New Roman"/>
                      </a:endParaRPr>
                    </a:p>
                  </a:txBody>
                  <a:tcPr marL="68580" marR="68580" marT="0" marB="0"/>
                </a:tc>
                <a:tc>
                  <a:txBody>
                    <a:bodyPr/>
                    <a:lstStyle/>
                    <a:p>
                      <a:pPr>
                        <a:spcAft>
                          <a:spcPts val="0"/>
                        </a:spcAft>
                      </a:pPr>
                      <a:r>
                        <a:rPr lang="tr-TR" sz="1000">
                          <a:latin typeface="Times New Roman"/>
                          <a:ea typeface="Times New Roman"/>
                          <a:cs typeface="Times New Roman"/>
                        </a:rPr>
                        <a:t>Daha değerli müşteri grubu  (en kârlı) için geçersiz kıl. (Bankaların uygulamaları gibi) Müşteriyi bekletirken meşgul et ve rahat ettir. (müzik, haber, dergi, wi-fi) Bekleme süresini gerçekçi tahmin et. </a:t>
                      </a:r>
                      <a:endParaRPr lang="tr-TR" sz="1200">
                        <a:latin typeface="Times New Roman"/>
                        <a:ea typeface="Times New Roman"/>
                        <a:cs typeface="Times New Roman"/>
                      </a:endParaRPr>
                    </a:p>
                  </a:txBody>
                  <a:tcPr marL="68580" marR="68580" marT="0" marB="0"/>
                </a:tc>
                <a:tc>
                  <a:txBody>
                    <a:bodyPr/>
                    <a:lstStyle/>
                    <a:p>
                      <a:pPr>
                        <a:spcAft>
                          <a:spcPts val="0"/>
                        </a:spcAft>
                      </a:pPr>
                      <a:r>
                        <a:rPr lang="tr-TR" sz="1000">
                          <a:latin typeface="Times New Roman"/>
                          <a:ea typeface="Times New Roman"/>
                          <a:cs typeface="Times New Roman"/>
                        </a:rPr>
                        <a:t>Tıkanıklıktan kaynaklanan gecikmeyi önlemeye çalış.</a:t>
                      </a:r>
                      <a:endParaRPr lang="tr-TR" sz="1200">
                        <a:latin typeface="Times New Roman"/>
                        <a:ea typeface="Times New Roman"/>
                        <a:cs typeface="Times New Roman"/>
                      </a:endParaRPr>
                    </a:p>
                  </a:txBody>
                  <a:tcPr marL="68580" marR="68580" marT="0" marB="0"/>
                </a:tc>
                <a:tc>
                  <a:txBody>
                    <a:bodyPr/>
                    <a:lstStyle/>
                    <a:p>
                      <a:pPr>
                        <a:spcAft>
                          <a:spcPts val="0"/>
                        </a:spcAft>
                      </a:pPr>
                      <a:r>
                        <a:rPr lang="tr-TR" sz="1000" dirty="0">
                          <a:latin typeface="Times New Roman"/>
                          <a:ea typeface="Times New Roman"/>
                          <a:cs typeface="Times New Roman"/>
                        </a:rPr>
                        <a:t>Geçerli değil.</a:t>
                      </a:r>
                      <a:endParaRPr lang="tr-TR" sz="1200" dirty="0">
                        <a:latin typeface="Times New Roman"/>
                        <a:ea typeface="Times New Roman"/>
                        <a:cs typeface="Times New Roman"/>
                      </a:endParaRPr>
                    </a:p>
                  </a:txBody>
                  <a:tcPr marL="68580" marR="68580" marT="0" marB="0"/>
                </a:tc>
              </a:tr>
            </a:tbl>
          </a:graphicData>
        </a:graphic>
      </p:graphicFrame>
      <p:sp>
        <p:nvSpPr>
          <p:cNvPr id="6" name="5 Dikdörtgen"/>
          <p:cNvSpPr/>
          <p:nvPr/>
        </p:nvSpPr>
        <p:spPr>
          <a:xfrm>
            <a:off x="0" y="791537"/>
            <a:ext cx="9169028" cy="400110"/>
          </a:xfrm>
          <a:prstGeom prst="rect">
            <a:avLst/>
          </a:prstGeom>
        </p:spPr>
        <p:txBody>
          <a:bodyPr wrap="square">
            <a:spAutoFit/>
          </a:bodyPr>
          <a:lstStyle/>
          <a:p>
            <a:pPr algn="ctr"/>
            <a:r>
              <a:rPr lang="tr-TR" sz="2000" b="1" dirty="0" smtClean="0">
                <a:latin typeface="Book Antiqua" pitchFamily="18" charset="0"/>
              </a:rPr>
              <a:t>Tablo 1: Farklı Kapasite Durumları İçin Alternatif Talep Yönetimi Stratejileri</a:t>
            </a:r>
            <a:endParaRPr lang="tr-TR" sz="2000" b="1" dirty="0">
              <a:latin typeface="Book Antiqua"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b="1" dirty="0" smtClean="0"/>
              <a:t>GELİR YÖNETİMİ</a:t>
            </a:r>
            <a:endParaRPr lang="tr-TR" sz="2800" dirty="0"/>
          </a:p>
        </p:txBody>
      </p:sp>
      <p:sp>
        <p:nvSpPr>
          <p:cNvPr id="3" name="2 İçerik Yer Tutucusu"/>
          <p:cNvSpPr>
            <a:spLocks noGrp="1"/>
          </p:cNvSpPr>
          <p:nvPr>
            <p:ph idx="1"/>
          </p:nvPr>
        </p:nvSpPr>
        <p:spPr>
          <a:xfrm>
            <a:off x="467544" y="2348880"/>
            <a:ext cx="8229600" cy="3800484"/>
          </a:xfrm>
        </p:spPr>
        <p:txBody>
          <a:bodyPr/>
          <a:lstStyle/>
          <a:p>
            <a:pPr algn="just"/>
            <a:r>
              <a:rPr lang="tr-TR" dirty="0" smtClean="0"/>
              <a:t>Gelir yönetiminin amacı, mevcut kapasiteyi kullanarak daha yüksek gelir elde etmektir. </a:t>
            </a:r>
          </a:p>
          <a:p>
            <a:pPr algn="just"/>
            <a:endParaRPr lang="tr-TR" dirty="0" smtClean="0"/>
          </a:p>
          <a:p>
            <a:pPr algn="just"/>
            <a:r>
              <a:rPr lang="tr-TR" dirty="0" smtClean="0"/>
              <a:t>Gelir yönetimi yapan işletmeler aynı hizmet için farklı zaman ve durumlarda, farklı fiyat talep etmektedirler. Buradaki amaç hizmetten elde edilen gelirin maksimizasyonudur.</a:t>
            </a:r>
          </a:p>
          <a:p>
            <a:pPr algn="just"/>
            <a:endParaRPr lang="tr-TR" dirty="0" smtClean="0"/>
          </a:p>
          <a:p>
            <a:pPr algn="just"/>
            <a:r>
              <a:rPr lang="tr-TR" dirty="0" smtClean="0"/>
              <a:t>Özel okulların Eylül de başlayacak dönem için aylar öncesinden  aydan aya yükselen farklı fiyatlandırmalar yapmaları örnek verilebilir. </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85852" y="1000108"/>
            <a:ext cx="6781800" cy="923924"/>
          </a:xfrm>
        </p:spPr>
        <p:txBody>
          <a:bodyPr/>
          <a:lstStyle/>
          <a:p>
            <a:r>
              <a:rPr lang="tr-TR" dirty="0" smtClean="0"/>
              <a:t/>
            </a:r>
            <a:br>
              <a:rPr lang="tr-TR" dirty="0" smtClean="0"/>
            </a:br>
            <a:endParaRPr lang="tr-TR" dirty="0"/>
          </a:p>
        </p:txBody>
      </p:sp>
      <p:sp>
        <p:nvSpPr>
          <p:cNvPr id="3" name="2 İçerik Yer Tutucusu"/>
          <p:cNvSpPr>
            <a:spLocks noGrp="1"/>
          </p:cNvSpPr>
          <p:nvPr>
            <p:ph idx="1"/>
          </p:nvPr>
        </p:nvSpPr>
        <p:spPr>
          <a:xfrm>
            <a:off x="467544" y="1844824"/>
            <a:ext cx="8229600" cy="4104456"/>
          </a:xfrm>
        </p:spPr>
        <p:txBody>
          <a:bodyPr/>
          <a:lstStyle/>
          <a:p>
            <a:r>
              <a:rPr lang="tr-TR" dirty="0" smtClean="0">
                <a:solidFill>
                  <a:schemeClr val="tx1"/>
                </a:solidFill>
              </a:rPr>
              <a:t>Promosyonla talep çekme stratejisi ile gelir yönetimi yapılabilir. GSM operatörlerinin fiyatlandırma stratejileri de farklı bir yaklaşım olarak örnek verilebilir. </a:t>
            </a:r>
          </a:p>
          <a:p>
            <a:r>
              <a:rPr lang="tr-TR" dirty="0" smtClean="0">
                <a:solidFill>
                  <a:schemeClr val="tx1"/>
                </a:solidFill>
              </a:rPr>
              <a:t>Operatör hizmetini yeni talep eden müşteriye çekici gelmesi için ve onu hemen kaybetmemek için düşük fiyatla taahhütlü paket sunmaktadırlar. </a:t>
            </a:r>
          </a:p>
          <a:p>
            <a:r>
              <a:rPr lang="tr-TR" dirty="0" smtClean="0">
                <a:solidFill>
                  <a:schemeClr val="tx1"/>
                </a:solidFill>
              </a:rPr>
              <a:t>Zaten müşterisi olan kişilere de aynı paketi daha yüksek fiyatla kullandırmaktadırlar. Talep bölümlendirmesi stratejisi ile gelir yönetimi yapmaktadırlar. </a:t>
            </a:r>
          </a:p>
          <a:p>
            <a:r>
              <a:rPr lang="tr-TR" dirty="0" smtClean="0">
                <a:solidFill>
                  <a:schemeClr val="tx1"/>
                </a:solidFill>
              </a:rPr>
              <a:t>Taahhüde fiyat indirimi uygulayarak belirli bir süre elde edeceği geliri önceden yönetmiş olmaktadırlar. </a:t>
            </a:r>
            <a:endParaRPr lang="tr-TR"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42976" y="1071547"/>
            <a:ext cx="6781800" cy="923924"/>
          </a:xfrm>
        </p:spPr>
        <p:txBody>
          <a:bodyPr/>
          <a:lstStyle/>
          <a:p>
            <a:pPr rtl="0" eaLnBrk="1" fontAlgn="base" hangingPunct="1"/>
            <a:r>
              <a:rPr lang="tr-TR" sz="2400" b="1" dirty="0" smtClean="0"/>
              <a:t/>
            </a:r>
            <a:br>
              <a:rPr lang="tr-TR" sz="2400" b="1" dirty="0" smtClean="0"/>
            </a:br>
            <a:endParaRPr lang="tr-TR" sz="2400" dirty="0" smtClean="0">
              <a:solidFill>
                <a:srgbClr val="FF0000"/>
              </a:solidFill>
              <a:latin typeface="Book Antiqua" pitchFamily="18" charset="0"/>
              <a:ea typeface="+mj-ea"/>
              <a:cs typeface="+mj-cs"/>
            </a:endParaRPr>
          </a:p>
          <a:p>
            <a:r>
              <a:rPr lang="tr-TR" sz="1600" b="1" dirty="0" smtClean="0"/>
              <a:t/>
            </a:r>
            <a:br>
              <a:rPr lang="tr-TR" sz="1600" b="1" dirty="0" smtClean="0"/>
            </a:br>
            <a:r>
              <a:rPr lang="tr-TR" sz="2400" b="1" dirty="0" smtClean="0"/>
              <a:t>HİZMET KAPASİTESİ YÖNETİMİ</a:t>
            </a:r>
            <a:endParaRPr lang="tr-TR" sz="2400" dirty="0"/>
          </a:p>
        </p:txBody>
      </p:sp>
      <p:sp>
        <p:nvSpPr>
          <p:cNvPr id="3" name="2 İçerik Yer Tutucusu"/>
          <p:cNvSpPr>
            <a:spLocks noGrp="1"/>
          </p:cNvSpPr>
          <p:nvPr>
            <p:ph idx="1"/>
          </p:nvPr>
        </p:nvSpPr>
        <p:spPr>
          <a:xfrm>
            <a:off x="457200" y="2143116"/>
            <a:ext cx="8229600" cy="4166204"/>
          </a:xfrm>
        </p:spPr>
        <p:txBody>
          <a:bodyPr/>
          <a:lstStyle/>
          <a:p>
            <a:pPr algn="just">
              <a:buNone/>
            </a:pPr>
            <a:r>
              <a:rPr lang="tr-TR" dirty="0" smtClean="0">
                <a:solidFill>
                  <a:schemeClr val="tx1"/>
                </a:solidFill>
              </a:rPr>
              <a:t>     Hizmet kapasitesi; hizmet sunan işletmenin hizmet sunumu için gerekli ortam/mekan, zaman, insan ve teçhizatla belirli bir zamanda sunabileceği hizmet potansiyelinden oluşmaktadır.</a:t>
            </a:r>
          </a:p>
          <a:p>
            <a:pPr algn="just">
              <a:buNone/>
            </a:pPr>
            <a:endParaRPr lang="tr-TR" dirty="0" smtClean="0">
              <a:solidFill>
                <a:srgbClr val="FF0000"/>
              </a:solidFill>
            </a:endParaRPr>
          </a:p>
          <a:p>
            <a:pPr>
              <a:buNone/>
            </a:pPr>
            <a:r>
              <a:rPr lang="tr-TR" dirty="0" smtClean="0">
                <a:solidFill>
                  <a:srgbClr val="FF0000"/>
                </a:solidFill>
              </a:rPr>
              <a:t>	</a:t>
            </a:r>
          </a:p>
        </p:txBody>
      </p:sp>
      <p:pic>
        <p:nvPicPr>
          <p:cNvPr id="1027" name="Picture 3"/>
          <p:cNvPicPr>
            <a:picLocks noChangeAspect="1" noChangeArrowheads="1"/>
          </p:cNvPicPr>
          <p:nvPr/>
        </p:nvPicPr>
        <p:blipFill>
          <a:blip r:embed="rId2"/>
          <a:srcRect/>
          <a:stretch>
            <a:fillRect/>
          </a:stretch>
        </p:blipFill>
        <p:spPr bwMode="auto">
          <a:xfrm>
            <a:off x="1428729" y="3571877"/>
            <a:ext cx="6357983" cy="256225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3116"/>
            <a:ext cx="8229600" cy="3230100"/>
          </a:xfrm>
        </p:spPr>
        <p:txBody>
          <a:bodyPr/>
          <a:lstStyle/>
          <a:p>
            <a:pPr>
              <a:buNone/>
            </a:pPr>
            <a:r>
              <a:rPr lang="tr-TR" dirty="0" smtClean="0">
                <a:solidFill>
                  <a:schemeClr val="tx1"/>
                </a:solidFill>
              </a:rPr>
              <a:t>		</a:t>
            </a:r>
          </a:p>
          <a:p>
            <a:pPr>
              <a:buNone/>
            </a:pPr>
            <a:r>
              <a:rPr lang="tr-TR" dirty="0">
                <a:solidFill>
                  <a:schemeClr val="tx1"/>
                </a:solidFill>
              </a:rPr>
              <a:t>	</a:t>
            </a:r>
            <a:r>
              <a:rPr lang="tr-TR" dirty="0" smtClean="0">
                <a:solidFill>
                  <a:schemeClr val="tx1"/>
                </a:solidFill>
              </a:rPr>
              <a:t>	Hizmet kapasitesinin belirleyici faktörleri: </a:t>
            </a:r>
          </a:p>
          <a:p>
            <a:pPr>
              <a:buNone/>
            </a:pPr>
            <a:endParaRPr lang="tr-TR" dirty="0" smtClean="0">
              <a:solidFill>
                <a:schemeClr val="tx1"/>
              </a:solidFill>
            </a:endParaRPr>
          </a:p>
          <a:p>
            <a:pPr lvl="2"/>
            <a:r>
              <a:rPr lang="tr-TR" dirty="0" smtClean="0">
                <a:solidFill>
                  <a:schemeClr val="tx1"/>
                </a:solidFill>
              </a:rPr>
              <a:t>Zaman</a:t>
            </a:r>
          </a:p>
          <a:p>
            <a:pPr lvl="2"/>
            <a:r>
              <a:rPr lang="tr-TR" dirty="0" smtClean="0">
                <a:solidFill>
                  <a:schemeClr val="tx1"/>
                </a:solidFill>
              </a:rPr>
              <a:t>Donanım/Teçhizat</a:t>
            </a:r>
          </a:p>
          <a:p>
            <a:pPr lvl="2"/>
            <a:r>
              <a:rPr lang="tr-TR" dirty="0" smtClean="0">
                <a:solidFill>
                  <a:schemeClr val="tx1"/>
                </a:solidFill>
              </a:rPr>
              <a:t>Tesis/Yer</a:t>
            </a:r>
          </a:p>
          <a:p>
            <a:pPr lvl="2"/>
            <a:r>
              <a:rPr lang="tr-TR" dirty="0" smtClean="0">
                <a:solidFill>
                  <a:schemeClr val="tx1"/>
                </a:solidFill>
              </a:rPr>
              <a:t>İşgücü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Grp="1" noChangeAspect="1" noChangeArrowheads="1"/>
          </p:cNvPicPr>
          <p:nvPr>
            <p:ph idx="1"/>
          </p:nvPr>
        </p:nvPicPr>
        <p:blipFill>
          <a:blip r:embed="rId2"/>
          <a:srcRect/>
          <a:stretch>
            <a:fillRect/>
          </a:stretch>
        </p:blipFill>
        <p:spPr bwMode="auto">
          <a:xfrm>
            <a:off x="395536" y="1700808"/>
            <a:ext cx="8280920" cy="4752528"/>
          </a:xfrm>
          <a:prstGeom prst="rect">
            <a:avLst/>
          </a:prstGeom>
          <a:noFill/>
          <a:ln w="9525">
            <a:noFill/>
            <a:miter lim="800000"/>
            <a:headEnd/>
            <a:tailEnd/>
          </a:ln>
          <a:effectLst/>
        </p:spPr>
      </p:pic>
      <p:sp>
        <p:nvSpPr>
          <p:cNvPr id="7" name="6 Dikdörtgen"/>
          <p:cNvSpPr/>
          <p:nvPr/>
        </p:nvSpPr>
        <p:spPr>
          <a:xfrm>
            <a:off x="1187624" y="1109074"/>
            <a:ext cx="7200800" cy="461665"/>
          </a:xfrm>
          <a:prstGeom prst="rect">
            <a:avLst/>
          </a:prstGeom>
        </p:spPr>
        <p:txBody>
          <a:bodyPr wrap="square">
            <a:spAutoFit/>
          </a:bodyPr>
          <a:lstStyle/>
          <a:p>
            <a:pPr algn="ctr"/>
            <a:r>
              <a:rPr lang="tr-TR" sz="2400" b="1" dirty="0" smtClean="0">
                <a:latin typeface="Book Antiqua" pitchFamily="18" charset="0"/>
              </a:rPr>
              <a:t>Şekil 1. Kapasiteye Göre Talepteki Dalgalanmalar </a:t>
            </a:r>
            <a:endParaRPr lang="tr-TR" sz="2400" b="1" dirty="0">
              <a:latin typeface="Book Antiqu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9" y="1000108"/>
            <a:ext cx="6781800" cy="923924"/>
          </a:xfrm>
        </p:spPr>
        <p:txBody>
          <a:bodyPr/>
          <a:lstStyle/>
          <a:p>
            <a:r>
              <a:rPr lang="tr-TR" dirty="0" smtClean="0"/>
              <a:t/>
            </a:r>
            <a:br>
              <a:rPr lang="tr-TR" dirty="0" smtClean="0"/>
            </a:br>
            <a:r>
              <a:rPr lang="tr-TR" b="1" dirty="0" smtClean="0"/>
              <a:t> </a:t>
            </a:r>
            <a:r>
              <a:rPr lang="tr-TR" sz="2800" b="1" dirty="0" smtClean="0"/>
              <a:t>TALEP YÖNETİMİ</a:t>
            </a:r>
            <a:endParaRPr lang="tr-TR" sz="2800" dirty="0"/>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lgn="just">
              <a:buNone/>
            </a:pPr>
            <a:r>
              <a:rPr lang="tr-TR" dirty="0" smtClean="0"/>
              <a:t>		</a:t>
            </a:r>
            <a:r>
              <a:rPr lang="tr-TR" sz="2800" dirty="0" smtClean="0"/>
              <a:t>Talep yönetimi, işletmelerin müşteri talebini anlama ve bu talep ile hizmet sunma kapasitesi arasında denge kurma yeteneğidir. </a:t>
            </a:r>
          </a:p>
          <a:p>
            <a:pPr>
              <a:buNone/>
            </a:pPr>
            <a:r>
              <a:rPr lang="tr-TR" dirty="0" smtClean="0"/>
              <a:t>	</a:t>
            </a:r>
          </a:p>
          <a:p>
            <a:pPr>
              <a:buNone/>
            </a:pP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buNone/>
            </a:pPr>
            <a:r>
              <a:rPr lang="tr-TR" dirty="0" smtClean="0"/>
              <a:t>	</a:t>
            </a:r>
            <a:r>
              <a:rPr lang="tr-TR" sz="2400" dirty="0" smtClean="0"/>
              <a:t>Hizmet işletmeleri için talep tahmini yapmak ve bahsedilen dengeyi kurmak zordur. </a:t>
            </a:r>
          </a:p>
          <a:p>
            <a:pPr algn="just">
              <a:buNone/>
            </a:pPr>
            <a:endParaRPr lang="tr-TR" sz="2400" dirty="0" smtClean="0"/>
          </a:p>
          <a:p>
            <a:pPr algn="just">
              <a:buNone/>
            </a:pPr>
            <a:r>
              <a:rPr lang="tr-TR" sz="2400" dirty="0" smtClean="0"/>
              <a:t>	Bunun sebebi, hizmet talebinin değişken olmasıdır. Hizmet talebi dönemsel, mevsimsel ve anlık değişmeler yaşar. </a:t>
            </a:r>
          </a:p>
          <a:p>
            <a:pPr algn="just">
              <a:buNone/>
            </a:pPr>
            <a:endParaRPr lang="tr-TR" sz="2400" dirty="0" smtClean="0"/>
          </a:p>
          <a:p>
            <a:pPr algn="just">
              <a:buNone/>
            </a:pPr>
            <a:r>
              <a:rPr lang="tr-TR" sz="2400" dirty="0" smtClean="0"/>
              <a:t>	Turizm hizmetleri (mevsimsel), Eğitim hizmetleri (dönemsel), restoran hizmetleri (anlık) gibi.  </a:t>
            </a:r>
          </a:p>
          <a:p>
            <a:pPr>
              <a:buNone/>
            </a:pP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3" y="1004878"/>
            <a:ext cx="6781800" cy="1271994"/>
          </a:xfrm>
        </p:spPr>
        <p:txBody>
          <a:bodyPr/>
          <a:lstStyle/>
          <a:p>
            <a:r>
              <a:rPr lang="tr-TR" sz="3200" b="1" dirty="0" smtClean="0"/>
              <a:t>ARZ VE TALEBİ DENGELEME STRATEJİLERİ </a:t>
            </a:r>
            <a:endParaRPr lang="tr-TR" sz="3200" dirty="0"/>
          </a:p>
        </p:txBody>
      </p:sp>
      <p:sp>
        <p:nvSpPr>
          <p:cNvPr id="5" name="4 Dikdörtgen"/>
          <p:cNvSpPr/>
          <p:nvPr/>
        </p:nvSpPr>
        <p:spPr>
          <a:xfrm>
            <a:off x="847552" y="2996952"/>
            <a:ext cx="7632848" cy="2616101"/>
          </a:xfrm>
          <a:prstGeom prst="rect">
            <a:avLst/>
          </a:prstGeom>
        </p:spPr>
        <p:txBody>
          <a:bodyPr wrap="square">
            <a:spAutoFit/>
          </a:bodyPr>
          <a:lstStyle/>
          <a:p>
            <a:pPr algn="just"/>
            <a:r>
              <a:rPr lang="tr-TR" sz="3200" dirty="0" smtClean="0"/>
              <a:t>İşletmeler,  sundukları arz ve talebi dengeleyerek pazarlama ve satış amaçlarına ulaştıracak sonuçlar elde etmeye çalışırlar.</a:t>
            </a:r>
          </a:p>
          <a:p>
            <a:r>
              <a:rPr lang="tr-TR" dirty="0" smtClean="0"/>
              <a:t> </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1331640" y="1556792"/>
            <a:ext cx="6840760" cy="5040560"/>
          </a:xfrm>
          <a:prstGeom prst="rect">
            <a:avLst/>
          </a:prstGeom>
          <a:noFill/>
          <a:ln w="9525">
            <a:noFill/>
            <a:miter lim="800000"/>
            <a:headEnd/>
            <a:tailEnd/>
          </a:ln>
          <a:effectLst/>
        </p:spPr>
      </p:pic>
      <p:sp>
        <p:nvSpPr>
          <p:cNvPr id="5" name="4 Dikdörtgen"/>
          <p:cNvSpPr/>
          <p:nvPr/>
        </p:nvSpPr>
        <p:spPr>
          <a:xfrm>
            <a:off x="1403648" y="785794"/>
            <a:ext cx="6480720" cy="461665"/>
          </a:xfrm>
          <a:prstGeom prst="rect">
            <a:avLst/>
          </a:prstGeom>
        </p:spPr>
        <p:txBody>
          <a:bodyPr wrap="square">
            <a:spAutoFit/>
          </a:bodyPr>
          <a:lstStyle/>
          <a:p>
            <a:pPr algn="ctr"/>
            <a:r>
              <a:rPr lang="tr-TR" sz="2400" b="1" dirty="0" smtClean="0"/>
              <a:t>Şekil 2. Arz ve Talebi Dengeleme Stratejileri</a:t>
            </a:r>
            <a:endParaRPr lang="tr-TR" sz="2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b="1" dirty="0" smtClean="0"/>
              <a:t>TALEP YÖNETİMİ STRATEJİLERİ</a:t>
            </a:r>
            <a:endParaRPr lang="tr-TR" sz="2800" dirty="0"/>
          </a:p>
        </p:txBody>
      </p:sp>
      <p:sp>
        <p:nvSpPr>
          <p:cNvPr id="3" name="2 İçerik Yer Tutucusu"/>
          <p:cNvSpPr>
            <a:spLocks noGrp="1"/>
          </p:cNvSpPr>
          <p:nvPr>
            <p:ph idx="1"/>
          </p:nvPr>
        </p:nvSpPr>
        <p:spPr/>
        <p:txBody>
          <a:bodyPr/>
          <a:lstStyle/>
          <a:p>
            <a:pPr>
              <a:buNone/>
            </a:pPr>
            <a:endParaRPr lang="tr-TR" dirty="0" smtClean="0"/>
          </a:p>
          <a:p>
            <a:r>
              <a:rPr lang="tr-TR" b="1" dirty="0" smtClean="0"/>
              <a:t>Tamamlayıcı Hizmetler Geliştirmek:</a:t>
            </a:r>
            <a:r>
              <a:rPr lang="tr-TR" dirty="0" smtClean="0"/>
              <a:t> Hizmetin sunumunu bekleyen müşteriye, beklerken talep ettiği hizmetin dışında başka hizmetler sunulmasıdır.</a:t>
            </a:r>
          </a:p>
          <a:p>
            <a:r>
              <a:rPr lang="tr-TR" b="1" dirty="0" smtClean="0"/>
              <a:t> Rezervasyon Sistemi Geliştirmek:</a:t>
            </a:r>
            <a:r>
              <a:rPr lang="tr-TR" dirty="0" smtClean="0"/>
              <a:t> Kapasitenin yeterli olacağı nicelikte müşteriye önceden randevu verilmesi talebin ayarlanmasında sık başvurulan yöntemlerdir. </a:t>
            </a:r>
          </a:p>
          <a:p>
            <a:r>
              <a:rPr lang="tr-TR" b="1" dirty="0" smtClean="0"/>
              <a:t>Kuyruk Sistemi Geliştirmek:</a:t>
            </a:r>
            <a:r>
              <a:rPr lang="tr-TR" dirty="0" smtClean="0"/>
              <a:t> Kuyruk sistemi, Hizmet sunulan ortamda hizmet talep eden ve aynı anda hizmet verilebilecek müşteri sayısından fazla olan müşterileri, hizmeti alıncaya kadar bekletmek için geliştirilen sıraya koyma işlemedir. </a:t>
            </a:r>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f10131490">
  <a:themeElements>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fontScheme name="AsianPacAmerHerMonth_TP10131490">
      <a:majorFont>
        <a:latin typeface="Gill Sans MT"/>
        <a:ea typeface=""/>
        <a:cs typeface=""/>
      </a:majorFont>
      <a:minorFont>
        <a:latin typeface="Gill Sans MT"/>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sianPacAmerHerMonth_TP10131490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AsianPacAmerHerMonth_TP10131490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AsianPacAmerHerMonth_TP10131490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AsianPacAmerHerMonth_TP10131490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AsianPacAmerHerMonth_TP10131490 5">
        <a:dk1>
          <a:srgbClr val="000000"/>
        </a:dk1>
        <a:lt1>
          <a:srgbClr val="FFFFFF"/>
        </a:lt1>
        <a:dk2>
          <a:srgbClr val="000000"/>
        </a:dk2>
        <a:lt2>
          <a:srgbClr val="996633"/>
        </a:lt2>
        <a:accent1>
          <a:srgbClr val="CC9900"/>
        </a:accent1>
        <a:accent2>
          <a:srgbClr val="FFECB7"/>
        </a:accent2>
        <a:accent3>
          <a:srgbClr val="FFFFFF"/>
        </a:accent3>
        <a:accent4>
          <a:srgbClr val="000000"/>
        </a:accent4>
        <a:accent5>
          <a:srgbClr val="E2CAAA"/>
        </a:accent5>
        <a:accent6>
          <a:srgbClr val="E7D6A6"/>
        </a:accent6>
        <a:hlink>
          <a:srgbClr val="996633"/>
        </a:hlink>
        <a:folHlink>
          <a:srgbClr val="FF9900"/>
        </a:folHlink>
      </a:clrScheme>
      <a:clrMap bg1="lt1" tx1="dk1" bg2="lt2" tx2="dk2" accent1="accent1" accent2="accent2" accent3="accent3" accent4="accent4" accent5="accent5" accent6="accent6" hlink="hlink" folHlink="folHlink"/>
    </a:extraClrScheme>
    <a:extraClrScheme>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f10131490">
  <a:themeElements>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fontScheme name="AsianPacAmerHerMonth_TP10131490">
      <a:majorFont>
        <a:latin typeface="Gill Sans MT"/>
        <a:ea typeface=""/>
        <a:cs typeface=""/>
      </a:majorFont>
      <a:minorFont>
        <a:latin typeface="Gill Sans MT"/>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sianPacAmerHerMonth_TP10131490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AsianPacAmerHerMonth_TP10131490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AsianPacAmerHerMonth_TP10131490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AsianPacAmerHerMonth_TP10131490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AsianPacAmerHerMonth_TP10131490 5">
        <a:dk1>
          <a:srgbClr val="000000"/>
        </a:dk1>
        <a:lt1>
          <a:srgbClr val="FFFFFF"/>
        </a:lt1>
        <a:dk2>
          <a:srgbClr val="000000"/>
        </a:dk2>
        <a:lt2>
          <a:srgbClr val="996633"/>
        </a:lt2>
        <a:accent1>
          <a:srgbClr val="CC9900"/>
        </a:accent1>
        <a:accent2>
          <a:srgbClr val="FFECB7"/>
        </a:accent2>
        <a:accent3>
          <a:srgbClr val="FFFFFF"/>
        </a:accent3>
        <a:accent4>
          <a:srgbClr val="000000"/>
        </a:accent4>
        <a:accent5>
          <a:srgbClr val="E2CAAA"/>
        </a:accent5>
        <a:accent6>
          <a:srgbClr val="E7D6A6"/>
        </a:accent6>
        <a:hlink>
          <a:srgbClr val="996633"/>
        </a:hlink>
        <a:folHlink>
          <a:srgbClr val="FF9900"/>
        </a:folHlink>
      </a:clrScheme>
      <a:clrMap bg1="lt1" tx1="dk1" bg2="lt2" tx2="dk2" accent1="accent1" accent2="accent2" accent3="accent3" accent4="accent4" accent5="accent5" accent6="accent6" hlink="hlink" folHlink="folHlink"/>
    </a:extraClrScheme>
    <a:extraClrScheme>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tf10131490</Template>
  <TotalTime>534</TotalTime>
  <Words>904</Words>
  <Application>Microsoft Office PowerPoint</Application>
  <PresentationFormat>Ekran Gösterisi (4:3)</PresentationFormat>
  <Paragraphs>88</Paragraphs>
  <Slides>16</Slides>
  <Notes>1</Notes>
  <HiddenSlides>0</HiddenSlides>
  <MMClips>0</MMClips>
  <ScaleCrop>false</ScaleCrop>
  <HeadingPairs>
    <vt:vector size="4" baseType="variant">
      <vt:variant>
        <vt:lpstr>Tema</vt:lpstr>
      </vt:variant>
      <vt:variant>
        <vt:i4>2</vt:i4>
      </vt:variant>
      <vt:variant>
        <vt:lpstr>Slayt Başlıkları</vt:lpstr>
      </vt:variant>
      <vt:variant>
        <vt:i4>16</vt:i4>
      </vt:variant>
    </vt:vector>
  </HeadingPairs>
  <TitlesOfParts>
    <vt:vector size="18" baseType="lpstr">
      <vt:lpstr>tf10131490</vt:lpstr>
      <vt:lpstr>1_tf10131490</vt:lpstr>
      <vt:lpstr>Bölüm 12 Hizmet İşletmelerinde Talep ve Kapasite Yönetimi </vt:lpstr>
      <vt:lpstr>   HİZMET KAPASİTESİ YÖNETİMİ</vt:lpstr>
      <vt:lpstr>PowerPoint Sunusu</vt:lpstr>
      <vt:lpstr>PowerPoint Sunusu</vt:lpstr>
      <vt:lpstr>  TALEP YÖNETİMİ</vt:lpstr>
      <vt:lpstr>PowerPoint Sunusu</vt:lpstr>
      <vt:lpstr>ARZ VE TALEBİ DENGELEME STRATEJİLERİ </vt:lpstr>
      <vt:lpstr>PowerPoint Sunusu</vt:lpstr>
      <vt:lpstr>TALEP YÖNETİMİ STRATEJİLERİ</vt:lpstr>
      <vt:lpstr>PowerPoint Sunusu</vt:lpstr>
      <vt:lpstr>  ARZ YÖNETİMİ STRATEJİLERİ </vt:lpstr>
      <vt:lpstr>PowerPoint Sunusu</vt:lpstr>
      <vt:lpstr>PowerPoint Sunusu</vt:lpstr>
      <vt:lpstr>PowerPoint Sunusu</vt:lpstr>
      <vt:lpstr>GELİR YÖNETİMİ</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6 Hizmetlerde Dağıtım</dc:title>
  <dc:creator>@</dc:creator>
  <cp:lastModifiedBy>Windows Kullanıcısı</cp:lastModifiedBy>
  <cp:revision>20</cp:revision>
  <dcterms:created xsi:type="dcterms:W3CDTF">2017-08-29T10:53:56Z</dcterms:created>
  <dcterms:modified xsi:type="dcterms:W3CDTF">2022-01-03T11:37:41Z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TC101314901033</vt:lpwstr>
  </property>
</Properties>
</file>