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258" r:id="rId3"/>
    <p:sldId id="259" r:id="rId4"/>
    <p:sldId id="287" r:id="rId5"/>
    <p:sldId id="288" r:id="rId6"/>
    <p:sldId id="289" r:id="rId7"/>
    <p:sldId id="285" r:id="rId8"/>
    <p:sldId id="264" r:id="rId9"/>
    <p:sldId id="265" r:id="rId10"/>
    <p:sldId id="266" r:id="rId11"/>
    <p:sldId id="267" r:id="rId12"/>
    <p:sldId id="268" r:id="rId13"/>
    <p:sldId id="271" r:id="rId14"/>
    <p:sldId id="272" r:id="rId15"/>
    <p:sldId id="273" r:id="rId16"/>
    <p:sldId id="274" r:id="rId17"/>
    <p:sldId id="275" r:id="rId18"/>
    <p:sldId id="276" r:id="rId19"/>
    <p:sldId id="279" r:id="rId20"/>
    <p:sldId id="280" r:id="rId21"/>
    <p:sldId id="281" r:id="rId22"/>
    <p:sldId id="282" r:id="rId23"/>
    <p:sldId id="278" r:id="rId24"/>
    <p:sldId id="29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602B"/>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p:scale>
          <a:sx n="76" d="100"/>
          <a:sy n="76" d="100"/>
        </p:scale>
        <p:origin x="-1158"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A68961-F13C-4DA7-B730-ADCADE05E293}" type="datetimeFigureOut">
              <a:rPr lang="tr-TR" smtClean="0"/>
              <a:pPr/>
              <a:t>9.11.2021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FFF62E-D926-4327-A4E6-8D8D28D628E9}" type="slidenum">
              <a:rPr lang="tr-TR" smtClean="0"/>
              <a:pPr/>
              <a:t>‹#›</a:t>
            </a:fld>
            <a:endParaRPr lang="tr-TR"/>
          </a:p>
        </p:txBody>
      </p:sp>
    </p:spTree>
    <p:extLst>
      <p:ext uri="{BB962C8B-B14F-4D97-AF65-F5344CB8AC3E}">
        <p14:creationId xmlns:p14="http://schemas.microsoft.com/office/powerpoint/2010/main" val="2700899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C28D5D-D5FA-47AA-BE39-9AD539A5E9F5}" type="slidenum">
              <a:rPr lang="en-US"/>
              <a:pPr/>
              <a:t>‹#›</a:t>
            </a:fld>
            <a:endParaRPr lang="en-US"/>
          </a:p>
        </p:txBody>
      </p:sp>
    </p:spTree>
    <p:extLst>
      <p:ext uri="{BB962C8B-B14F-4D97-AF65-F5344CB8AC3E}">
        <p14:creationId xmlns:p14="http://schemas.microsoft.com/office/powerpoint/2010/main" val="4328569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FE300-4B1F-4E7D-8DF9-74AD4DC5C105}"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25613" name="Picture 13" descr="psam_pg1NEW"/>
          <p:cNvPicPr>
            <a:picLocks noChangeAspect="1" noChangeArrowheads="1"/>
          </p:cNvPicPr>
          <p:nvPr/>
        </p:nvPicPr>
        <p:blipFill>
          <a:blip r:embed="rId2" cstate="print"/>
          <a:srcRect b="28048"/>
          <a:stretch>
            <a:fillRect/>
          </a:stretch>
        </p:blipFill>
        <p:spPr bwMode="auto">
          <a:xfrm>
            <a:off x="0" y="928670"/>
            <a:ext cx="9144000" cy="4286280"/>
          </a:xfrm>
          <a:prstGeom prst="rect">
            <a:avLst/>
          </a:prstGeom>
          <a:noFill/>
        </p:spPr>
      </p:pic>
      <p:pic>
        <p:nvPicPr>
          <p:cNvPr id="17" name="16 Resim" descr="ana foto.jpg"/>
          <p:cNvPicPr preferRelativeResize="0">
            <a:picLocks/>
          </p:cNvPicPr>
          <p:nvPr userDrawn="1"/>
        </p:nvPicPr>
        <p:blipFill>
          <a:blip r:embed="rId3" cstate="print"/>
          <a:srcRect t="14009"/>
          <a:stretch>
            <a:fillRect/>
          </a:stretch>
        </p:blipFill>
        <p:spPr>
          <a:xfrm>
            <a:off x="32" y="5209224"/>
            <a:ext cx="9144000" cy="1648800"/>
          </a:xfrm>
          <a:prstGeom prst="rect">
            <a:avLst/>
          </a:prstGeom>
        </p:spPr>
      </p:pic>
      <p:sp>
        <p:nvSpPr>
          <p:cNvPr id="24" name="23 Dikdörtgen"/>
          <p:cNvSpPr/>
          <p:nvPr userDrawn="1"/>
        </p:nvSpPr>
        <p:spPr>
          <a:xfrm>
            <a:off x="2214546" y="0"/>
            <a:ext cx="4572000" cy="861774"/>
          </a:xfrm>
          <a:prstGeom prst="rect">
            <a:avLst/>
          </a:prstGeom>
        </p:spPr>
        <p:txBody>
          <a:bodyPr wrap="square">
            <a:spAutoFit/>
          </a:bodyPr>
          <a:lstStyle/>
          <a:p>
            <a:pPr algn="ctr"/>
            <a: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t>Hizmet Pazarlaması</a:t>
            </a:r>
            <a:b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t>Stratejik Bir Yaklaşımla</a:t>
            </a:r>
            <a:b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(Ed.)</a:t>
            </a:r>
            <a:b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050" b="1" i="0" u="none" strike="noStrike" kern="0" cap="none" spc="0" normalizeH="0" baseline="0" noProof="0" dirty="0" err="1" smtClean="0">
                <a:ln>
                  <a:noFill/>
                </a:ln>
                <a:solidFill>
                  <a:srgbClr val="007A37"/>
                </a:solidFill>
                <a:effectLst/>
                <a:uLnTx/>
                <a:uFillTx/>
                <a:latin typeface="Book Antiqua" pitchFamily="18" charset="0"/>
                <a:ea typeface="+mj-ea"/>
                <a:cs typeface="+mj-cs"/>
              </a:rPr>
              <a:t>Prof.Dr</a:t>
            </a: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Berrin ONARAN – Yrd.</a:t>
            </a:r>
            <a:r>
              <a:rPr kumimoji="0" lang="tr-TR" sz="1050" b="1" i="0" u="none" strike="noStrike" kern="0" cap="none" spc="0" normalizeH="0" baseline="0" noProof="0" dirty="0" err="1" smtClean="0">
                <a:ln>
                  <a:noFill/>
                </a:ln>
                <a:solidFill>
                  <a:srgbClr val="007A37"/>
                </a:solidFill>
                <a:effectLst/>
                <a:uLnTx/>
                <a:uFillTx/>
                <a:latin typeface="Book Antiqua" pitchFamily="18" charset="0"/>
                <a:ea typeface="+mj-ea"/>
                <a:cs typeface="+mj-cs"/>
              </a:rPr>
              <a:t>Doç.Dr</a:t>
            </a: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Alparslan ÖZMEN</a:t>
            </a:r>
            <a:endParaRPr lang="tr-TR" sz="1600" b="1" dirty="0">
              <a:solidFill>
                <a:srgbClr val="007A37"/>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D983D387-BCB6-4134-B086-EAFAFA5A0A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76200"/>
            <a:ext cx="2057400" cy="5867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762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BFA7082A-C43F-43C7-972C-6535AC719DF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00"/>
            <a:ext cx="6781800" cy="10668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219200"/>
            <a:ext cx="8229600" cy="2286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200" y="3657600"/>
            <a:ext cx="8229600" cy="2286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902AB83A-B26C-4AF2-BFFC-A15A19D6205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00"/>
            <a:ext cx="6781800" cy="10668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219200"/>
            <a:ext cx="4038600" cy="4724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219200"/>
            <a:ext cx="4038600" cy="4724400"/>
          </a:xfrm>
        </p:spPr>
        <p:txBody>
          <a:bodyPr/>
          <a:lstStyle/>
          <a:p>
            <a:r>
              <a:rPr lang="tr-TR" smtClean="0"/>
              <a:t>Küçük resim eklemek için simgeyi tıklatın</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48F86F8A-6F39-412B-B90C-C86F98A6D23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781800" cy="923924"/>
          </a:xfrm>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lvl1pPr>
              <a:defRPr sz="2000"/>
            </a:lvl1pPr>
            <a:lvl2pPr>
              <a:defRPr sz="2000"/>
            </a:lvl2pPr>
            <a:lvl3pPr>
              <a:defRPr sz="1800"/>
            </a:lvl3pPr>
            <a:lvl4pPr>
              <a:defRPr sz="1600"/>
            </a:lvl4pPr>
            <a:lvl5pPr>
              <a:defRPr sz="160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D4BF80EB-502C-4C4F-AB2D-2CE7A61567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5C53A906-3D91-469F-BAEA-AD565BECB8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93C94220-B31D-417D-8416-440CA96074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en-US"/>
          </a:p>
        </p:txBody>
      </p:sp>
      <p:sp>
        <p:nvSpPr>
          <p:cNvPr id="8" name="7 Altbilgi Yer Tutucusu"/>
          <p:cNvSpPr>
            <a:spLocks noGrp="1"/>
          </p:cNvSpPr>
          <p:nvPr>
            <p:ph type="ftr" sz="quarter" idx="11"/>
          </p:nvPr>
        </p:nvSpPr>
        <p:spPr/>
        <p:txBody>
          <a:bodyPr/>
          <a:lstStyle>
            <a:lvl1pPr>
              <a:defRPr/>
            </a:lvl1pPr>
          </a:lstStyle>
          <a:p>
            <a:endParaRPr lang="en-US"/>
          </a:p>
        </p:txBody>
      </p:sp>
      <p:sp>
        <p:nvSpPr>
          <p:cNvPr id="9" name="8 Slayt Numarası Yer Tutucusu"/>
          <p:cNvSpPr>
            <a:spLocks noGrp="1"/>
          </p:cNvSpPr>
          <p:nvPr>
            <p:ph type="sldNum" sz="quarter" idx="12"/>
          </p:nvPr>
        </p:nvSpPr>
        <p:spPr/>
        <p:txBody>
          <a:bodyPr/>
          <a:lstStyle>
            <a:lvl1pPr>
              <a:defRPr/>
            </a:lvl1pPr>
          </a:lstStyle>
          <a:p>
            <a:fld id="{F57042CC-8AC4-4F6B-A4A7-822C299B621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en-US"/>
          </a:p>
        </p:txBody>
      </p:sp>
      <p:sp>
        <p:nvSpPr>
          <p:cNvPr id="4" name="3 Altbilgi Yer Tutucusu"/>
          <p:cNvSpPr>
            <a:spLocks noGrp="1"/>
          </p:cNvSpPr>
          <p:nvPr>
            <p:ph type="ftr" sz="quarter" idx="11"/>
          </p:nvPr>
        </p:nvSpPr>
        <p:spPr/>
        <p:txBody>
          <a:bodyPr/>
          <a:lstStyle>
            <a:lvl1pPr>
              <a:defRPr/>
            </a:lvl1pPr>
          </a:lstStyle>
          <a:p>
            <a:endParaRPr lang="en-US"/>
          </a:p>
        </p:txBody>
      </p:sp>
      <p:sp>
        <p:nvSpPr>
          <p:cNvPr id="5" name="4 Slayt Numarası Yer Tutucusu"/>
          <p:cNvSpPr>
            <a:spLocks noGrp="1"/>
          </p:cNvSpPr>
          <p:nvPr>
            <p:ph type="sldNum" sz="quarter" idx="12"/>
          </p:nvPr>
        </p:nvSpPr>
        <p:spPr/>
        <p:txBody>
          <a:bodyPr/>
          <a:lstStyle>
            <a:lvl1pPr>
              <a:defRPr/>
            </a:lvl1pPr>
          </a:lstStyle>
          <a:p>
            <a:fld id="{87AE4864-C2E2-4A5F-AAA8-7C0291B1E6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p>
        </p:txBody>
      </p:sp>
      <p:sp>
        <p:nvSpPr>
          <p:cNvPr id="3" name="2 Altbilgi Yer Tutucusu"/>
          <p:cNvSpPr>
            <a:spLocks noGrp="1"/>
          </p:cNvSpPr>
          <p:nvPr>
            <p:ph type="ftr" sz="quarter" idx="11"/>
          </p:nvPr>
        </p:nvSpPr>
        <p:spPr/>
        <p:txBody>
          <a:bodyPr/>
          <a:lstStyle>
            <a:lvl1pPr>
              <a:defRPr/>
            </a:lvl1pPr>
          </a:lstStyle>
          <a:p>
            <a:endParaRPr lang="en-US"/>
          </a:p>
        </p:txBody>
      </p:sp>
      <p:sp>
        <p:nvSpPr>
          <p:cNvPr id="4" name="3 Slayt Numarası Yer Tutucusu"/>
          <p:cNvSpPr>
            <a:spLocks noGrp="1"/>
          </p:cNvSpPr>
          <p:nvPr>
            <p:ph type="sldNum" sz="quarter" idx="12"/>
          </p:nvPr>
        </p:nvSpPr>
        <p:spPr/>
        <p:txBody>
          <a:bodyPr/>
          <a:lstStyle>
            <a:lvl1pPr>
              <a:defRPr/>
            </a:lvl1pPr>
          </a:lstStyle>
          <a:p>
            <a:fld id="{0DE52F64-0FEA-4BF2-B879-935F251168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34451292-05D6-4FFB-A73B-EEDD0A40EC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FF167DAE-F910-4ED8-BCB6-44FE8704D61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0C0">
                <a:alpha val="16000"/>
              </a:srgb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214414" y="857232"/>
            <a:ext cx="6781800" cy="9239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dirty="0" smtClean="0"/>
              <a:t>Asıl Başlık Stili İçin Tıklatın</a:t>
            </a:r>
            <a:endParaRPr lang="en-US" dirty="0" smtClean="0"/>
          </a:p>
        </p:txBody>
      </p:sp>
      <p:sp>
        <p:nvSpPr>
          <p:cNvPr id="24579" name="Rectangle 3"/>
          <p:cNvSpPr>
            <a:spLocks noGrp="1" noChangeArrowheads="1"/>
          </p:cNvSpPr>
          <p:nvPr>
            <p:ph type="body" idx="1"/>
          </p:nvPr>
        </p:nvSpPr>
        <p:spPr bwMode="auto">
          <a:xfrm>
            <a:off x="457200" y="2143116"/>
            <a:ext cx="8229600" cy="38004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B93C27D1-86E5-453B-88A2-78D6D6438708}" type="slidenum">
              <a:rPr lang="en-US"/>
              <a:pPr/>
              <a:t>‹#›</a:t>
            </a:fld>
            <a:endParaRPr lang="en-US"/>
          </a:p>
        </p:txBody>
      </p:sp>
      <p:pic>
        <p:nvPicPr>
          <p:cNvPr id="16" name="15 Resim" descr="ana foto.jpg"/>
          <p:cNvPicPr>
            <a:picLocks noChangeAspect="1"/>
          </p:cNvPicPr>
          <p:nvPr userDrawn="1"/>
        </p:nvPicPr>
        <p:blipFill>
          <a:blip r:embed="rId15" cstate="print"/>
          <a:stretch>
            <a:fillRect/>
          </a:stretch>
        </p:blipFill>
        <p:spPr>
          <a:xfrm>
            <a:off x="2643174" y="-24"/>
            <a:ext cx="6500826" cy="785818"/>
          </a:xfrm>
          <a:prstGeom prst="rect">
            <a:avLst/>
          </a:prstGeom>
          <a:ln>
            <a:noFill/>
          </a:ln>
          <a:effectLst>
            <a:softEdge rad="112500"/>
          </a:effectLst>
        </p:spPr>
      </p:pic>
      <p:sp>
        <p:nvSpPr>
          <p:cNvPr id="17" name="16 Metin kutusu"/>
          <p:cNvSpPr txBox="1"/>
          <p:nvPr userDrawn="1"/>
        </p:nvSpPr>
        <p:spPr>
          <a:xfrm>
            <a:off x="-32" y="71414"/>
            <a:ext cx="2571736" cy="592470"/>
          </a:xfrm>
          <a:prstGeom prst="rect">
            <a:avLst/>
          </a:prstGeom>
          <a:noFill/>
        </p:spPr>
        <p:txBody>
          <a:bodyPr wrap="square" rtlCol="0">
            <a:spAutoFit/>
          </a:bodyPr>
          <a:lstStyle/>
          <a:p>
            <a:r>
              <a:rPr lang="tr-TR" sz="1200" b="1" dirty="0" smtClean="0">
                <a:solidFill>
                  <a:srgbClr val="00602B"/>
                </a:solidFill>
                <a:latin typeface="Book Antiqua" pitchFamily="18" charset="0"/>
              </a:rPr>
              <a:t>Hizmet Pazarlaması</a:t>
            </a:r>
          </a:p>
          <a:p>
            <a:r>
              <a:rPr lang="tr-TR" sz="1050" b="1" i="1" dirty="0" smtClean="0">
                <a:solidFill>
                  <a:srgbClr val="00602B"/>
                </a:solidFill>
                <a:latin typeface="Book Antiqua" pitchFamily="18" charset="0"/>
              </a:rPr>
              <a:t>Stratejik</a:t>
            </a:r>
            <a:r>
              <a:rPr lang="tr-TR" sz="1050" b="1" i="1" baseline="0" dirty="0" smtClean="0">
                <a:solidFill>
                  <a:srgbClr val="00602B"/>
                </a:solidFill>
                <a:latin typeface="Book Antiqua" pitchFamily="18" charset="0"/>
              </a:rPr>
              <a:t> Bir Yaklaşımla</a:t>
            </a:r>
          </a:p>
          <a:p>
            <a:r>
              <a:rPr lang="tr-TR" sz="1000" b="1" i="1" baseline="0" dirty="0" smtClean="0">
                <a:solidFill>
                  <a:srgbClr val="00602B"/>
                </a:solidFill>
                <a:latin typeface="Book Antiqua" pitchFamily="18" charset="0"/>
              </a:rPr>
              <a:t>(Ed.) Onaran - Özmen</a:t>
            </a:r>
            <a:endParaRPr lang="tr-TR" sz="1000" b="1" i="1" dirty="0">
              <a:solidFill>
                <a:srgbClr val="00602B"/>
              </a:solidFill>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ctr" rtl="0" eaLnBrk="1" fontAlgn="base" hangingPunct="1">
        <a:spcBef>
          <a:spcPct val="0"/>
        </a:spcBef>
        <a:spcAft>
          <a:spcPct val="0"/>
        </a:spcAft>
        <a:defRPr sz="3600">
          <a:solidFill>
            <a:srgbClr val="FF0000"/>
          </a:solidFill>
          <a:latin typeface="Book Antiqua" pitchFamily="18" charset="0"/>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Book Antiqua" pitchFamily="18" charset="0"/>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Book Antiqua" pitchFamily="18" charset="0"/>
        </a:defRPr>
      </a:lvl2pPr>
      <a:lvl3pPr marL="1143000" indent="-228600" algn="l" rtl="0" eaLnBrk="1" fontAlgn="base" hangingPunct="1">
        <a:spcBef>
          <a:spcPct val="20000"/>
        </a:spcBef>
        <a:spcAft>
          <a:spcPct val="0"/>
        </a:spcAft>
        <a:buClr>
          <a:schemeClr val="tx1"/>
        </a:buClr>
        <a:buChar char="•"/>
        <a:defRPr sz="2400">
          <a:solidFill>
            <a:srgbClr val="000000"/>
          </a:solidFill>
          <a:latin typeface="Book Antiqua" pitchFamily="18" charset="0"/>
        </a:defRPr>
      </a:lvl3pPr>
      <a:lvl4pPr marL="1600200" indent="-228600" algn="l" rtl="0" eaLnBrk="1" fontAlgn="base" hangingPunct="1">
        <a:spcBef>
          <a:spcPct val="20000"/>
        </a:spcBef>
        <a:spcAft>
          <a:spcPct val="0"/>
        </a:spcAft>
        <a:buClr>
          <a:schemeClr val="tx1"/>
        </a:buClr>
        <a:buChar char="•"/>
        <a:defRPr sz="2000">
          <a:solidFill>
            <a:srgbClr val="000000"/>
          </a:solidFill>
          <a:latin typeface="Book Antiqua" pitchFamily="18" charset="0"/>
        </a:defRPr>
      </a:lvl4pPr>
      <a:lvl5pPr marL="2057400" indent="-228600" algn="l" rtl="0" eaLnBrk="1" fontAlgn="base" hangingPunct="1">
        <a:spcBef>
          <a:spcPct val="20000"/>
        </a:spcBef>
        <a:spcAft>
          <a:spcPct val="0"/>
        </a:spcAft>
        <a:buClr>
          <a:schemeClr val="tx1"/>
        </a:buClr>
        <a:buChar char="•"/>
        <a:defRPr sz="2000">
          <a:solidFill>
            <a:srgbClr val="000000"/>
          </a:solidFill>
          <a:latin typeface="Book Antiqua" pitchFamily="18"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908720"/>
            <a:ext cx="9144000" cy="2663156"/>
          </a:xfrm>
        </p:spPr>
        <p:txBody>
          <a:bodyPr/>
          <a:lstStyle/>
          <a:p>
            <a:pPr marL="899160" indent="-899160">
              <a:lnSpc>
                <a:spcPct val="115000"/>
              </a:lnSpc>
              <a:spcBef>
                <a:spcPts val="600"/>
              </a:spcBef>
              <a:spcAft>
                <a:spcPts val="600"/>
              </a:spcAft>
            </a:pP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Bölüm 1</a:t>
            </a:r>
            <a:r>
              <a:rPr lang="tr-TR" dirty="0" smtClean="0">
                <a:solidFill>
                  <a:srgbClr val="002060"/>
                </a:solidFill>
              </a:rPr>
              <a:t/>
            </a:r>
            <a:br>
              <a:rPr lang="tr-TR" dirty="0" smtClean="0">
                <a:solidFill>
                  <a:srgbClr val="002060"/>
                </a:solidFill>
              </a:rPr>
            </a:br>
            <a:r>
              <a:rPr lang="tr-TR" b="1" dirty="0">
                <a:solidFill>
                  <a:srgbClr val="FFFF00"/>
                </a:solidFill>
                <a:latin typeface="Calibri"/>
                <a:ea typeface="Calibri"/>
                <a:cs typeface="Times New Roman"/>
              </a:rPr>
              <a:t>HİZMET PAZARLAMASINA GENEL BİR </a:t>
            </a:r>
            <a:r>
              <a:rPr lang="tr-TR" b="1" dirty="0" smtClean="0">
                <a:solidFill>
                  <a:srgbClr val="FFFF00"/>
                </a:solidFill>
                <a:latin typeface="Calibri"/>
                <a:ea typeface="Calibri"/>
                <a:cs typeface="Times New Roman"/>
              </a:rPr>
              <a:t>BAKIŞ</a:t>
            </a:r>
            <a:endParaRPr lang="en-US" dirty="0">
              <a:solidFill>
                <a:srgbClr val="002060"/>
              </a:solidFill>
            </a:endParaRPr>
          </a:p>
        </p:txBody>
      </p:sp>
      <p:sp>
        <p:nvSpPr>
          <p:cNvPr id="4" name="Rectangle 2"/>
          <p:cNvSpPr txBox="1">
            <a:spLocks noChangeArrowheads="1"/>
          </p:cNvSpPr>
          <p:nvPr/>
        </p:nvSpPr>
        <p:spPr bwMode="auto">
          <a:xfrm>
            <a:off x="0" y="3357562"/>
            <a:ext cx="9144000" cy="9286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smtClean="0">
              <a:ln>
                <a:noFill/>
              </a:ln>
              <a:solidFill>
                <a:srgbClr val="002060"/>
              </a:solidFill>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1124744"/>
            <a:ext cx="7244878" cy="551914"/>
          </a:xfrm>
        </p:spPr>
        <p:txBody>
          <a:bodyPr/>
          <a:lstStyle/>
          <a:p>
            <a:r>
              <a:rPr lang="tr-TR" sz="2400" b="1" dirty="0"/>
              <a:t>Hizmet Pazarlamasının Temel İlkeleri</a:t>
            </a:r>
            <a:endParaRPr lang="tr-TR" sz="2400" dirty="0"/>
          </a:p>
        </p:txBody>
      </p:sp>
      <p:sp>
        <p:nvSpPr>
          <p:cNvPr id="3" name="2 İçerik Yer Tutucusu"/>
          <p:cNvSpPr>
            <a:spLocks noGrp="1"/>
          </p:cNvSpPr>
          <p:nvPr>
            <p:ph idx="1"/>
          </p:nvPr>
        </p:nvSpPr>
        <p:spPr>
          <a:xfrm>
            <a:off x="467544" y="2204864"/>
            <a:ext cx="8229600" cy="3960440"/>
          </a:xfrm>
        </p:spPr>
        <p:txBody>
          <a:bodyPr/>
          <a:lstStyle/>
          <a:p>
            <a:pPr marL="0" indent="0" algn="just">
              <a:buNone/>
            </a:pPr>
            <a:r>
              <a:rPr lang="tr-TR" sz="1800" dirty="0" smtClean="0"/>
              <a:t>	Endüstriyel </a:t>
            </a:r>
            <a:r>
              <a:rPr lang="tr-TR" sz="1800" dirty="0"/>
              <a:t>ürün pazarlaması ile hizmet pazarlaması bazı ortak ilkelere sahip olmakla beraber, hizmet faktörünün getirdiği farklılıklardan dolayı hizmetlerin pazarlanması ilkelerinde de farklılıklar meydana getirmektedir. Bu ilkeler sırasıyla şöyle açıklanabilir</a:t>
            </a:r>
            <a:r>
              <a:rPr lang="tr-TR" sz="1800" dirty="0" smtClean="0"/>
              <a:t>.</a:t>
            </a:r>
          </a:p>
          <a:p>
            <a:pPr marL="0" indent="0" algn="just">
              <a:buNone/>
            </a:pPr>
            <a:endParaRPr lang="tr-TR" sz="1800" dirty="0"/>
          </a:p>
          <a:p>
            <a:pPr algn="just"/>
            <a:r>
              <a:rPr lang="tr-TR" sz="1800" b="1" dirty="0"/>
              <a:t>Modern Pazarlama Anlayışı;</a:t>
            </a:r>
            <a:r>
              <a:rPr lang="tr-TR" sz="1800" dirty="0"/>
              <a:t> </a:t>
            </a:r>
            <a:r>
              <a:rPr lang="tr-TR" sz="1800" dirty="0" smtClean="0"/>
              <a:t>Bu </a:t>
            </a:r>
            <a:r>
              <a:rPr lang="tr-TR" sz="1800" dirty="0"/>
              <a:t>anlayışa göre yöneticilerin öncelikli hedefi tüketicilerin istek ve ihtiyaçları gelmektedir. Yöneticiler hedef pazarlarda başarılı olabilmeleri için kendilerini tüketicilerin yerine koyarak hizmet anlayışı geliştirmelidirler. </a:t>
            </a:r>
          </a:p>
          <a:p>
            <a:pPr algn="just"/>
            <a:r>
              <a:rPr lang="tr-TR" sz="1800" b="1" dirty="0"/>
              <a:t>Tüketiciye Yönelik Tutum;</a:t>
            </a:r>
            <a:r>
              <a:rPr lang="tr-TR" sz="1800" dirty="0"/>
              <a:t> bu tutum yöneticileri sadece işletmeye yönelik değil ve işletme içinde olanlar değil, aynı zamanda müşteri istek ve ihtiyaçlarına eğilmelerini </a:t>
            </a:r>
            <a:r>
              <a:rPr lang="tr-TR" sz="1800" dirty="0" smtClean="0"/>
              <a:t>gerektirmektedir.</a:t>
            </a:r>
          </a:p>
          <a:p>
            <a:pPr marL="0" indent="0" algn="just">
              <a:buNone/>
            </a:pPr>
            <a:endParaRPr lang="tr-TR" sz="1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340768"/>
            <a:ext cx="8229600" cy="3800484"/>
          </a:xfrm>
        </p:spPr>
        <p:txBody>
          <a:bodyPr/>
          <a:lstStyle/>
          <a:p>
            <a:pPr algn="just"/>
            <a:r>
              <a:rPr lang="tr-TR" b="1" dirty="0"/>
              <a:t>Tüketici istek ve ihtiyaçlarının karşılanması;</a:t>
            </a:r>
            <a:r>
              <a:rPr lang="tr-TR" dirty="0"/>
              <a:t> pazarlama anlayışının en önemli unsuru müşteri istek ve ihtiyaçlarının karşılanarak müşteri memnuniyeti sağlamaktır. Genelde tüketicilerin mal ve hizmetleri satın alırken dikkat ettikleri noktalar söz konusudur. Bunlar sunulan ürün yada hizmetin kalitesi, zamanlaması, </a:t>
            </a:r>
            <a:r>
              <a:rPr lang="tr-TR" dirty="0" smtClean="0"/>
              <a:t>vb.</a:t>
            </a:r>
          </a:p>
          <a:p>
            <a:pPr algn="just"/>
            <a:r>
              <a:rPr lang="tr-TR" b="1" dirty="0"/>
              <a:t>Pazar Bölümlendirme ve Hedef Pazar Belirleme;</a:t>
            </a:r>
            <a:r>
              <a:rPr lang="tr-TR" dirty="0"/>
              <a:t> bu faaliyet hedef pazarlardaki tüketicilerin özelliklerine uygun pazarlama bileşenleri tespit etmektir. </a:t>
            </a:r>
            <a:endParaRPr lang="tr-TR" dirty="0" smtClean="0"/>
          </a:p>
          <a:p>
            <a:pPr lvl="0" algn="just"/>
            <a:r>
              <a:rPr lang="tr-TR" b="1" dirty="0"/>
              <a:t>Değer-Değişim Süreci;</a:t>
            </a:r>
            <a:r>
              <a:rPr lang="tr-TR" dirty="0"/>
              <a:t> satın alma faaliyetleri bir değişim faaliyetidir. Pazarda değişim gerçekleştiğinde mal veya hizmetler para ve para ile ölçülebilen şeylerle </a:t>
            </a:r>
            <a:r>
              <a:rPr lang="tr-TR" dirty="0" smtClean="0"/>
              <a:t>değiştirilir. Tüketiciler </a:t>
            </a:r>
            <a:r>
              <a:rPr lang="tr-TR" dirty="0"/>
              <a:t>ödedikleri bedelin tam karşılığını hizmet olarak aldıklarında ikna olacaklardır. </a:t>
            </a:r>
          </a:p>
          <a:p>
            <a:pPr algn="just"/>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060848"/>
            <a:ext cx="8229600" cy="3456384"/>
          </a:xfrm>
        </p:spPr>
        <p:txBody>
          <a:bodyPr/>
          <a:lstStyle/>
          <a:p>
            <a:pPr lvl="0" algn="just"/>
            <a:r>
              <a:rPr lang="tr-TR" b="1" dirty="0"/>
              <a:t>Ürün Yaşam Süreci;</a:t>
            </a:r>
            <a:r>
              <a:rPr lang="tr-TR" dirty="0"/>
              <a:t> hizmetlerinde bir yaşam süresi vardır. Bu hizmet süreci aynı ürünlerde olduğu gibi giriş, büyüme, olgunluk ve gerileme aşamalarından oluşmaktadır. </a:t>
            </a:r>
            <a:endParaRPr lang="tr-TR" dirty="0" smtClean="0"/>
          </a:p>
          <a:p>
            <a:pPr lvl="0" algn="just"/>
            <a:endParaRPr lang="tr-TR" b="1" dirty="0"/>
          </a:p>
          <a:p>
            <a:pPr lvl="0" algn="just"/>
            <a:r>
              <a:rPr lang="tr-TR" b="1" dirty="0" smtClean="0"/>
              <a:t>Etkin </a:t>
            </a:r>
            <a:r>
              <a:rPr lang="tr-TR" b="1" dirty="0"/>
              <a:t>Pazarlama Karması;</a:t>
            </a:r>
            <a:r>
              <a:rPr lang="tr-TR" dirty="0"/>
              <a:t> hizmetlerin farklılık, ayırt edilemezlik, soyutluk gibi özelliklerinden dolayı pazarda yaşanan talep değişiklikleri işletmelerin pazara sunduğu pazarlama karması elemanlarını doğrudan etkilemektedir.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813970" cy="551914"/>
          </a:xfrm>
        </p:spPr>
        <p:txBody>
          <a:bodyPr/>
          <a:lstStyle/>
          <a:p>
            <a:r>
              <a:rPr lang="tr-TR" sz="2400" b="1" dirty="0"/>
              <a:t>HİZMET PAZARLAMASI ÖZELLİKLERİ</a:t>
            </a:r>
            <a:endParaRPr lang="tr-TR" sz="2400" dirty="0"/>
          </a:p>
        </p:txBody>
      </p:sp>
      <p:sp>
        <p:nvSpPr>
          <p:cNvPr id="3" name="2 İçerik Yer Tutucusu"/>
          <p:cNvSpPr>
            <a:spLocks noGrp="1"/>
          </p:cNvSpPr>
          <p:nvPr>
            <p:ph idx="1"/>
          </p:nvPr>
        </p:nvSpPr>
        <p:spPr>
          <a:xfrm>
            <a:off x="467544" y="1700808"/>
            <a:ext cx="8229600" cy="4104456"/>
          </a:xfrm>
        </p:spPr>
        <p:txBody>
          <a:bodyPr numCol="1"/>
          <a:lstStyle/>
          <a:p>
            <a:pPr marL="0" indent="0" algn="just">
              <a:buNone/>
            </a:pPr>
            <a:r>
              <a:rPr lang="tr-TR" dirty="0" smtClean="0"/>
              <a:t>	Hizmet </a:t>
            </a:r>
            <a:r>
              <a:rPr lang="tr-TR" dirty="0"/>
              <a:t>pazarlamasında müşterilerin değişik istek ve ihtiyaçlarını karşılayabilen işletmeler hedef olarak belirledikleri pazarlarda yaşamlarını </a:t>
            </a:r>
            <a:r>
              <a:rPr lang="tr-TR" dirty="0" smtClean="0"/>
              <a:t>sürdürebilmektedirler. Hizmet pazarlaması </a:t>
            </a:r>
            <a:r>
              <a:rPr lang="tr-TR" dirty="0"/>
              <a:t>faaliyetlerinin kendisine has bir takım özellikleri vardır. </a:t>
            </a:r>
            <a:r>
              <a:rPr lang="tr-TR" dirty="0" smtClean="0"/>
              <a:t>Bunlar;</a:t>
            </a:r>
          </a:p>
          <a:p>
            <a:pPr lvl="0" algn="just"/>
            <a:r>
              <a:rPr lang="tr-TR" dirty="0"/>
              <a:t>Tüketicilerin istek ve ihtiyaçlarının tespit edilerek, bunların karşılanması için hizmetlerin sunulması,</a:t>
            </a:r>
          </a:p>
          <a:p>
            <a:pPr lvl="0" algn="just"/>
            <a:r>
              <a:rPr lang="tr-TR" dirty="0"/>
              <a:t>Pazarlamanın süreç olarak devamlılık </a:t>
            </a:r>
            <a:r>
              <a:rPr lang="tr-TR" dirty="0" smtClean="0"/>
              <a:t>arz </a:t>
            </a:r>
            <a:r>
              <a:rPr lang="tr-TR" dirty="0"/>
              <a:t>eden yapısı, faaliyetleri süreklilik göstermesi,</a:t>
            </a:r>
          </a:p>
          <a:p>
            <a:pPr lvl="0" algn="just"/>
            <a:r>
              <a:rPr lang="tr-TR" dirty="0"/>
              <a:t>Hizmet pazarlaması faaliyetlerinin </a:t>
            </a:r>
            <a:r>
              <a:rPr lang="tr-TR" dirty="0" smtClean="0"/>
              <a:t>birbirini </a:t>
            </a:r>
            <a:r>
              <a:rPr lang="tr-TR" dirty="0"/>
              <a:t>takip </a:t>
            </a:r>
            <a:r>
              <a:rPr lang="tr-TR" dirty="0" smtClean="0"/>
              <a:t>eden, </a:t>
            </a:r>
            <a:r>
              <a:rPr lang="tr-TR" dirty="0"/>
              <a:t>düzenli olmasını gerektiren aşamalardan oluşması,</a:t>
            </a:r>
          </a:p>
          <a:p>
            <a:pPr lvl="0" algn="just"/>
            <a:r>
              <a:rPr lang="tr-TR" dirty="0"/>
              <a:t>Pazarlama araştırmalarının önemi ve bu yapılan araştırmaların hizmet pazarlaması çalışmalarında süreklilik göstermesi,</a:t>
            </a:r>
          </a:p>
          <a:p>
            <a:pPr algn="just"/>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700808"/>
            <a:ext cx="8229600" cy="3800484"/>
          </a:xfrm>
        </p:spPr>
        <p:txBody>
          <a:bodyPr/>
          <a:lstStyle/>
          <a:p>
            <a:pPr lvl="0" algn="just"/>
            <a:r>
              <a:rPr lang="tr-TR" dirty="0"/>
              <a:t>Hizmet işletmesinin kendisi gibi hizmet veren diğer işletmelerle arasındaki oluşan iletişim, dayanışma ve bunların her geçen gün öneminin artış göstermesi,</a:t>
            </a:r>
          </a:p>
          <a:p>
            <a:pPr lvl="0" algn="just"/>
            <a:r>
              <a:rPr lang="tr-TR" dirty="0"/>
              <a:t>İşletmenin örgüt yapısında ve bölümler arasında dayanışmanın gerekliliği ve işletmenin bütünü içerisinde pazarlama faaliyetlerinin bütünlük göstermesi,</a:t>
            </a:r>
          </a:p>
          <a:p>
            <a:pPr lvl="0" algn="just"/>
            <a:r>
              <a:rPr lang="tr-TR" dirty="0"/>
              <a:t>Hizmetlerinin soyut olması ve üretimin ve tüketimin aynı anda gerçekleşmesinden dolayı müşteri memnuniyetinin sağlanmasın için kalite önem göstermektedir, </a:t>
            </a:r>
          </a:p>
          <a:p>
            <a:pPr algn="just"/>
            <a:r>
              <a:rPr lang="tr-TR" dirty="0"/>
              <a:t>Hizmet pazarlamasında işletmelerin pazarlama faaliyetleri hakkında etkinliği ölçme güçlüğü vardır.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004878"/>
            <a:ext cx="8064896" cy="839946"/>
          </a:xfrm>
        </p:spPr>
        <p:txBody>
          <a:bodyPr/>
          <a:lstStyle/>
          <a:p>
            <a:r>
              <a:rPr lang="tr-TR" dirty="0"/>
              <a:t/>
            </a:r>
            <a:br>
              <a:rPr lang="tr-TR" dirty="0"/>
            </a:br>
            <a:r>
              <a:rPr lang="tr-TR" sz="2400" b="1" dirty="0"/>
              <a:t>HİZMET PAZARLAMASI İLE ÜRÜN PAZARLAMASI ARASINDAKİ FARKLAR</a:t>
            </a:r>
            <a:endParaRPr lang="tr-TR" sz="2400" dirty="0"/>
          </a:p>
        </p:txBody>
      </p:sp>
      <p:sp>
        <p:nvSpPr>
          <p:cNvPr id="4" name="2 İçerik Yer Tutucusu"/>
          <p:cNvSpPr>
            <a:spLocks noGrp="1"/>
          </p:cNvSpPr>
          <p:nvPr>
            <p:ph idx="1"/>
          </p:nvPr>
        </p:nvSpPr>
        <p:spPr/>
        <p:txBody>
          <a:bodyPr numCol="1"/>
          <a:lstStyle/>
          <a:p>
            <a:pPr lvl="0" algn="just"/>
            <a:r>
              <a:rPr lang="tr-TR" b="1" dirty="0">
                <a:solidFill>
                  <a:schemeClr val="tx1"/>
                </a:solidFill>
              </a:rPr>
              <a:t>Üretim Yöntemleri; </a:t>
            </a:r>
            <a:r>
              <a:rPr lang="tr-TR" dirty="0"/>
              <a:t>hizmet sektöründeki işletmelerin yapıları endüstriyel işletmelerin yapılarından farklıdır. Ürünler fabrikalarda üretilirken hizmetler çoğu zaman tüketildikleri yerlere üretilmektedirler. Örneğin eğitim kurumları, bankacılık vs.</a:t>
            </a:r>
            <a:endParaRPr lang="tr-TR" sz="1800" dirty="0"/>
          </a:p>
          <a:p>
            <a:pPr lvl="0" algn="just"/>
            <a:r>
              <a:rPr lang="tr-TR" b="1" dirty="0" smtClean="0"/>
              <a:t>Depolanamama Özelliği;</a:t>
            </a:r>
            <a:r>
              <a:rPr lang="tr-TR" dirty="0" smtClean="0"/>
              <a:t> endüstriyel </a:t>
            </a:r>
            <a:r>
              <a:rPr lang="tr-TR" dirty="0"/>
              <a:t>ürünlerde saklanıp stoklanması durumu söz konusu iken hizmetlerde üretildiği anda tüketilmesi söz konusudur. </a:t>
            </a:r>
            <a:endParaRPr lang="tr-TR" sz="1800" dirty="0"/>
          </a:p>
          <a:p>
            <a:pPr algn="just"/>
            <a:r>
              <a:rPr lang="tr-TR" b="1" dirty="0"/>
              <a:t>Kullanılan Dağıtım Kanalları;</a:t>
            </a:r>
            <a:r>
              <a:rPr lang="tr-TR" dirty="0"/>
              <a:t> hizmetlerin bir yerden başka bir yere taşınması mümkün olmadığından, tüketicilerin hizmetlerin üretildiği yerlere taşınması gerekmektedir. Fakat endüstriyel ürünler başka yerlerde üretilip bir başka pazarda satışa sunulabilmektedir</a:t>
            </a:r>
            <a:r>
              <a:rPr lang="tr-TR" dirty="0" smtClean="0"/>
              <a:t>.</a:t>
            </a:r>
          </a:p>
          <a:p>
            <a:pPr algn="just"/>
            <a:endParaRPr lang="tr-TR" dirty="0"/>
          </a:p>
          <a:p>
            <a:pPr algn="just"/>
            <a:endParaRPr lang="tr-TR" dirty="0" smtClean="0"/>
          </a:p>
          <a:p>
            <a:pPr algn="just"/>
            <a:endParaRPr lang="tr-TR" dirty="0"/>
          </a:p>
          <a:p>
            <a:pPr algn="just"/>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628800"/>
            <a:ext cx="8229600" cy="3800484"/>
          </a:xfrm>
        </p:spPr>
        <p:txBody>
          <a:bodyPr/>
          <a:lstStyle/>
          <a:p>
            <a:pPr lvl="0" algn="just"/>
            <a:r>
              <a:rPr lang="tr-TR" b="1" dirty="0"/>
              <a:t>Hizmetlerden Faydalanma Süresi; </a:t>
            </a:r>
            <a:r>
              <a:rPr lang="tr-TR" dirty="0"/>
              <a:t>dayanıklı tüketim malı olarak ifade edilen ürünleri tüketiciler daha uzun kullanırken, hizmetler üretildikleri yerde tüketildiği için bunu kullanan tüketiciler kısa zamanda tüketmektedirler. </a:t>
            </a:r>
          </a:p>
          <a:p>
            <a:pPr lvl="0" algn="just"/>
            <a:r>
              <a:rPr lang="tr-TR" b="1" dirty="0"/>
              <a:t>Satın Alma Şekli Bakımından;</a:t>
            </a:r>
            <a:r>
              <a:rPr lang="tr-TR" dirty="0"/>
              <a:t> hizmetlerin </a:t>
            </a:r>
            <a:r>
              <a:rPr lang="tr-TR" dirty="0" smtClean="0"/>
              <a:t>tüketiciler </a:t>
            </a:r>
            <a:r>
              <a:rPr lang="tr-TR" dirty="0"/>
              <a:t>tarafından daha önce deneme ihtimali </a:t>
            </a:r>
            <a:r>
              <a:rPr lang="tr-TR" dirty="0" smtClean="0"/>
              <a:t>olmadığından </a:t>
            </a:r>
            <a:r>
              <a:rPr lang="tr-TR" dirty="0"/>
              <a:t>işletmelerin güven ve imaj kazanması açısından çok önemlidir. </a:t>
            </a:r>
            <a:endParaRPr lang="tr-TR" dirty="0" smtClean="0"/>
          </a:p>
          <a:p>
            <a:pPr lvl="0" algn="just"/>
            <a:r>
              <a:rPr lang="tr-TR" b="1" dirty="0" smtClean="0"/>
              <a:t>Taklit </a:t>
            </a:r>
            <a:r>
              <a:rPr lang="tr-TR" b="1" dirty="0"/>
              <a:t>Edilme Kolaylığı; </a:t>
            </a:r>
            <a:r>
              <a:rPr lang="tr-TR" dirty="0"/>
              <a:t>endüstriyel ürünlerde taklit edilmesi olasılığına karşı patent </a:t>
            </a:r>
            <a:r>
              <a:rPr lang="tr-TR" dirty="0" err="1"/>
              <a:t>vs</a:t>
            </a:r>
            <a:r>
              <a:rPr lang="tr-TR" dirty="0"/>
              <a:t> gibi önlemler söz konusudur. Fakat hizmetlerde bu tür kopyalama olaylarına karşı alınabilecek önlemler ürünlerdeki kadar kolay değildir. </a:t>
            </a: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980728"/>
            <a:ext cx="7128792" cy="923924"/>
          </a:xfrm>
        </p:spPr>
        <p:txBody>
          <a:bodyPr/>
          <a:lstStyle/>
          <a:p>
            <a:r>
              <a:rPr lang="tr-TR" sz="2400" b="1" dirty="0"/>
              <a:t>HİZMET PAZARLAMASI FAALİYETLERİNİN </a:t>
            </a:r>
            <a:r>
              <a:rPr lang="tr-TR" sz="2400" b="1" dirty="0" smtClean="0"/>
              <a:t>FAYDALARI</a:t>
            </a:r>
            <a:endParaRPr lang="tr-TR" sz="2400" dirty="0"/>
          </a:p>
        </p:txBody>
      </p:sp>
      <p:sp>
        <p:nvSpPr>
          <p:cNvPr id="4" name="2 İçerik Yer Tutucusu"/>
          <p:cNvSpPr>
            <a:spLocks noGrp="1"/>
          </p:cNvSpPr>
          <p:nvPr>
            <p:ph idx="1"/>
          </p:nvPr>
        </p:nvSpPr>
        <p:spPr>
          <a:xfrm>
            <a:off x="467544" y="2060848"/>
            <a:ext cx="8229600" cy="3800484"/>
          </a:xfrm>
        </p:spPr>
        <p:txBody>
          <a:bodyPr numCol="1"/>
          <a:lstStyle/>
          <a:p>
            <a:pPr lvl="0" algn="just"/>
            <a:r>
              <a:rPr lang="tr-TR" dirty="0"/>
              <a:t>Hedef pazarda memnun müşteri portföyü meydana getirilir.</a:t>
            </a:r>
            <a:endParaRPr lang="tr-TR" sz="1800" dirty="0"/>
          </a:p>
          <a:p>
            <a:pPr lvl="0" algn="just"/>
            <a:r>
              <a:rPr lang="tr-TR" dirty="0"/>
              <a:t>İşletme içerisindeki tüm çalışanını yöneticiler de dahil ortak bir amaca yönlendirilir ve bu amaca ulaşmaya çalışılır.</a:t>
            </a:r>
            <a:endParaRPr lang="tr-TR" sz="1800" dirty="0"/>
          </a:p>
          <a:p>
            <a:pPr lvl="0" algn="just"/>
            <a:r>
              <a:rPr lang="tr-TR" dirty="0"/>
              <a:t>Pazarda belirlenen müşterilerin hizmetlerden beklenti ve istekleri, müşteri memnuniyeti oranıyla yükseltilmeye çalışılır. </a:t>
            </a:r>
            <a:endParaRPr lang="tr-TR" sz="1800" dirty="0"/>
          </a:p>
          <a:p>
            <a:pPr lvl="0" algn="just"/>
            <a:r>
              <a:rPr lang="tr-TR" dirty="0"/>
              <a:t>Hedef pazarda tüketicilerin istek, ihtiyaç ve beklentilerinde meydana gelen değişmeler izlenerek bu değişimlere karşı zamanında tedbirler alınır.</a:t>
            </a:r>
            <a:endParaRPr lang="tr-TR" sz="1800" dirty="0"/>
          </a:p>
          <a:p>
            <a:pPr lvl="0" algn="just"/>
            <a:r>
              <a:rPr lang="tr-TR" dirty="0"/>
              <a:t>Tüketicilerin algılarına uygun olarak verilen hizmetlere yönelik tutundurma çalışmaları yapılır.</a:t>
            </a:r>
            <a:endParaRPr lang="tr-TR" sz="1800" dirty="0"/>
          </a:p>
          <a:p>
            <a:pPr lvl="1" algn="just">
              <a:buNone/>
            </a:pPr>
            <a:endParaRPr lang="tr-T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628800"/>
            <a:ext cx="8229600" cy="3800484"/>
          </a:xfrm>
        </p:spPr>
        <p:txBody>
          <a:bodyPr/>
          <a:lstStyle/>
          <a:p>
            <a:pPr lvl="0" algn="just"/>
            <a:r>
              <a:rPr lang="tr-TR" dirty="0"/>
              <a:t>Daha mutlu tüketiciler ve daha iyi hizmetler artan işbirliği ile sağlanır. </a:t>
            </a:r>
          </a:p>
          <a:p>
            <a:pPr lvl="0" algn="just"/>
            <a:r>
              <a:rPr lang="tr-TR" dirty="0"/>
              <a:t>Müşteri memnuniyetini artırmak için diğer hizmet işletmeleri ile işbirliği yapılır. </a:t>
            </a:r>
          </a:p>
          <a:p>
            <a:pPr lvl="0" algn="just"/>
            <a:r>
              <a:rPr lang="tr-TR" dirty="0"/>
              <a:t>Uygulanan pazarlama programlarından başarılı olanların sürekliliği sağlanırken, başarılı olmayan programlar sona erdirilir.</a:t>
            </a:r>
          </a:p>
          <a:p>
            <a:pPr lvl="0" algn="just"/>
            <a:r>
              <a:rPr lang="tr-TR" dirty="0"/>
              <a:t>Pazarlama faaliyetleri için harcanan emek ve paranın daha verimli kullanılması sağlanır.</a:t>
            </a:r>
          </a:p>
          <a:p>
            <a:pPr lvl="0" algn="just"/>
            <a:r>
              <a:rPr lang="tr-TR" dirty="0"/>
              <a:t>Yapılan pazarlama araştırmaları ile güçlü ve zayıf yönler belirlenerek zayıf yönler geliştirilir, güçlü öneriler değerlendirilir ve bunun sonucunda pazar fırsatları değerlendirilir. </a:t>
            </a:r>
          </a:p>
          <a:p>
            <a:pPr algn="just"/>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004878"/>
            <a:ext cx="7246018" cy="839946"/>
          </a:xfrm>
        </p:spPr>
        <p:txBody>
          <a:bodyPr/>
          <a:lstStyle/>
          <a:p>
            <a:r>
              <a:rPr lang="tr-TR" sz="2400" b="1" dirty="0"/>
              <a:t>HİZMET PAZARLAMASINDA KARŞILAŞILAN GÜÇLÜKLER</a:t>
            </a:r>
            <a:endParaRPr lang="tr-TR" sz="2400" dirty="0"/>
          </a:p>
        </p:txBody>
      </p:sp>
      <p:sp>
        <p:nvSpPr>
          <p:cNvPr id="3" name="İçerik Yer Tutucusu 2"/>
          <p:cNvSpPr>
            <a:spLocks noGrp="1"/>
          </p:cNvSpPr>
          <p:nvPr>
            <p:ph idx="1"/>
          </p:nvPr>
        </p:nvSpPr>
        <p:spPr>
          <a:xfrm>
            <a:off x="467544" y="2348880"/>
            <a:ext cx="8229600" cy="3312368"/>
          </a:xfrm>
        </p:spPr>
        <p:txBody>
          <a:bodyPr/>
          <a:lstStyle/>
          <a:p>
            <a:pPr lvl="0" algn="just"/>
            <a:r>
              <a:rPr lang="tr-TR" b="1" dirty="0"/>
              <a:t>Tanımlama:</a:t>
            </a:r>
            <a:r>
              <a:rPr lang="tr-TR" dirty="0"/>
              <a:t> Şekillendirmeye yönelik bazı hizmetler Amerikan tıraşı, asker tıraşı gibi tanımlanabilir bir özellik gösterse de bir çok hizmet ürünlerde olduğu gibi; deseni, boyutları ve işlevleriyle ilgili bir tanımlamadan yoksundur. </a:t>
            </a:r>
            <a:endParaRPr lang="tr-TR" dirty="0" smtClean="0"/>
          </a:p>
          <a:p>
            <a:pPr lvl="0" algn="just"/>
            <a:endParaRPr lang="tr-TR" dirty="0"/>
          </a:p>
          <a:p>
            <a:pPr lvl="0" algn="just"/>
            <a:r>
              <a:rPr lang="tr-TR" b="1" dirty="0"/>
              <a:t>Standartlaştırma:</a:t>
            </a:r>
            <a:r>
              <a:rPr lang="tr-TR" dirty="0"/>
              <a:t> Hizmetlerde standartlaştırma çabaları son yıllarda yoğun olarak üzerinde durulan konuların başında gelmektedir. </a:t>
            </a:r>
          </a:p>
        </p:txBody>
      </p:sp>
    </p:spTree>
    <p:extLst>
      <p:ext uri="{BB962C8B-B14F-4D97-AF65-F5344CB8AC3E}">
        <p14:creationId xmlns:p14="http://schemas.microsoft.com/office/powerpoint/2010/main" val="2910911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Öğrenme Çıktıları</a:t>
            </a:r>
            <a:endParaRPr lang="tr-TR" b="1" dirty="0"/>
          </a:p>
        </p:txBody>
      </p:sp>
      <p:sp>
        <p:nvSpPr>
          <p:cNvPr id="3" name="2 İçerik Yer Tutucusu"/>
          <p:cNvSpPr>
            <a:spLocks noGrp="1"/>
          </p:cNvSpPr>
          <p:nvPr>
            <p:ph idx="1"/>
          </p:nvPr>
        </p:nvSpPr>
        <p:spPr/>
        <p:txBody>
          <a:bodyPr/>
          <a:lstStyle/>
          <a:p>
            <a:endParaRPr lang="tr-TR" dirty="0" smtClean="0"/>
          </a:p>
          <a:p>
            <a:endParaRPr lang="tr-TR" dirty="0"/>
          </a:p>
          <a:p>
            <a:r>
              <a:rPr lang="tr-TR" dirty="0" smtClean="0"/>
              <a:t>Hizmet</a:t>
            </a:r>
            <a:r>
              <a:rPr lang="tr-TR" dirty="0"/>
              <a:t>, hizmet pazarlaması kavramlarını, farklarını ve hizmet pazarlaması </a:t>
            </a:r>
            <a:r>
              <a:rPr lang="tr-TR" dirty="0" smtClean="0"/>
              <a:t>ilkelerini öğrenmek</a:t>
            </a:r>
            <a:endParaRPr lang="tr-TR" dirty="0"/>
          </a:p>
          <a:p>
            <a:r>
              <a:rPr lang="tr-TR" dirty="0" smtClean="0"/>
              <a:t>Hizmet </a:t>
            </a:r>
            <a:r>
              <a:rPr lang="tr-TR" dirty="0"/>
              <a:t>pazarlamasının özelliklerini kavrayabilmek</a:t>
            </a:r>
          </a:p>
          <a:p>
            <a:r>
              <a:rPr lang="tr-TR" dirty="0" smtClean="0"/>
              <a:t>Hizmet </a:t>
            </a:r>
            <a:r>
              <a:rPr lang="tr-TR" dirty="0"/>
              <a:t>pazarlaması ile mallar arasındaki farkları bilmek</a:t>
            </a:r>
          </a:p>
          <a:p>
            <a:r>
              <a:rPr lang="tr-TR" dirty="0" smtClean="0"/>
              <a:t>Hizmet </a:t>
            </a:r>
            <a:r>
              <a:rPr lang="tr-TR" dirty="0"/>
              <a:t>pazarlaması faaliyetleri hakkında bilgi sahibi olmak</a:t>
            </a:r>
          </a:p>
          <a:p>
            <a:pPr marL="0" lvl="0" indent="0">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3800484"/>
          </a:xfrm>
        </p:spPr>
        <p:txBody>
          <a:bodyPr/>
          <a:lstStyle/>
          <a:p>
            <a:pPr lvl="0" algn="just"/>
            <a:r>
              <a:rPr lang="tr-TR" b="1" dirty="0"/>
              <a:t>Derecelendirme:</a:t>
            </a:r>
            <a:r>
              <a:rPr lang="tr-TR" dirty="0"/>
              <a:t> H</a:t>
            </a:r>
            <a:r>
              <a:rPr lang="tr-TR" dirty="0" smtClean="0"/>
              <a:t>izmetlerin </a:t>
            </a:r>
            <a:r>
              <a:rPr lang="tr-TR" dirty="0"/>
              <a:t>birinci sınıf, ikinci sınıf ve üçüncü sınıf hizmetler gibi derecelendirilmesi ya da iyi hizmet, orta hizmet, kötü hizmet şeklinde değerlendirmenin doğruluğu </a:t>
            </a:r>
            <a:r>
              <a:rPr lang="tr-TR" dirty="0" smtClean="0"/>
              <a:t>tartışılmalıdır.</a:t>
            </a:r>
          </a:p>
          <a:p>
            <a:pPr lvl="0" algn="just"/>
            <a:r>
              <a:rPr lang="tr-TR" b="1" dirty="0" smtClean="0"/>
              <a:t>Her </a:t>
            </a:r>
            <a:r>
              <a:rPr lang="tr-TR" b="1" dirty="0"/>
              <a:t>Hizmet Aynı Şekilde Pazarlanamaz:</a:t>
            </a:r>
            <a:r>
              <a:rPr lang="tr-TR" dirty="0"/>
              <a:t> Aynı hizmeti, aynı zaman diliminde, farklı kişilere aynı şekilde pazarlamak  ya da farklı pazarlamacıların aynı kişilere farklı zaman diliminde aynı hizmeti aynı şekilde pazarlaması oldukça güçtür. </a:t>
            </a:r>
            <a:endParaRPr lang="tr-TR" dirty="0" smtClean="0"/>
          </a:p>
          <a:p>
            <a:pPr lvl="0" algn="just"/>
            <a:r>
              <a:rPr lang="tr-TR" b="1" dirty="0" smtClean="0"/>
              <a:t>Tüketimi </a:t>
            </a:r>
            <a:r>
              <a:rPr lang="tr-TR" b="1" dirty="0"/>
              <a:t>Erteleme:</a:t>
            </a:r>
            <a:r>
              <a:rPr lang="tr-TR" dirty="0"/>
              <a:t> Bazı hizmetler belki başka bir zaman dilimine kaydırabilir. Ancak erteleme durumunda bile müşterinin gücenme riski oldukça fazladır.</a:t>
            </a:r>
          </a:p>
          <a:p>
            <a:pPr lvl="0" algn="just"/>
            <a:endParaRPr lang="tr-TR" dirty="0"/>
          </a:p>
          <a:p>
            <a:endParaRPr lang="tr-TR" dirty="0"/>
          </a:p>
        </p:txBody>
      </p:sp>
    </p:spTree>
    <p:extLst>
      <p:ext uri="{BB962C8B-B14F-4D97-AF65-F5344CB8AC3E}">
        <p14:creationId xmlns:p14="http://schemas.microsoft.com/office/powerpoint/2010/main" val="1140302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229600" cy="3800484"/>
          </a:xfrm>
        </p:spPr>
        <p:txBody>
          <a:bodyPr/>
          <a:lstStyle/>
          <a:p>
            <a:pPr lvl="0" algn="just"/>
            <a:r>
              <a:rPr lang="tr-TR" b="1" dirty="0"/>
              <a:t>Test Etme:</a:t>
            </a:r>
            <a:r>
              <a:rPr lang="tr-TR" dirty="0"/>
              <a:t> Hizmetlerin tadına bakmak, birazını denemek ve daha sonra tamamını almak gibi bir durum yaratılamaz. Hizmetler, alınıp tatmin olunur ya da olunmaz.</a:t>
            </a:r>
          </a:p>
          <a:p>
            <a:pPr lvl="0" algn="just"/>
            <a:r>
              <a:rPr lang="tr-TR" b="1" dirty="0"/>
              <a:t>Hizmetleri Bölme:</a:t>
            </a:r>
            <a:r>
              <a:rPr lang="tr-TR" dirty="0"/>
              <a:t> Bir saç yapımında, saçın yarısını başka bir zaman diliminde yaptırmak düşünülemez.</a:t>
            </a:r>
          </a:p>
          <a:p>
            <a:pPr lvl="0" algn="just"/>
            <a:r>
              <a:rPr lang="tr-TR" b="1" dirty="0"/>
              <a:t>Hizmet Pazarını Bölümleme Güçlüğü:</a:t>
            </a:r>
            <a:r>
              <a:rPr lang="tr-TR" dirty="0"/>
              <a:t> Hizmet pazarlaması alanında küresel pazarlama düşüncesinde hareket etmek daha avantajlı bir durum yaratabilir.</a:t>
            </a:r>
          </a:p>
          <a:p>
            <a:pPr lvl="0" algn="just"/>
            <a:r>
              <a:rPr lang="tr-TR" b="1" dirty="0"/>
              <a:t>Hizmetlerin Zorunlu Olmasının Getirdiği Güçlükler:</a:t>
            </a:r>
            <a:r>
              <a:rPr lang="tr-TR" dirty="0"/>
              <a:t> Hizmetlerin büyük bir kısmı zorunlu olmayan ya da bireylerin kendisi tarafından üretilebilen </a:t>
            </a:r>
            <a:r>
              <a:rPr lang="tr-TR" dirty="0" smtClean="0"/>
              <a:t>türdendir. Alınan </a:t>
            </a:r>
            <a:r>
              <a:rPr lang="tr-TR" dirty="0"/>
              <a:t>hizmetlerden vazgeçme durumu her zaman olası bir durumudur.</a:t>
            </a:r>
          </a:p>
          <a:p>
            <a:endParaRPr lang="tr-TR" dirty="0"/>
          </a:p>
        </p:txBody>
      </p:sp>
    </p:spTree>
    <p:extLst>
      <p:ext uri="{BB962C8B-B14F-4D97-AF65-F5344CB8AC3E}">
        <p14:creationId xmlns:p14="http://schemas.microsoft.com/office/powerpoint/2010/main" val="4062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84784"/>
            <a:ext cx="8229600" cy="3800484"/>
          </a:xfrm>
        </p:spPr>
        <p:txBody>
          <a:bodyPr/>
          <a:lstStyle/>
          <a:p>
            <a:pPr lvl="0" algn="just"/>
            <a:r>
              <a:rPr lang="tr-TR" b="1" dirty="0"/>
              <a:t>Emek-Yoğun Olma:</a:t>
            </a:r>
            <a:r>
              <a:rPr lang="tr-TR" dirty="0"/>
              <a:t> Bu durum hizmet pazarlamasında her zaman hata yapma olasılığını arttıran ve müşteriyi gücendirmeye yol açan bir durumdur.</a:t>
            </a:r>
          </a:p>
          <a:p>
            <a:pPr lvl="0" algn="just"/>
            <a:r>
              <a:rPr lang="tr-TR" b="1" dirty="0"/>
              <a:t>Hatadan Geri Dönme:</a:t>
            </a:r>
            <a:r>
              <a:rPr lang="tr-TR" dirty="0"/>
              <a:t> Hizmetlerin üretiminde ve pazarlanmasında yapılan hatalardan geri dönmek çok zahmetli ve bazen de olanaksızdır.</a:t>
            </a:r>
          </a:p>
          <a:p>
            <a:pPr lvl="0" algn="just"/>
            <a:r>
              <a:rPr lang="tr-TR" b="1" dirty="0"/>
              <a:t>Bir Plana Bağlı Kalma:</a:t>
            </a:r>
            <a:r>
              <a:rPr lang="tr-TR" dirty="0"/>
              <a:t> Hizmet alanında kararları etkileyen bir çok faktör devrede olduğundan, daha önce düşünüldüğü ya da planlandığı şekilde hizmet üretmeye ve sunmaya devam etmek mümkün olmayacağı gibi doğru da olmayabilir. </a:t>
            </a:r>
            <a:endParaRPr lang="tr-TR" dirty="0" smtClean="0"/>
          </a:p>
          <a:p>
            <a:pPr lvl="0" algn="just"/>
            <a:r>
              <a:rPr lang="tr-TR" b="1" dirty="0"/>
              <a:t>Hizmet Üretiminde İşbirliği Sağlama:</a:t>
            </a:r>
            <a:r>
              <a:rPr lang="tr-TR" dirty="0"/>
              <a:t> Hizmetlerin üretimi sırasında bir çok kişi yada farklı işletmeler birlikte hareket etmek durumundadırlar</a:t>
            </a:r>
          </a:p>
          <a:p>
            <a:endParaRPr lang="tr-TR" dirty="0"/>
          </a:p>
        </p:txBody>
      </p:sp>
    </p:spTree>
    <p:extLst>
      <p:ext uri="{BB962C8B-B14F-4D97-AF65-F5344CB8AC3E}">
        <p14:creationId xmlns:p14="http://schemas.microsoft.com/office/powerpoint/2010/main" val="2240963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Tartışma Soruları</a:t>
            </a:r>
            <a:endParaRPr lang="tr-TR" dirty="0"/>
          </a:p>
        </p:txBody>
      </p:sp>
      <p:sp>
        <p:nvSpPr>
          <p:cNvPr id="3" name="2 İçerik Yer Tutucusu"/>
          <p:cNvSpPr>
            <a:spLocks noGrp="1"/>
          </p:cNvSpPr>
          <p:nvPr>
            <p:ph idx="1"/>
          </p:nvPr>
        </p:nvSpPr>
        <p:spPr/>
        <p:txBody>
          <a:bodyPr/>
          <a:lstStyle/>
          <a:p>
            <a:pPr marL="0" indent="0" algn="just">
              <a:spcBef>
                <a:spcPts val="0"/>
              </a:spcBef>
              <a:buNone/>
            </a:pPr>
            <a:r>
              <a:rPr lang="tr-TR" b="1" dirty="0" smtClean="0"/>
              <a:t>1</a:t>
            </a:r>
            <a:r>
              <a:rPr lang="tr-TR" b="1" dirty="0"/>
              <a:t>.</a:t>
            </a:r>
            <a:r>
              <a:rPr lang="tr-TR" dirty="0"/>
              <a:t> Pazarlama faaliyetlerinde hizmet neden önemlidir, tartışınız?</a:t>
            </a:r>
          </a:p>
          <a:p>
            <a:pPr marL="0" indent="0" algn="just">
              <a:spcBef>
                <a:spcPts val="0"/>
              </a:spcBef>
              <a:buNone/>
            </a:pPr>
            <a:r>
              <a:rPr lang="tr-TR" b="1" dirty="0"/>
              <a:t>2.</a:t>
            </a:r>
            <a:r>
              <a:rPr lang="tr-TR" dirty="0"/>
              <a:t> Hizmetlerin ortak özellikleri nelerdir?</a:t>
            </a:r>
          </a:p>
          <a:p>
            <a:pPr marL="0" indent="0" algn="just">
              <a:spcBef>
                <a:spcPts val="0"/>
              </a:spcBef>
              <a:buNone/>
            </a:pPr>
            <a:r>
              <a:rPr lang="tr-TR" b="1" smtClean="0"/>
              <a:t>3.</a:t>
            </a:r>
            <a:r>
              <a:rPr lang="tr-TR" smtClean="0"/>
              <a:t>Hizmet </a:t>
            </a:r>
            <a:r>
              <a:rPr lang="tr-TR" dirty="0"/>
              <a:t>pazarlamasında modern pazarlama anlayışının önemi hakkında bilgi veriniz?</a:t>
            </a:r>
          </a:p>
          <a:p>
            <a:pPr marL="0" indent="0" algn="just" defTabSz="540000">
              <a:spcBef>
                <a:spcPts val="0"/>
              </a:spcBef>
              <a:buNone/>
            </a:pPr>
            <a:r>
              <a:rPr lang="tr-TR" b="1" dirty="0" smtClean="0"/>
              <a:t>4.</a:t>
            </a:r>
            <a:r>
              <a:rPr lang="tr-TR" dirty="0" smtClean="0"/>
              <a:t>Hizmet </a:t>
            </a:r>
            <a:r>
              <a:rPr lang="tr-TR" dirty="0"/>
              <a:t>pazarlamasın sektöründe çalışan işletmelerin karşılaşabileceği güçlükler </a:t>
            </a:r>
            <a:r>
              <a:rPr lang="tr-TR" dirty="0" smtClean="0"/>
              <a:t>hakkında    </a:t>
            </a:r>
            <a:r>
              <a:rPr lang="tr-TR" dirty="0"/>
              <a:t>bilgi veriniz?</a:t>
            </a:r>
          </a:p>
          <a:p>
            <a:pPr marL="457200" lvl="0" indent="-457200" algn="just">
              <a:buFont typeface="+mj-lt"/>
              <a:buAutoNum type="arabicPeriod"/>
            </a:pP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GELECEK BÖLÜM</a:t>
            </a:r>
            <a:endParaRPr lang="tr-TR" b="1" dirty="0"/>
          </a:p>
        </p:txBody>
      </p:sp>
      <p:sp>
        <p:nvSpPr>
          <p:cNvPr id="3" name="İçerik Yer Tutucusu 2"/>
          <p:cNvSpPr>
            <a:spLocks noGrp="1"/>
          </p:cNvSpPr>
          <p:nvPr>
            <p:ph idx="1"/>
          </p:nvPr>
        </p:nvSpPr>
        <p:spPr>
          <a:xfrm>
            <a:off x="457200" y="2564904"/>
            <a:ext cx="8229600" cy="3378696"/>
          </a:xfrm>
        </p:spPr>
        <p:txBody>
          <a:bodyPr/>
          <a:lstStyle/>
          <a:p>
            <a:pPr marL="0" indent="0">
              <a:lnSpc>
                <a:spcPct val="107000"/>
              </a:lnSpc>
              <a:spcAft>
                <a:spcPts val="800"/>
              </a:spcAft>
              <a:buNone/>
            </a:pPr>
            <a:endParaRPr lang="tr-TR" sz="3200" b="1" dirty="0" smtClean="0">
              <a:latin typeface="Calibri"/>
              <a:ea typeface="Calibri"/>
              <a:cs typeface="Times New Roman"/>
            </a:endParaRPr>
          </a:p>
          <a:p>
            <a:pPr marL="0" indent="0">
              <a:lnSpc>
                <a:spcPct val="107000"/>
              </a:lnSpc>
              <a:spcAft>
                <a:spcPts val="800"/>
              </a:spcAft>
              <a:buNone/>
            </a:pPr>
            <a:r>
              <a:rPr lang="tr-TR" sz="3000" b="1" dirty="0" smtClean="0">
                <a:ea typeface="Calibri"/>
                <a:cs typeface="Times New Roman"/>
              </a:rPr>
              <a:t>BÖLÜM 2: </a:t>
            </a:r>
          </a:p>
          <a:p>
            <a:pPr marL="0" indent="0">
              <a:lnSpc>
                <a:spcPct val="107000"/>
              </a:lnSpc>
              <a:spcAft>
                <a:spcPts val="800"/>
              </a:spcAft>
              <a:buNone/>
            </a:pPr>
            <a:r>
              <a:rPr lang="tr-TR" sz="3000" b="1" dirty="0" smtClean="0">
                <a:ea typeface="Calibri"/>
                <a:cs typeface="Times New Roman"/>
              </a:rPr>
              <a:t>Hizmetler </a:t>
            </a:r>
            <a:r>
              <a:rPr lang="tr-TR" sz="3000" b="1" dirty="0">
                <a:ea typeface="Calibri"/>
                <a:cs typeface="Times New Roman"/>
              </a:rPr>
              <a:t>Sektöründeki Gelişmeler</a:t>
            </a:r>
            <a:endParaRPr lang="tr-TR" sz="3000" dirty="0">
              <a:ea typeface="Calibri"/>
              <a:cs typeface="Times New Roman"/>
            </a:endParaRPr>
          </a:p>
          <a:p>
            <a:pPr marL="0" indent="0">
              <a:buNone/>
            </a:pPr>
            <a:endParaRPr lang="tr-TR" dirty="0"/>
          </a:p>
        </p:txBody>
      </p:sp>
    </p:spTree>
    <p:extLst>
      <p:ext uri="{BB962C8B-B14F-4D97-AF65-F5344CB8AC3E}">
        <p14:creationId xmlns:p14="http://schemas.microsoft.com/office/powerpoint/2010/main" val="2570733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908720"/>
            <a:ext cx="6696744" cy="648072"/>
          </a:xfrm>
        </p:spPr>
        <p:txBody>
          <a:bodyPr/>
          <a:lstStyle/>
          <a:p>
            <a:r>
              <a:rPr lang="tr-TR" sz="2400" b="1" dirty="0"/>
              <a:t>HİZMET KAVRAMI VE ÖZELLİKLERİ</a:t>
            </a:r>
            <a:endParaRPr lang="tr-TR" sz="2400" dirty="0"/>
          </a:p>
        </p:txBody>
      </p:sp>
      <p:sp>
        <p:nvSpPr>
          <p:cNvPr id="3" name="2 İçerik Yer Tutucusu"/>
          <p:cNvSpPr>
            <a:spLocks noGrp="1"/>
          </p:cNvSpPr>
          <p:nvPr>
            <p:ph idx="1"/>
          </p:nvPr>
        </p:nvSpPr>
        <p:spPr>
          <a:xfrm>
            <a:off x="395536" y="1772816"/>
            <a:ext cx="8229600" cy="4032448"/>
          </a:xfrm>
        </p:spPr>
        <p:txBody>
          <a:bodyPr/>
          <a:lstStyle/>
          <a:p>
            <a:pPr marL="0" indent="0" algn="just">
              <a:buNone/>
            </a:pPr>
            <a:r>
              <a:rPr lang="tr-TR" dirty="0"/>
              <a:t>H</a:t>
            </a:r>
            <a:r>
              <a:rPr lang="tr-TR" dirty="0" smtClean="0"/>
              <a:t>izmet kavramının çeşitli tanımlarına </a:t>
            </a:r>
          </a:p>
          <a:p>
            <a:pPr marL="0" indent="0" algn="just">
              <a:buNone/>
            </a:pPr>
            <a:r>
              <a:rPr lang="tr-TR" dirty="0" smtClean="0"/>
              <a:t>baktığımızda;</a:t>
            </a:r>
          </a:p>
          <a:p>
            <a:pPr marL="0" indent="0" algn="just">
              <a:buNone/>
            </a:pPr>
            <a:endParaRPr lang="tr-TR" dirty="0" smtClean="0"/>
          </a:p>
          <a:p>
            <a:pPr marL="0" indent="0" algn="just">
              <a:buNone/>
            </a:pPr>
            <a:endParaRPr lang="tr-TR" dirty="0" smtClean="0"/>
          </a:p>
          <a:p>
            <a:pPr marL="0" indent="0" algn="just">
              <a:buNone/>
            </a:pPr>
            <a:endParaRPr lang="tr-TR" dirty="0"/>
          </a:p>
          <a:p>
            <a:pPr marL="0" indent="0" algn="just">
              <a:buNone/>
            </a:pPr>
            <a:endParaRPr lang="tr-TR" dirty="0" smtClean="0"/>
          </a:p>
          <a:p>
            <a:pPr marL="0" indent="0" algn="just">
              <a:buNone/>
            </a:pPr>
            <a:r>
              <a:rPr lang="tr-TR" b="1" dirty="0" err="1" smtClean="0"/>
              <a:t>Grönroos’a</a:t>
            </a:r>
            <a:r>
              <a:rPr lang="tr-TR" b="1" dirty="0" smtClean="0"/>
              <a:t> </a:t>
            </a:r>
            <a:r>
              <a:rPr lang="tr-TR" b="1" dirty="0"/>
              <a:t>göre hizmet</a:t>
            </a:r>
            <a:r>
              <a:rPr lang="tr-TR" dirty="0"/>
              <a:t>, net olmamakla birlikte yapısından dolayı az ya da çok dokunulmaz olan, müşteri ve hizmet sunan personel ile birlikte hizmeti sağlayanın fiziksel kaynakları, malları veya sistemlerinin karşılaştıkları esnada oluşan ve müşteri sorunlarına çözüm getirmeyi hedefleyen faaliyet olarak </a:t>
            </a:r>
            <a:r>
              <a:rPr lang="tr-TR" dirty="0" smtClean="0"/>
              <a:t>tanımlamaktadır.</a:t>
            </a:r>
          </a:p>
          <a:p>
            <a:pPr marL="0" indent="0" algn="just">
              <a:buNone/>
            </a:pPr>
            <a:endParaRPr lang="tr-TR"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44824"/>
            <a:ext cx="278549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8229600" cy="4608512"/>
          </a:xfrm>
        </p:spPr>
        <p:txBody>
          <a:bodyPr/>
          <a:lstStyle/>
          <a:p>
            <a:pPr lvl="0">
              <a:buClrTx/>
              <a:buNone/>
            </a:pPr>
            <a:r>
              <a:rPr lang="tr-TR" altLang="tr-TR" sz="2800" b="1" dirty="0" err="1">
                <a:cs typeface="Arial"/>
              </a:rPr>
              <a:t>Kotler</a:t>
            </a:r>
            <a:r>
              <a:rPr lang="tr-TR" altLang="tr-TR" sz="2800" b="1" dirty="0">
                <a:cs typeface="Arial"/>
              </a:rPr>
              <a:t> ve </a:t>
            </a:r>
            <a:r>
              <a:rPr lang="tr-TR" altLang="tr-TR" sz="2800" b="1" dirty="0" err="1">
                <a:cs typeface="Arial"/>
              </a:rPr>
              <a:t>Amstrong</a:t>
            </a:r>
            <a:r>
              <a:rPr lang="tr-TR" altLang="tr-TR" sz="2800" b="1" dirty="0">
                <a:cs typeface="Arial"/>
              </a:rPr>
              <a:t> </a:t>
            </a:r>
          </a:p>
          <a:p>
            <a:pPr lvl="0">
              <a:buClrTx/>
              <a:buNone/>
            </a:pPr>
            <a:r>
              <a:rPr lang="tr-TR" altLang="tr-TR" sz="2800" b="1" dirty="0">
                <a:cs typeface="Arial"/>
              </a:rPr>
              <a:t>hizmeti;</a:t>
            </a:r>
          </a:p>
          <a:p>
            <a:pPr lvl="0">
              <a:buClrTx/>
              <a:buNone/>
            </a:pPr>
            <a:endParaRPr lang="tr-TR" altLang="tr-TR" sz="2800" b="1" dirty="0">
              <a:cs typeface="Arial"/>
            </a:endParaRPr>
          </a:p>
          <a:p>
            <a:pPr lvl="0">
              <a:buClrTx/>
              <a:buNone/>
            </a:pPr>
            <a:endParaRPr lang="tr-TR" altLang="tr-TR" sz="2800" b="1" dirty="0">
              <a:cs typeface="Arial"/>
            </a:endParaRPr>
          </a:p>
          <a:p>
            <a:pPr lvl="0">
              <a:buClrTx/>
              <a:buNone/>
            </a:pPr>
            <a:r>
              <a:rPr lang="tr-TR" altLang="tr-TR" sz="2800" dirty="0">
                <a:cs typeface="Arial"/>
              </a:rPr>
              <a:t>“bir tarafın diğerine sunduğu, temel olarak dokunulmayan ve herhangi bir şeyin sahipliğiyle sonuçlanmayan bir etkinlik ya da yarar” şeklinde tanımlamıştır.</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96752"/>
            <a:ext cx="3097213"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0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8229600" cy="4464496"/>
          </a:xfrm>
        </p:spPr>
        <p:txBody>
          <a:bodyPr/>
          <a:lstStyle/>
          <a:p>
            <a:pPr lvl="0">
              <a:buClrTx/>
              <a:buNone/>
            </a:pPr>
            <a:endParaRPr lang="tr-TR" altLang="tr-TR" sz="3200" b="1" kern="1200" dirty="0" smtClean="0">
              <a:solidFill>
                <a:prstClr val="black"/>
              </a:solidFill>
              <a:latin typeface="Calibri"/>
            </a:endParaRPr>
          </a:p>
          <a:p>
            <a:pPr lvl="0">
              <a:buClrTx/>
              <a:buNone/>
            </a:pPr>
            <a:r>
              <a:rPr lang="tr-TR" altLang="tr-TR" sz="3200" b="1" kern="1200" dirty="0" smtClean="0">
                <a:solidFill>
                  <a:prstClr val="black"/>
                </a:solidFill>
              </a:rPr>
              <a:t>Amerikan </a:t>
            </a:r>
            <a:r>
              <a:rPr lang="tr-TR" altLang="tr-TR" sz="3200" b="1" kern="1200" dirty="0">
                <a:solidFill>
                  <a:prstClr val="black"/>
                </a:solidFill>
              </a:rPr>
              <a:t>Pazarlama Birliği</a:t>
            </a:r>
            <a:r>
              <a:rPr lang="tr-TR" altLang="tr-TR" sz="3200" b="1" kern="1200" dirty="0" smtClean="0">
                <a:solidFill>
                  <a:prstClr val="black"/>
                </a:solidFill>
              </a:rPr>
              <a:t>;</a:t>
            </a:r>
            <a:endParaRPr lang="tr-TR" altLang="tr-TR" sz="3200" b="1" kern="1200" dirty="0">
              <a:solidFill>
                <a:prstClr val="black"/>
              </a:solidFill>
            </a:endParaRPr>
          </a:p>
          <a:p>
            <a:pPr lvl="0">
              <a:buClrTx/>
              <a:buNone/>
            </a:pPr>
            <a:endParaRPr lang="tr-TR" altLang="tr-TR" sz="3200" b="1" kern="1200" dirty="0" smtClean="0">
              <a:solidFill>
                <a:prstClr val="black"/>
              </a:solidFill>
            </a:endParaRPr>
          </a:p>
          <a:p>
            <a:pPr lvl="0">
              <a:buClrTx/>
              <a:buNone/>
            </a:pPr>
            <a:endParaRPr lang="tr-TR" altLang="tr-TR" sz="3200" b="1" kern="1200" dirty="0">
              <a:solidFill>
                <a:prstClr val="black"/>
              </a:solidFill>
            </a:endParaRPr>
          </a:p>
          <a:p>
            <a:pPr lvl="0">
              <a:buClrTx/>
              <a:buNone/>
            </a:pPr>
            <a:r>
              <a:rPr lang="tr-TR" altLang="tr-TR" sz="3200" kern="1200" dirty="0" smtClean="0">
                <a:solidFill>
                  <a:prstClr val="black"/>
                </a:solidFill>
              </a:rPr>
              <a:t>“</a:t>
            </a:r>
            <a:r>
              <a:rPr lang="tr-TR" altLang="tr-TR" sz="3200" kern="1200" dirty="0">
                <a:solidFill>
                  <a:prstClr val="black"/>
                </a:solidFill>
              </a:rPr>
              <a:t>Satışa sunulan ya da malların satışıyla birlikte sağlanan eylemler, yararlar veya doygunluklardır.”</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72816"/>
            <a:ext cx="252028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916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5256584"/>
          </a:xfrm>
        </p:spPr>
        <p:txBody>
          <a:bodyPr/>
          <a:lstStyle/>
          <a:p>
            <a:pPr marL="0" indent="0">
              <a:spcBef>
                <a:spcPts val="0"/>
              </a:spcBef>
              <a:buNone/>
            </a:pPr>
            <a:r>
              <a:rPr lang="tr-TR" sz="2400" b="1" dirty="0" err="1" smtClean="0"/>
              <a:t>Zeithaml</a:t>
            </a:r>
            <a:r>
              <a:rPr lang="tr-TR" sz="2400" b="1" dirty="0" smtClean="0"/>
              <a:t> ise hizmeti;</a:t>
            </a:r>
          </a:p>
          <a:p>
            <a:pPr marL="0" indent="0">
              <a:spcBef>
                <a:spcPts val="0"/>
              </a:spcBef>
              <a:buNone/>
            </a:pPr>
            <a:endParaRPr lang="tr-TR" sz="2400" dirty="0"/>
          </a:p>
          <a:p>
            <a:pPr marL="0" indent="0">
              <a:spcBef>
                <a:spcPts val="0"/>
              </a:spcBef>
              <a:buNone/>
            </a:pPr>
            <a:r>
              <a:rPr lang="tr-TR" sz="2400" dirty="0" smtClean="0"/>
              <a:t>İnsan ve makineler tarafından insan gayretiyle üretilen ve tüketicilere doğrudan fayda sağlayan ve fiziksel olmayan ürünlerdir.</a:t>
            </a:r>
            <a:endParaRPr lang="tr-TR" sz="2400" dirty="0"/>
          </a:p>
          <a:p>
            <a:pPr marL="0" indent="0">
              <a:spcBef>
                <a:spcPts val="0"/>
              </a:spcBef>
              <a:buNone/>
            </a:pPr>
            <a:endParaRPr lang="tr-TR" sz="2400" dirty="0"/>
          </a:p>
          <a:p>
            <a:pPr marL="0" lvl="0" indent="0" algn="just">
              <a:spcBef>
                <a:spcPts val="0"/>
              </a:spcBef>
              <a:buClr>
                <a:srgbClr val="000000"/>
              </a:buClr>
              <a:buNone/>
            </a:pPr>
            <a:r>
              <a:rPr lang="tr-TR" sz="2400" dirty="0"/>
              <a:t>Bu </a:t>
            </a:r>
            <a:r>
              <a:rPr lang="tr-TR" sz="2400" dirty="0" smtClean="0"/>
              <a:t>tanımlamaların </a:t>
            </a:r>
            <a:r>
              <a:rPr lang="tr-TR" sz="2400" dirty="0"/>
              <a:t>sonucunda hizmet, soyut olduğundan dolayı hedef pazardaki tüketiciler açısından bir fayda olarak görülen ve bir gruptan başka bir gruba devredilen ve herhangi bir şeyin sahipliği ile sonlanmayan bir faaliyet olarak tanımlanabilir</a:t>
            </a:r>
            <a:r>
              <a:rPr lang="tr-TR" sz="2400" dirty="0" smtClean="0"/>
              <a:t>.</a:t>
            </a:r>
          </a:p>
          <a:p>
            <a:pPr marL="0" lvl="0" indent="0" algn="just">
              <a:spcBef>
                <a:spcPts val="0"/>
              </a:spcBef>
              <a:buClr>
                <a:srgbClr val="000000"/>
              </a:buClr>
              <a:buNone/>
            </a:pPr>
            <a:endParaRPr lang="tr-TR" sz="2400" dirty="0" smtClean="0"/>
          </a:p>
          <a:p>
            <a:pPr marL="0" lvl="0" indent="0">
              <a:buClr>
                <a:srgbClr val="000000"/>
              </a:buClr>
              <a:buNone/>
            </a:pPr>
            <a:r>
              <a:rPr lang="tr-TR" altLang="tr-TR" sz="2400" b="1" kern="1200" dirty="0">
                <a:solidFill>
                  <a:prstClr val="black"/>
                </a:solidFill>
              </a:rPr>
              <a:t>Kısaca Hizmet</a:t>
            </a:r>
            <a:r>
              <a:rPr lang="tr-TR" altLang="tr-TR" sz="2400" b="1" kern="1200" dirty="0" smtClean="0">
                <a:solidFill>
                  <a:prstClr val="black"/>
                </a:solidFill>
              </a:rPr>
              <a:t>; Eylemler</a:t>
            </a:r>
            <a:r>
              <a:rPr lang="tr-TR" altLang="tr-TR" sz="2400" b="1" kern="1200" dirty="0">
                <a:solidFill>
                  <a:prstClr val="black"/>
                </a:solidFill>
              </a:rPr>
              <a:t>, süreçler, performanslardan oluşmaktadır.</a:t>
            </a:r>
            <a:br>
              <a:rPr lang="tr-TR" altLang="tr-TR" sz="2400" b="1" kern="1200" dirty="0">
                <a:solidFill>
                  <a:prstClr val="black"/>
                </a:solidFill>
              </a:rPr>
            </a:br>
            <a:endParaRPr lang="tr-TR" sz="2400" dirty="0"/>
          </a:p>
          <a:p>
            <a:pPr marL="0" lvl="0" indent="0" algn="just">
              <a:spcBef>
                <a:spcPts val="0"/>
              </a:spcBef>
              <a:buClr>
                <a:srgbClr val="000000"/>
              </a:buClr>
              <a:buNone/>
            </a:pPr>
            <a:endParaRPr lang="tr-TR" sz="2400" dirty="0"/>
          </a:p>
          <a:p>
            <a:pPr marL="0" indent="0">
              <a:buNone/>
            </a:pPr>
            <a:endParaRPr lang="tr-TR" dirty="0"/>
          </a:p>
        </p:txBody>
      </p:sp>
    </p:spTree>
    <p:extLst>
      <p:ext uri="{BB962C8B-B14F-4D97-AF65-F5344CB8AC3E}">
        <p14:creationId xmlns:p14="http://schemas.microsoft.com/office/powerpoint/2010/main" val="997118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5936" y="2492896"/>
            <a:ext cx="3962743" cy="214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Başlık 1"/>
          <p:cNvSpPr>
            <a:spLocks noGrp="1"/>
          </p:cNvSpPr>
          <p:nvPr>
            <p:ph type="title"/>
          </p:nvPr>
        </p:nvSpPr>
        <p:spPr>
          <a:xfrm>
            <a:off x="1214414" y="1004878"/>
            <a:ext cx="6781800" cy="923924"/>
          </a:xfrm>
        </p:spPr>
        <p:txBody>
          <a:bodyPr/>
          <a:lstStyle/>
          <a:p>
            <a:r>
              <a:rPr lang="tr-TR" dirty="0" smtClean="0"/>
              <a:t>Hizmetin Özellikleri</a:t>
            </a:r>
            <a:endParaRPr lang="tr-TR" dirty="0"/>
          </a:p>
        </p:txBody>
      </p:sp>
      <p:sp>
        <p:nvSpPr>
          <p:cNvPr id="11" name="2 İçerik Yer Tutucusu"/>
          <p:cNvSpPr txBox="1">
            <a:spLocks/>
          </p:cNvSpPr>
          <p:nvPr/>
        </p:nvSpPr>
        <p:spPr bwMode="auto">
          <a:xfrm>
            <a:off x="395536" y="2348880"/>
            <a:ext cx="8229600" cy="38004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000">
                <a:solidFill>
                  <a:srgbClr val="000000"/>
                </a:solidFill>
                <a:latin typeface="Book Antiqua" pitchFamily="18" charset="0"/>
                <a:ea typeface="+mn-ea"/>
                <a:cs typeface="+mn-cs"/>
              </a:defRPr>
            </a:lvl1pPr>
            <a:lvl2pPr marL="742950" indent="-285750" algn="l" rtl="0" eaLnBrk="1" fontAlgn="base" hangingPunct="1">
              <a:spcBef>
                <a:spcPct val="20000"/>
              </a:spcBef>
              <a:spcAft>
                <a:spcPct val="0"/>
              </a:spcAft>
              <a:buClr>
                <a:schemeClr val="tx1"/>
              </a:buClr>
              <a:buChar char="•"/>
              <a:defRPr sz="2000">
                <a:solidFill>
                  <a:srgbClr val="000000"/>
                </a:solidFill>
                <a:latin typeface="Book Antiqua" pitchFamily="18" charset="0"/>
              </a:defRPr>
            </a:lvl2pPr>
            <a:lvl3pPr marL="1143000" indent="-228600" algn="l" rtl="0" eaLnBrk="1" fontAlgn="base" hangingPunct="1">
              <a:spcBef>
                <a:spcPct val="20000"/>
              </a:spcBef>
              <a:spcAft>
                <a:spcPct val="0"/>
              </a:spcAft>
              <a:buClr>
                <a:schemeClr val="tx1"/>
              </a:buClr>
              <a:buChar char="•"/>
              <a:defRPr sz="1800">
                <a:solidFill>
                  <a:srgbClr val="000000"/>
                </a:solidFill>
                <a:latin typeface="Book Antiqua" pitchFamily="18" charset="0"/>
              </a:defRPr>
            </a:lvl3pPr>
            <a:lvl4pPr marL="1600200" indent="-228600" algn="l" rtl="0" eaLnBrk="1" fontAlgn="base" hangingPunct="1">
              <a:spcBef>
                <a:spcPct val="20000"/>
              </a:spcBef>
              <a:spcAft>
                <a:spcPct val="0"/>
              </a:spcAft>
              <a:buClr>
                <a:schemeClr val="tx1"/>
              </a:buClr>
              <a:buChar char="•"/>
              <a:defRPr sz="1600">
                <a:solidFill>
                  <a:srgbClr val="000000"/>
                </a:solidFill>
                <a:latin typeface="Book Antiqua" pitchFamily="18" charset="0"/>
              </a:defRPr>
            </a:lvl4pPr>
            <a:lvl5pPr marL="2057400" indent="-228600" algn="l" rtl="0" eaLnBrk="1" fontAlgn="base" hangingPunct="1">
              <a:spcBef>
                <a:spcPct val="20000"/>
              </a:spcBef>
              <a:spcAft>
                <a:spcPct val="0"/>
              </a:spcAft>
              <a:buClr>
                <a:schemeClr val="tx1"/>
              </a:buClr>
              <a:buChar char="•"/>
              <a:defRPr sz="1600">
                <a:solidFill>
                  <a:srgbClr val="000000"/>
                </a:solidFill>
                <a:latin typeface="Book Antiqua" pitchFamily="18"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lgn="ctr">
              <a:buFontTx/>
              <a:buNone/>
            </a:pPr>
            <a:r>
              <a:rPr lang="tr-TR" b="1" dirty="0" smtClean="0"/>
              <a:t>	 </a:t>
            </a:r>
            <a:endParaRPr lang="tr-TR" dirty="0" smtClean="0"/>
          </a:p>
          <a:p>
            <a:pPr algn="just"/>
            <a:endParaRPr lang="tr-TR" b="1" dirty="0" smtClean="0"/>
          </a:p>
          <a:p>
            <a:pPr algn="just"/>
            <a:r>
              <a:rPr lang="tr-TR" b="1" dirty="0" smtClean="0"/>
              <a:t>Dokunulmazlık</a:t>
            </a:r>
          </a:p>
          <a:p>
            <a:pPr algn="just"/>
            <a:r>
              <a:rPr lang="tr-TR" b="1" dirty="0" smtClean="0"/>
              <a:t>Ayrılmazlık</a:t>
            </a:r>
          </a:p>
          <a:p>
            <a:pPr algn="just"/>
            <a:r>
              <a:rPr lang="tr-TR" b="1" dirty="0" smtClean="0"/>
              <a:t>Eşzamanlılık</a:t>
            </a:r>
          </a:p>
          <a:p>
            <a:pPr algn="just"/>
            <a:r>
              <a:rPr lang="tr-TR" b="1" dirty="0" smtClean="0"/>
              <a:t>Stoklanamama</a:t>
            </a:r>
          </a:p>
          <a:p>
            <a:pPr algn="just"/>
            <a:r>
              <a:rPr lang="tr-TR" b="1" dirty="0" smtClean="0"/>
              <a:t>Sahipsizlik</a:t>
            </a:r>
          </a:p>
          <a:p>
            <a:pPr algn="just"/>
            <a:endParaRPr lang="tr-TR" b="1" dirty="0" smtClean="0"/>
          </a:p>
          <a:p>
            <a:pPr algn="just"/>
            <a:endParaRPr lang="tr-TR" b="1" dirty="0" smtClean="0"/>
          </a:p>
          <a:p>
            <a:pPr algn="just"/>
            <a:endParaRPr lang="tr-TR" dirty="0" smtClean="0"/>
          </a:p>
        </p:txBody>
      </p:sp>
    </p:spTree>
    <p:extLst>
      <p:ext uri="{BB962C8B-B14F-4D97-AF65-F5344CB8AC3E}">
        <p14:creationId xmlns:p14="http://schemas.microsoft.com/office/powerpoint/2010/main" val="197309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dirty="0" smtClean="0"/>
              <a:t> </a:t>
            </a:r>
            <a:r>
              <a:rPr lang="tr-TR" sz="2400" b="1" dirty="0"/>
              <a:t>HİZMET PAZARLAMASI KAVRAMI ve İLKELERİ</a:t>
            </a:r>
            <a:endParaRPr lang="tr-TR" sz="2400" dirty="0"/>
          </a:p>
        </p:txBody>
      </p:sp>
      <p:sp>
        <p:nvSpPr>
          <p:cNvPr id="3" name="2 İçerik Yer Tutucusu"/>
          <p:cNvSpPr>
            <a:spLocks noGrp="1"/>
          </p:cNvSpPr>
          <p:nvPr>
            <p:ph idx="1"/>
          </p:nvPr>
        </p:nvSpPr>
        <p:spPr>
          <a:xfrm>
            <a:off x="457200" y="2143116"/>
            <a:ext cx="8229600" cy="4166204"/>
          </a:xfrm>
        </p:spPr>
        <p:txBody>
          <a:bodyPr/>
          <a:lstStyle/>
          <a:p>
            <a:pPr marL="0" indent="0" algn="ctr">
              <a:buNone/>
            </a:pPr>
            <a:r>
              <a:rPr lang="tr-TR" b="1" dirty="0"/>
              <a:t>Hizmet Pazarlaması Kavramı</a:t>
            </a:r>
            <a:endParaRPr lang="tr-TR" dirty="0"/>
          </a:p>
          <a:p>
            <a:pPr marL="0" indent="0" algn="just">
              <a:buNone/>
            </a:pPr>
            <a:r>
              <a:rPr lang="tr-TR" dirty="0"/>
              <a:t>Hizmet pazarlaması için geliştirilen bir takım tanımlamalar söz konusudur. Yapılan tanımlamaların ortak noktasının hizmetin tanımında geçen özellikleri olduğudur. </a:t>
            </a:r>
            <a:endParaRPr lang="tr-TR" dirty="0" smtClean="0"/>
          </a:p>
          <a:p>
            <a:pPr marL="0" indent="0" algn="just">
              <a:buNone/>
            </a:pPr>
            <a:endParaRPr lang="tr-TR" dirty="0" smtClean="0"/>
          </a:p>
          <a:p>
            <a:pPr marL="0" indent="0" algn="just">
              <a:buNone/>
            </a:pPr>
            <a:r>
              <a:rPr lang="tr-TR" dirty="0" smtClean="0"/>
              <a:t>Literatürde </a:t>
            </a:r>
            <a:r>
              <a:rPr lang="tr-TR" dirty="0"/>
              <a:t>yapılan bu tanımlamalardan </a:t>
            </a:r>
            <a:r>
              <a:rPr lang="tr-TR" b="1" dirty="0"/>
              <a:t>Kozak vd., göre hizmet pazarlaması;</a:t>
            </a:r>
            <a:r>
              <a:rPr lang="tr-TR" dirty="0"/>
              <a:t> faydalar, faaliyetler ve tatmin duygusu yaratan hissedilmeyen, dokunulmayan, sahipsiz olan, stoklanması mümkün olmayan, aynı zamanda üretilen ve aynı zamanda tüketilen ve hizmet olarak adlandırılan şeylerin hedef pazardaki tüketicilere </a:t>
            </a:r>
            <a:r>
              <a:rPr lang="tr-TR" dirty="0" smtClean="0"/>
              <a:t>ulaştırılmasını </a:t>
            </a:r>
            <a:r>
              <a:rPr lang="tr-TR" dirty="0"/>
              <a:t>sağlayan faaliyetlere verilen isimdir.</a:t>
            </a:r>
            <a:endParaRPr lang="tr-T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060848"/>
            <a:ext cx="8229600" cy="3456384"/>
          </a:xfrm>
        </p:spPr>
        <p:txBody>
          <a:bodyPr/>
          <a:lstStyle/>
          <a:p>
            <a:pPr marL="0" indent="0" algn="just">
              <a:buNone/>
            </a:pPr>
            <a:r>
              <a:rPr lang="tr-TR" dirty="0" smtClean="0"/>
              <a:t>	Hizmetlerin </a:t>
            </a:r>
            <a:r>
              <a:rPr lang="tr-TR" dirty="0"/>
              <a:t>iyi pazarlanabilmesi için beş temel çalışmanın yapılması gerektiği </a:t>
            </a:r>
            <a:r>
              <a:rPr lang="tr-TR" dirty="0" smtClean="0"/>
              <a:t>düşünülmektedir.</a:t>
            </a:r>
          </a:p>
          <a:p>
            <a:pPr marL="0" indent="0" algn="just">
              <a:buNone/>
            </a:pPr>
            <a:endParaRPr lang="tr-TR" dirty="0" smtClean="0"/>
          </a:p>
          <a:p>
            <a:pPr lvl="0"/>
            <a:r>
              <a:rPr lang="tr-TR" dirty="0"/>
              <a:t>İşletmelerin hedef pazar olarak belirledikleri pazarı tanımlamak,</a:t>
            </a:r>
          </a:p>
          <a:p>
            <a:pPr lvl="0"/>
            <a:r>
              <a:rPr lang="tr-TR" dirty="0"/>
              <a:t>Tanımlanan bu pazarlardan hedef pazarı seçmek ve araştırmak,</a:t>
            </a:r>
          </a:p>
          <a:p>
            <a:pPr lvl="0"/>
            <a:r>
              <a:rPr lang="tr-TR" dirty="0"/>
              <a:t>Bu pazarı memnun etmek için hizmetleri geliştirmek,</a:t>
            </a:r>
          </a:p>
          <a:p>
            <a:pPr lvl="0"/>
            <a:r>
              <a:rPr lang="tr-TR" dirty="0"/>
              <a:t>Bu pazarın ihtiyaç duyduğu hizmetler için pazarı inandırmak,</a:t>
            </a:r>
          </a:p>
          <a:p>
            <a:pPr lvl="0"/>
            <a:r>
              <a:rPr lang="tr-TR" dirty="0"/>
              <a:t>Bu pazardaki meydana gelen satın alma davranışlarındaki değişmeleri izlemek şeklinde sıralanabilir.</a:t>
            </a:r>
          </a:p>
          <a:p>
            <a:pPr marL="0" indent="0" algn="just">
              <a:buNone/>
            </a:pP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f10131490">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tf10131490</Template>
  <TotalTime>2583</TotalTime>
  <Words>1189</Words>
  <Application>Microsoft Office PowerPoint</Application>
  <PresentationFormat>Ekran Gösterisi (4:3)</PresentationFormat>
  <Paragraphs>120</Paragraphs>
  <Slides>24</Slides>
  <Notes>1</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tf10131490</vt:lpstr>
      <vt:lpstr>          Bölüm 1 HİZMET PAZARLAMASINA GENEL BİR BAKIŞ</vt:lpstr>
      <vt:lpstr>Öğrenme Çıktıları</vt:lpstr>
      <vt:lpstr>HİZMET KAVRAMI VE ÖZELLİKLERİ</vt:lpstr>
      <vt:lpstr>PowerPoint Sunusu</vt:lpstr>
      <vt:lpstr>PowerPoint Sunusu</vt:lpstr>
      <vt:lpstr>PowerPoint Sunusu</vt:lpstr>
      <vt:lpstr>Hizmetin Özellikleri</vt:lpstr>
      <vt:lpstr> HİZMET PAZARLAMASI KAVRAMI ve İLKELERİ</vt:lpstr>
      <vt:lpstr>PowerPoint Sunusu</vt:lpstr>
      <vt:lpstr>Hizmet Pazarlamasının Temel İlkeleri</vt:lpstr>
      <vt:lpstr>PowerPoint Sunusu</vt:lpstr>
      <vt:lpstr>PowerPoint Sunusu</vt:lpstr>
      <vt:lpstr>HİZMET PAZARLAMASI ÖZELLİKLERİ</vt:lpstr>
      <vt:lpstr>PowerPoint Sunusu</vt:lpstr>
      <vt:lpstr> HİZMET PAZARLAMASI İLE ÜRÜN PAZARLAMASI ARASINDAKİ FARKLAR</vt:lpstr>
      <vt:lpstr>PowerPoint Sunusu</vt:lpstr>
      <vt:lpstr>HİZMET PAZARLAMASI FAALİYETLERİNİN FAYDALARI</vt:lpstr>
      <vt:lpstr>PowerPoint Sunusu</vt:lpstr>
      <vt:lpstr>HİZMET PAZARLAMASINDA KARŞILAŞILAN GÜÇLÜKLER</vt:lpstr>
      <vt:lpstr>PowerPoint Sunusu</vt:lpstr>
      <vt:lpstr>PowerPoint Sunusu</vt:lpstr>
      <vt:lpstr>PowerPoint Sunusu</vt:lpstr>
      <vt:lpstr>Tartışma Soruları</vt:lpstr>
      <vt:lpstr>GELECEK BÖLÜM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6 Hizmetlerde Dağıtım</dc:title>
  <dc:creator>@</dc:creator>
  <cp:lastModifiedBy>Windows Kullanıcısı</cp:lastModifiedBy>
  <cp:revision>39</cp:revision>
  <dcterms:created xsi:type="dcterms:W3CDTF">2017-08-29T10:53:56Z</dcterms:created>
  <dcterms:modified xsi:type="dcterms:W3CDTF">2021-11-09T19:25:26Z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TC101314901033</vt:lpwstr>
  </property>
</Properties>
</file>