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0"/>
  </p:notesMasterIdLst>
  <p:handoutMasterIdLst>
    <p:handoutMasterId r:id="rId51"/>
  </p:handoutMasterIdLst>
  <p:sldIdLst>
    <p:sldId id="256" r:id="rId2"/>
    <p:sldId id="258" r:id="rId3"/>
    <p:sldId id="324" r:id="rId4"/>
    <p:sldId id="325" r:id="rId5"/>
    <p:sldId id="259" r:id="rId6"/>
    <p:sldId id="326" r:id="rId7"/>
    <p:sldId id="300" r:id="rId8"/>
    <p:sldId id="260" r:id="rId9"/>
    <p:sldId id="301" r:id="rId10"/>
    <p:sldId id="327" r:id="rId11"/>
    <p:sldId id="328" r:id="rId12"/>
    <p:sldId id="329" r:id="rId13"/>
    <p:sldId id="330" r:id="rId14"/>
    <p:sldId id="331" r:id="rId15"/>
    <p:sldId id="332" r:id="rId16"/>
    <p:sldId id="333" r:id="rId17"/>
    <p:sldId id="334" r:id="rId18"/>
    <p:sldId id="335" r:id="rId19"/>
    <p:sldId id="336" r:id="rId20"/>
    <p:sldId id="337" r:id="rId21"/>
    <p:sldId id="338" r:id="rId22"/>
    <p:sldId id="339" r:id="rId23"/>
    <p:sldId id="340" r:id="rId24"/>
    <p:sldId id="341" r:id="rId25"/>
    <p:sldId id="342" r:id="rId26"/>
    <p:sldId id="343" r:id="rId27"/>
    <p:sldId id="344" r:id="rId28"/>
    <p:sldId id="261" r:id="rId29"/>
    <p:sldId id="345" r:id="rId30"/>
    <p:sldId id="262" r:id="rId31"/>
    <p:sldId id="353" r:id="rId32"/>
    <p:sldId id="302" r:id="rId33"/>
    <p:sldId id="346" r:id="rId34"/>
    <p:sldId id="264" r:id="rId35"/>
    <p:sldId id="354" r:id="rId36"/>
    <p:sldId id="265" r:id="rId37"/>
    <p:sldId id="347" r:id="rId38"/>
    <p:sldId id="266" r:id="rId39"/>
    <p:sldId id="355" r:id="rId40"/>
    <p:sldId id="356" r:id="rId41"/>
    <p:sldId id="267" r:id="rId42"/>
    <p:sldId id="348" r:id="rId43"/>
    <p:sldId id="349" r:id="rId44"/>
    <p:sldId id="350" r:id="rId45"/>
    <p:sldId id="351" r:id="rId46"/>
    <p:sldId id="352" r:id="rId47"/>
    <p:sldId id="278" r:id="rId48"/>
    <p:sldId id="357" r:id="rId4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37"/>
    <a:srgbClr val="00602B"/>
    <a:srgbClr val="003E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99" autoAdjust="0"/>
    <p:restoredTop sz="93594" autoAdjust="0"/>
  </p:normalViewPr>
  <p:slideViewPr>
    <p:cSldViewPr>
      <p:cViewPr varScale="1">
        <p:scale>
          <a:sx n="69" d="100"/>
          <a:sy n="69" d="100"/>
        </p:scale>
        <p:origin x="-1368" y="-96"/>
      </p:cViewPr>
      <p:guideLst>
        <p:guide orient="horz" pos="2160"/>
        <p:guide pos="2880"/>
      </p:guideLst>
    </p:cSldViewPr>
  </p:slideViewPr>
  <p:notesTextViewPr>
    <p:cViewPr>
      <p:scale>
        <a:sx n="100" d="100"/>
        <a:sy n="100" d="100"/>
      </p:scale>
      <p:origin x="0" y="0"/>
    </p:cViewPr>
  </p:notesTextViewPr>
  <p:notesViewPr>
    <p:cSldViewPr>
      <p:cViewPr varScale="1">
        <p:scale>
          <a:sx n="55" d="100"/>
          <a:sy n="55" d="100"/>
        </p:scale>
        <p:origin x="-2892"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HP\iCloudDrive\Akademik\Arastirmalarim\59_hizmet_ekonomisi\Grafikler.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C:\Users\HP\iCloudDrive\Akademik\Arastirmalarim\59_hizmet_ekonomisi\Grafikle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'turkey (2)'!$B$1</c:f>
              <c:strCache>
                <c:ptCount val="1"/>
                <c:pt idx="0">
                  <c:v>Tarım</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dLbls>
            <c:dLbl>
              <c:idx val="3"/>
              <c:layout>
                <c:manualLayout>
                  <c:x val="-4.3604330708661418E-2"/>
                  <c:y val="3.114574219889180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6B4D-41F3-B563-1F3302B202C8}"/>
                </c:ext>
              </c:extLst>
            </c:dLbl>
            <c:dLbl>
              <c:idx val="4"/>
              <c:layout>
                <c:manualLayout>
                  <c:x val="-4.0826552930883636E-2"/>
                  <c:y val="-4.292833187518226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6B4D-41F3-B563-1F3302B202C8}"/>
                </c:ext>
              </c:extLst>
            </c:dLbl>
            <c:dLbl>
              <c:idx val="5"/>
              <c:layout>
                <c:manualLayout>
                  <c:x val="-3.9437664041994752E-2"/>
                  <c:y val="-3.135425780110828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6B4D-41F3-B563-1F3302B202C8}"/>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50000"/>
                        <a:lumOff val="50000"/>
                      </a:schemeClr>
                    </a:solidFill>
                    <a:latin typeface="+mn-lt"/>
                    <a:ea typeface="+mn-ea"/>
                    <a:cs typeface="+mn-cs"/>
                  </a:defRPr>
                </a:pPr>
                <a:endParaRPr lang="tr-T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'turkey (2)'!$A$2:$A$13</c:f>
              <c:numCache>
                <c:formatCode>General</c:formatCode>
                <c:ptCount val="12"/>
                <c:pt idx="0">
                  <c:v>1960</c:v>
                </c:pt>
                <c:pt idx="1">
                  <c:v>1965</c:v>
                </c:pt>
                <c:pt idx="2">
                  <c:v>1970</c:v>
                </c:pt>
                <c:pt idx="3">
                  <c:v>1975</c:v>
                </c:pt>
                <c:pt idx="4">
                  <c:v>1980</c:v>
                </c:pt>
                <c:pt idx="5">
                  <c:v>1985</c:v>
                </c:pt>
                <c:pt idx="6">
                  <c:v>1990</c:v>
                </c:pt>
                <c:pt idx="7">
                  <c:v>1995</c:v>
                </c:pt>
                <c:pt idx="8">
                  <c:v>2000</c:v>
                </c:pt>
                <c:pt idx="9">
                  <c:v>2005</c:v>
                </c:pt>
                <c:pt idx="10">
                  <c:v>2010</c:v>
                </c:pt>
                <c:pt idx="11">
                  <c:v>2015</c:v>
                </c:pt>
              </c:numCache>
            </c:numRef>
          </c:cat>
          <c:val>
            <c:numRef>
              <c:f>'turkey (2)'!$B$2:$B$13</c:f>
              <c:numCache>
                <c:formatCode>0.0</c:formatCode>
                <c:ptCount val="12"/>
                <c:pt idx="0">
                  <c:v>55.988023952095809</c:v>
                </c:pt>
                <c:pt idx="1">
                  <c:v>47.514340344168261</c:v>
                </c:pt>
                <c:pt idx="2">
                  <c:v>40.1673640167364</c:v>
                </c:pt>
                <c:pt idx="3">
                  <c:v>36.497518809028335</c:v>
                </c:pt>
                <c:pt idx="4">
                  <c:v>26.503875968992247</c:v>
                </c:pt>
                <c:pt idx="5">
                  <c:v>20.258801387231724</c:v>
                </c:pt>
                <c:pt idx="6">
                  <c:v>18.092899682429142</c:v>
                </c:pt>
                <c:pt idx="7">
                  <c:v>16.289447665159287</c:v>
                </c:pt>
                <c:pt idx="8">
                  <c:v>11.311509378680398</c:v>
                </c:pt>
                <c:pt idx="9">
                  <c:v>10.795493943297013</c:v>
                </c:pt>
                <c:pt idx="10">
                  <c:v>9.4572345320359421</c:v>
                </c:pt>
                <c:pt idx="11">
                  <c:v>8.5285548161093487</c:v>
                </c:pt>
              </c:numCache>
            </c:numRef>
          </c:val>
          <c:smooth val="0"/>
          <c:extLst xmlns:c16r2="http://schemas.microsoft.com/office/drawing/2015/06/chart">
            <c:ext xmlns:c16="http://schemas.microsoft.com/office/drawing/2014/chart" uri="{C3380CC4-5D6E-409C-BE32-E72D297353CC}">
              <c16:uniqueId val="{00000003-6B4D-41F3-B563-1F3302B202C8}"/>
            </c:ext>
          </c:extLst>
        </c:ser>
        <c:ser>
          <c:idx val="1"/>
          <c:order val="1"/>
          <c:tx>
            <c:strRef>
              <c:f>'turkey (2)'!$C$1</c:f>
              <c:strCache>
                <c:ptCount val="1"/>
                <c:pt idx="0">
                  <c:v>Sanayi</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dLbls>
            <c:dLbl>
              <c:idx val="0"/>
              <c:layout>
                <c:manualLayout>
                  <c:x val="-4.2215441819772541E-2"/>
                  <c:y val="-4.5243146689997168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6B4D-41F3-B563-1F3302B202C8}"/>
                </c:ext>
              </c:extLst>
            </c:dLbl>
            <c:dLbl>
              <c:idx val="4"/>
              <c:layout>
                <c:manualLayout>
                  <c:x val="-4.2215441819772527E-2"/>
                  <c:y val="4.734944590259559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6B4D-41F3-B563-1F3302B202C8}"/>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50000"/>
                        <a:lumOff val="50000"/>
                      </a:schemeClr>
                    </a:solidFill>
                    <a:latin typeface="+mn-lt"/>
                    <a:ea typeface="+mn-ea"/>
                    <a:cs typeface="+mn-cs"/>
                  </a:defRPr>
                </a:pPr>
                <a:endParaRPr lang="tr-T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'turkey (2)'!$A$2:$A$13</c:f>
              <c:numCache>
                <c:formatCode>General</c:formatCode>
                <c:ptCount val="12"/>
                <c:pt idx="0">
                  <c:v>1960</c:v>
                </c:pt>
                <c:pt idx="1">
                  <c:v>1965</c:v>
                </c:pt>
                <c:pt idx="2">
                  <c:v>1970</c:v>
                </c:pt>
                <c:pt idx="3">
                  <c:v>1975</c:v>
                </c:pt>
                <c:pt idx="4">
                  <c:v>1980</c:v>
                </c:pt>
                <c:pt idx="5">
                  <c:v>1985</c:v>
                </c:pt>
                <c:pt idx="6">
                  <c:v>1990</c:v>
                </c:pt>
                <c:pt idx="7">
                  <c:v>1995</c:v>
                </c:pt>
                <c:pt idx="8">
                  <c:v>2000</c:v>
                </c:pt>
                <c:pt idx="9">
                  <c:v>2005</c:v>
                </c:pt>
                <c:pt idx="10">
                  <c:v>2010</c:v>
                </c:pt>
                <c:pt idx="11">
                  <c:v>2015</c:v>
                </c:pt>
              </c:numCache>
            </c:numRef>
          </c:cat>
          <c:val>
            <c:numRef>
              <c:f>'turkey (2)'!$C$2:$C$13</c:f>
              <c:numCache>
                <c:formatCode>0.0</c:formatCode>
                <c:ptCount val="12"/>
                <c:pt idx="0">
                  <c:v>17.664670658682635</c:v>
                </c:pt>
                <c:pt idx="1">
                  <c:v>19.885277246653921</c:v>
                </c:pt>
                <c:pt idx="2">
                  <c:v>22.5418410041841</c:v>
                </c:pt>
                <c:pt idx="3">
                  <c:v>23.275172082599649</c:v>
                </c:pt>
                <c:pt idx="4">
                  <c:v>23.815891472868216</c:v>
                </c:pt>
                <c:pt idx="5">
                  <c:v>27.126946946888257</c:v>
                </c:pt>
                <c:pt idx="6">
                  <c:v>32.157098144592858</c:v>
                </c:pt>
                <c:pt idx="7">
                  <c:v>33.236700298970653</c:v>
                </c:pt>
                <c:pt idx="8">
                  <c:v>31.331707826911032</c:v>
                </c:pt>
                <c:pt idx="9">
                  <c:v>28.463853861621491</c:v>
                </c:pt>
                <c:pt idx="10">
                  <c:v>26.392283468026996</c:v>
                </c:pt>
                <c:pt idx="11">
                  <c:v>26.512431732284607</c:v>
                </c:pt>
              </c:numCache>
            </c:numRef>
          </c:val>
          <c:smooth val="0"/>
          <c:extLst xmlns:c16r2="http://schemas.microsoft.com/office/drawing/2015/06/chart">
            <c:ext xmlns:c16="http://schemas.microsoft.com/office/drawing/2014/chart" uri="{C3380CC4-5D6E-409C-BE32-E72D297353CC}">
              <c16:uniqueId val="{00000006-6B4D-41F3-B563-1F3302B202C8}"/>
            </c:ext>
          </c:extLst>
        </c:ser>
        <c:ser>
          <c:idx val="2"/>
          <c:order val="2"/>
          <c:tx>
            <c:strRef>
              <c:f>'turkey (2)'!$D$1</c:f>
              <c:strCache>
                <c:ptCount val="1"/>
                <c:pt idx="0">
                  <c:v>Hizmetler</c:v>
                </c:pt>
              </c:strCache>
            </c:strRef>
          </c:tx>
          <c:spPr>
            <a:ln w="22225" cap="rnd">
              <a:solidFill>
                <a:schemeClr val="accent3"/>
              </a:solidFill>
              <a:round/>
            </a:ln>
            <a:effectLst/>
          </c:spPr>
          <c:marker>
            <c:symbol val="triangle"/>
            <c:size val="6"/>
            <c:spPr>
              <a:solidFill>
                <a:schemeClr val="accent3"/>
              </a:solidFill>
              <a:ln w="9525">
                <a:solidFill>
                  <a:schemeClr val="accent3"/>
                </a:solidFill>
                <a:round/>
              </a:ln>
              <a:effectLst/>
            </c:spPr>
          </c:marker>
          <c:dLbls>
            <c:dLbl>
              <c:idx val="2"/>
              <c:layout>
                <c:manualLayout>
                  <c:x val="-4.0826552930883636E-2"/>
                  <c:y val="4.040500145815106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6B4D-41F3-B563-1F3302B202C8}"/>
                </c:ext>
              </c:extLst>
            </c:dLbl>
            <c:dLbl>
              <c:idx val="5"/>
              <c:layout>
                <c:manualLayout>
                  <c:x val="-4.2215441819772527E-2"/>
                  <c:y val="-4.987277631962675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6B4D-41F3-B563-1F3302B202C8}"/>
                </c:ext>
              </c:extLst>
            </c:dLbl>
            <c:dLbl>
              <c:idx val="11"/>
              <c:layout>
                <c:manualLayout>
                  <c:x val="-4.1838582677165559E-2"/>
                  <c:y val="-4.9872776319626715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6B4D-41F3-B563-1F3302B202C8}"/>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50000"/>
                        <a:lumOff val="50000"/>
                      </a:schemeClr>
                    </a:solidFill>
                    <a:latin typeface="+mn-lt"/>
                    <a:ea typeface="+mn-ea"/>
                    <a:cs typeface="+mn-cs"/>
                  </a:defRPr>
                </a:pPr>
                <a:endParaRPr lang="tr-T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'turkey (2)'!$A$2:$A$13</c:f>
              <c:numCache>
                <c:formatCode>General</c:formatCode>
                <c:ptCount val="12"/>
                <c:pt idx="0">
                  <c:v>1960</c:v>
                </c:pt>
                <c:pt idx="1">
                  <c:v>1965</c:v>
                </c:pt>
                <c:pt idx="2">
                  <c:v>1970</c:v>
                </c:pt>
                <c:pt idx="3">
                  <c:v>1975</c:v>
                </c:pt>
                <c:pt idx="4">
                  <c:v>1980</c:v>
                </c:pt>
                <c:pt idx="5">
                  <c:v>1985</c:v>
                </c:pt>
                <c:pt idx="6">
                  <c:v>1990</c:v>
                </c:pt>
                <c:pt idx="7">
                  <c:v>1995</c:v>
                </c:pt>
                <c:pt idx="8">
                  <c:v>2000</c:v>
                </c:pt>
                <c:pt idx="9">
                  <c:v>2005</c:v>
                </c:pt>
                <c:pt idx="10">
                  <c:v>2010</c:v>
                </c:pt>
                <c:pt idx="11">
                  <c:v>2015</c:v>
                </c:pt>
              </c:numCache>
            </c:numRef>
          </c:cat>
          <c:val>
            <c:numRef>
              <c:f>'turkey (2)'!$D$2:$D$13</c:f>
              <c:numCache>
                <c:formatCode>0.0</c:formatCode>
                <c:ptCount val="12"/>
                <c:pt idx="0">
                  <c:v>26.497005988023954</c:v>
                </c:pt>
                <c:pt idx="1">
                  <c:v>32.600382409177818</c:v>
                </c:pt>
                <c:pt idx="2">
                  <c:v>37.2907949790795</c:v>
                </c:pt>
                <c:pt idx="3">
                  <c:v>40.227309108372019</c:v>
                </c:pt>
                <c:pt idx="4">
                  <c:v>49.680232558139537</c:v>
                </c:pt>
                <c:pt idx="5">
                  <c:v>52.614251665880019</c:v>
                </c:pt>
                <c:pt idx="6">
                  <c:v>49.750002172978</c:v>
                </c:pt>
                <c:pt idx="7">
                  <c:v>50.47385203587006</c:v>
                </c:pt>
                <c:pt idx="8">
                  <c:v>57.356782794408566</c:v>
                </c:pt>
                <c:pt idx="9">
                  <c:v>60.740652212863679</c:v>
                </c:pt>
                <c:pt idx="10">
                  <c:v>64.15048240787263</c:v>
                </c:pt>
                <c:pt idx="11">
                  <c:v>64.959013219783969</c:v>
                </c:pt>
              </c:numCache>
            </c:numRef>
          </c:val>
          <c:smooth val="0"/>
          <c:extLst xmlns:c16r2="http://schemas.microsoft.com/office/drawing/2015/06/chart">
            <c:ext xmlns:c16="http://schemas.microsoft.com/office/drawing/2014/chart" uri="{C3380CC4-5D6E-409C-BE32-E72D297353CC}">
              <c16:uniqueId val="{0000000A-6B4D-41F3-B563-1F3302B202C8}"/>
            </c:ext>
          </c:extLst>
        </c:ser>
        <c:dLbls>
          <c:dLblPos val="t"/>
          <c:showLegendKey val="0"/>
          <c:showVal val="1"/>
          <c:showCatName val="0"/>
          <c:showSerName val="0"/>
          <c:showPercent val="0"/>
          <c:showBubbleSize val="0"/>
        </c:dLbls>
        <c:marker val="1"/>
        <c:smooth val="0"/>
        <c:axId val="193868160"/>
        <c:axId val="193869696"/>
      </c:lineChart>
      <c:catAx>
        <c:axId val="193868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tr-TR"/>
          </a:p>
        </c:txPr>
        <c:crossAx val="193869696"/>
        <c:crosses val="autoZero"/>
        <c:auto val="1"/>
        <c:lblAlgn val="ctr"/>
        <c:lblOffset val="100"/>
        <c:noMultiLvlLbl val="0"/>
      </c:catAx>
      <c:valAx>
        <c:axId val="193869696"/>
        <c:scaling>
          <c:orientation val="minMax"/>
          <c:max val="8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1938681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'istihdam (2)'!$B$1</c:f>
              <c:strCache>
                <c:ptCount val="1"/>
                <c:pt idx="0">
                  <c:v>Tarım</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dLbls>
            <c:dLbl>
              <c:idx val="3"/>
              <c:layout>
                <c:manualLayout>
                  <c:x val="-4.5729221347331685E-2"/>
                  <c:y val="3.9386482939632504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7BA0-4B63-AFDF-6AFE05DC268A}"/>
                </c:ext>
              </c:extLst>
            </c:dLbl>
            <c:dLbl>
              <c:idx val="5"/>
              <c:layout>
                <c:manualLayout>
                  <c:x val="-4.5729221347331685E-2"/>
                  <c:y val="5.790500145815106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7BA0-4B63-AFDF-6AFE05DC268A}"/>
                </c:ext>
              </c:extLst>
            </c:dLbl>
            <c:dLbl>
              <c:idx val="6"/>
              <c:layout>
                <c:manualLayout>
                  <c:x val="-4.5729221347331581E-2"/>
                  <c:y val="4.4016112569262175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7BA0-4B63-AFDF-6AFE05DC268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tr-T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'istihdam (2)'!$A$2:$A$8</c:f>
              <c:numCache>
                <c:formatCode>General</c:formatCode>
                <c:ptCount val="7"/>
                <c:pt idx="0">
                  <c:v>1988</c:v>
                </c:pt>
                <c:pt idx="1">
                  <c:v>1990</c:v>
                </c:pt>
                <c:pt idx="2">
                  <c:v>1995</c:v>
                </c:pt>
                <c:pt idx="3">
                  <c:v>2000</c:v>
                </c:pt>
                <c:pt idx="4">
                  <c:v>2005</c:v>
                </c:pt>
                <c:pt idx="5">
                  <c:v>2010</c:v>
                </c:pt>
                <c:pt idx="6">
                  <c:v>2015</c:v>
                </c:pt>
              </c:numCache>
            </c:numRef>
          </c:cat>
          <c:val>
            <c:numRef>
              <c:f>'istihdam (2)'!$B$2:$B$8</c:f>
              <c:numCache>
                <c:formatCode>0.0</c:formatCode>
                <c:ptCount val="7"/>
                <c:pt idx="0">
                  <c:v>47.360000610351598</c:v>
                </c:pt>
                <c:pt idx="1">
                  <c:v>46.909999847412102</c:v>
                </c:pt>
                <c:pt idx="2">
                  <c:v>43.400001525878899</c:v>
                </c:pt>
                <c:pt idx="3">
                  <c:v>36</c:v>
                </c:pt>
                <c:pt idx="4">
                  <c:v>29.450000762939499</c:v>
                </c:pt>
                <c:pt idx="5">
                  <c:v>23.700000762939499</c:v>
                </c:pt>
                <c:pt idx="6">
                  <c:v>20.409999847412099</c:v>
                </c:pt>
              </c:numCache>
            </c:numRef>
          </c:val>
          <c:smooth val="0"/>
          <c:extLst xmlns:c16r2="http://schemas.microsoft.com/office/drawing/2015/06/chart">
            <c:ext xmlns:c16="http://schemas.microsoft.com/office/drawing/2014/chart" uri="{C3380CC4-5D6E-409C-BE32-E72D297353CC}">
              <c16:uniqueId val="{00000003-7BA0-4B63-AFDF-6AFE05DC268A}"/>
            </c:ext>
          </c:extLst>
        </c:ser>
        <c:ser>
          <c:idx val="1"/>
          <c:order val="1"/>
          <c:tx>
            <c:strRef>
              <c:f>'istihdam (2)'!$C$1</c:f>
              <c:strCache>
                <c:ptCount val="1"/>
                <c:pt idx="0">
                  <c:v>Sanayi</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dLbls>
            <c:dLbl>
              <c:idx val="3"/>
              <c:layout>
                <c:manualLayout>
                  <c:x val="-4.5729221347331685E-2"/>
                  <c:y val="5.3275371828521434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7BA0-4B63-AFDF-6AFE05DC268A}"/>
                </c:ext>
              </c:extLst>
            </c:dLbl>
            <c:dLbl>
              <c:idx val="4"/>
              <c:layout>
                <c:manualLayout>
                  <c:x val="-4.7118110236220472E-2"/>
                  <c:y val="6.0219816272965965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7BA0-4B63-AFDF-6AFE05DC268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tr-T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'istihdam (2)'!$A$2:$A$8</c:f>
              <c:numCache>
                <c:formatCode>General</c:formatCode>
                <c:ptCount val="7"/>
                <c:pt idx="0">
                  <c:v>1988</c:v>
                </c:pt>
                <c:pt idx="1">
                  <c:v>1990</c:v>
                </c:pt>
                <c:pt idx="2">
                  <c:v>1995</c:v>
                </c:pt>
                <c:pt idx="3">
                  <c:v>2000</c:v>
                </c:pt>
                <c:pt idx="4">
                  <c:v>2005</c:v>
                </c:pt>
                <c:pt idx="5">
                  <c:v>2010</c:v>
                </c:pt>
                <c:pt idx="6">
                  <c:v>2015</c:v>
                </c:pt>
              </c:numCache>
            </c:numRef>
          </c:cat>
          <c:val>
            <c:numRef>
              <c:f>'istihdam (2)'!$C$2:$C$8</c:f>
              <c:numCache>
                <c:formatCode>0.0</c:formatCode>
                <c:ptCount val="7"/>
                <c:pt idx="0">
                  <c:v>21.100000381469702</c:v>
                </c:pt>
                <c:pt idx="1">
                  <c:v>20.670000076293899</c:v>
                </c:pt>
                <c:pt idx="2">
                  <c:v>22.2600002288818</c:v>
                </c:pt>
                <c:pt idx="3">
                  <c:v>23.9799995422363</c:v>
                </c:pt>
                <c:pt idx="4">
                  <c:v>24.75</c:v>
                </c:pt>
                <c:pt idx="5">
                  <c:v>26.219999313354499</c:v>
                </c:pt>
                <c:pt idx="6">
                  <c:v>27.2299995422363</c:v>
                </c:pt>
              </c:numCache>
            </c:numRef>
          </c:val>
          <c:smooth val="0"/>
          <c:extLst xmlns:c16r2="http://schemas.microsoft.com/office/drawing/2015/06/chart">
            <c:ext xmlns:c16="http://schemas.microsoft.com/office/drawing/2014/chart" uri="{C3380CC4-5D6E-409C-BE32-E72D297353CC}">
              <c16:uniqueId val="{00000006-7BA0-4B63-AFDF-6AFE05DC268A}"/>
            </c:ext>
          </c:extLst>
        </c:ser>
        <c:ser>
          <c:idx val="2"/>
          <c:order val="2"/>
          <c:tx>
            <c:strRef>
              <c:f>'istihdam (2)'!$D$1</c:f>
              <c:strCache>
                <c:ptCount val="1"/>
                <c:pt idx="0">
                  <c:v>Hizmetler</c:v>
                </c:pt>
              </c:strCache>
            </c:strRef>
          </c:tx>
          <c:spPr>
            <a:ln w="22225" cap="rnd">
              <a:solidFill>
                <a:schemeClr val="accent3"/>
              </a:solidFill>
              <a:round/>
            </a:ln>
            <a:effectLst/>
          </c:spPr>
          <c:marker>
            <c:symbol val="triangle"/>
            <c:size val="6"/>
            <c:spPr>
              <a:solidFill>
                <a:schemeClr val="accent3"/>
              </a:solidFill>
              <a:ln w="9525">
                <a:solidFill>
                  <a:schemeClr val="accent3"/>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tr-T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'istihdam (2)'!$A$2:$A$8</c:f>
              <c:numCache>
                <c:formatCode>General</c:formatCode>
                <c:ptCount val="7"/>
                <c:pt idx="0">
                  <c:v>1988</c:v>
                </c:pt>
                <c:pt idx="1">
                  <c:v>1990</c:v>
                </c:pt>
                <c:pt idx="2">
                  <c:v>1995</c:v>
                </c:pt>
                <c:pt idx="3">
                  <c:v>2000</c:v>
                </c:pt>
                <c:pt idx="4">
                  <c:v>2005</c:v>
                </c:pt>
                <c:pt idx="5">
                  <c:v>2010</c:v>
                </c:pt>
                <c:pt idx="6">
                  <c:v>2015</c:v>
                </c:pt>
              </c:numCache>
            </c:numRef>
          </c:cat>
          <c:val>
            <c:numRef>
              <c:f>'istihdam (2)'!$D$2:$D$8</c:f>
              <c:numCache>
                <c:formatCode>0.0</c:formatCode>
                <c:ptCount val="7"/>
                <c:pt idx="0">
                  <c:v>31.540000915527301</c:v>
                </c:pt>
                <c:pt idx="1">
                  <c:v>32.430000305175803</c:v>
                </c:pt>
                <c:pt idx="2">
                  <c:v>34.349998474121101</c:v>
                </c:pt>
                <c:pt idx="3">
                  <c:v>40.0200004577637</c:v>
                </c:pt>
                <c:pt idx="4">
                  <c:v>45.799999237060497</c:v>
                </c:pt>
                <c:pt idx="5">
                  <c:v>50.069999694824197</c:v>
                </c:pt>
                <c:pt idx="6">
                  <c:v>52.369998931884801</c:v>
                </c:pt>
              </c:numCache>
            </c:numRef>
          </c:val>
          <c:smooth val="0"/>
          <c:extLst xmlns:c16r2="http://schemas.microsoft.com/office/drawing/2015/06/chart">
            <c:ext xmlns:c16="http://schemas.microsoft.com/office/drawing/2014/chart" uri="{C3380CC4-5D6E-409C-BE32-E72D297353CC}">
              <c16:uniqueId val="{00000007-7BA0-4B63-AFDF-6AFE05DC268A}"/>
            </c:ext>
          </c:extLst>
        </c:ser>
        <c:dLbls>
          <c:dLblPos val="t"/>
          <c:showLegendKey val="0"/>
          <c:showVal val="1"/>
          <c:showCatName val="0"/>
          <c:showSerName val="0"/>
          <c:showPercent val="0"/>
          <c:showBubbleSize val="0"/>
        </c:dLbls>
        <c:marker val="1"/>
        <c:smooth val="0"/>
        <c:axId val="194211200"/>
        <c:axId val="194212992"/>
      </c:lineChart>
      <c:catAx>
        <c:axId val="194211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tr-TR"/>
          </a:p>
        </c:txPr>
        <c:crossAx val="194212992"/>
        <c:crosses val="autoZero"/>
        <c:auto val="1"/>
        <c:lblAlgn val="ctr"/>
        <c:lblOffset val="100"/>
        <c:noMultiLvlLbl val="0"/>
      </c:catAx>
      <c:valAx>
        <c:axId val="19421299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1942112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3A68961-F13C-4DA7-B730-ADCADE05E293}" type="datetimeFigureOut">
              <a:rPr lang="tr-TR" smtClean="0"/>
              <a:pPr/>
              <a:t>9.11.2021</a:t>
            </a:fld>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2FFF62E-D926-4327-A4E6-8D8D28D628E9}" type="slidenum">
              <a:rPr lang="tr-TR" smtClean="0"/>
              <a:pPr/>
              <a:t>‹#›</a:t>
            </a:fld>
            <a:endParaRPr lang="tr-TR"/>
          </a:p>
        </p:txBody>
      </p:sp>
    </p:spTree>
    <p:extLst>
      <p:ext uri="{BB962C8B-B14F-4D97-AF65-F5344CB8AC3E}">
        <p14:creationId xmlns:p14="http://schemas.microsoft.com/office/powerpoint/2010/main" val="32570344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07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07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07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07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4C28D5D-D5FA-47AA-BE39-9AD539A5E9F5}" type="slidenum">
              <a:rPr lang="en-US"/>
              <a:pPr/>
              <a:t>‹#›</a:t>
            </a:fld>
            <a:endParaRPr lang="en-US"/>
          </a:p>
        </p:txBody>
      </p:sp>
    </p:spTree>
    <p:extLst>
      <p:ext uri="{BB962C8B-B14F-4D97-AF65-F5344CB8AC3E}">
        <p14:creationId xmlns:p14="http://schemas.microsoft.com/office/powerpoint/2010/main" val="415198023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8FE300-4B1F-4E7D-8DF9-74AD4DC5C105}" type="slidenum">
              <a:rPr lang="en-US"/>
              <a:pPr/>
              <a:t>1</a:t>
            </a:fld>
            <a:endParaRPr 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aşlık Slaydı">
    <p:spTree>
      <p:nvGrpSpPr>
        <p:cNvPr id="1" name=""/>
        <p:cNvGrpSpPr/>
        <p:nvPr/>
      </p:nvGrpSpPr>
      <p:grpSpPr>
        <a:xfrm>
          <a:off x="0" y="0"/>
          <a:ext cx="0" cy="0"/>
          <a:chOff x="0" y="0"/>
          <a:chExt cx="0" cy="0"/>
        </a:xfrm>
      </p:grpSpPr>
      <p:pic>
        <p:nvPicPr>
          <p:cNvPr id="25613" name="Picture 13" descr="psam_pg1NEW"/>
          <p:cNvPicPr>
            <a:picLocks noChangeAspect="1" noChangeArrowheads="1"/>
          </p:cNvPicPr>
          <p:nvPr/>
        </p:nvPicPr>
        <p:blipFill>
          <a:blip r:embed="rId2" cstate="print"/>
          <a:srcRect b="28048"/>
          <a:stretch>
            <a:fillRect/>
          </a:stretch>
        </p:blipFill>
        <p:spPr bwMode="auto">
          <a:xfrm>
            <a:off x="0" y="928670"/>
            <a:ext cx="9144000" cy="4286280"/>
          </a:xfrm>
          <a:prstGeom prst="rect">
            <a:avLst/>
          </a:prstGeom>
          <a:noFill/>
        </p:spPr>
      </p:pic>
      <p:pic>
        <p:nvPicPr>
          <p:cNvPr id="17" name="16 Resim" descr="ana foto.jpg"/>
          <p:cNvPicPr preferRelativeResize="0">
            <a:picLocks/>
          </p:cNvPicPr>
          <p:nvPr userDrawn="1"/>
        </p:nvPicPr>
        <p:blipFill>
          <a:blip r:embed="rId3" cstate="print"/>
          <a:srcRect t="14009"/>
          <a:stretch>
            <a:fillRect/>
          </a:stretch>
        </p:blipFill>
        <p:spPr>
          <a:xfrm>
            <a:off x="32" y="5209224"/>
            <a:ext cx="9144000" cy="1648800"/>
          </a:xfrm>
          <a:prstGeom prst="rect">
            <a:avLst/>
          </a:prstGeom>
        </p:spPr>
      </p:pic>
      <p:sp>
        <p:nvSpPr>
          <p:cNvPr id="24" name="23 Dikdörtgen"/>
          <p:cNvSpPr/>
          <p:nvPr userDrawn="1"/>
        </p:nvSpPr>
        <p:spPr>
          <a:xfrm>
            <a:off x="2214546" y="0"/>
            <a:ext cx="4572000" cy="861774"/>
          </a:xfrm>
          <a:prstGeom prst="rect">
            <a:avLst/>
          </a:prstGeom>
        </p:spPr>
        <p:txBody>
          <a:bodyPr wrap="square">
            <a:spAutoFit/>
          </a:bodyPr>
          <a:lstStyle/>
          <a:p>
            <a:pPr algn="ctr"/>
            <a:r>
              <a:rPr kumimoji="0" lang="tr-TR" sz="1400" b="1" i="0" u="none" strike="noStrike" kern="0" cap="none" spc="0" normalizeH="0" baseline="0" noProof="0" dirty="0" smtClean="0">
                <a:ln>
                  <a:noFill/>
                </a:ln>
                <a:solidFill>
                  <a:srgbClr val="007A37"/>
                </a:solidFill>
                <a:effectLst/>
                <a:uLnTx/>
                <a:uFillTx/>
                <a:latin typeface="Book Antiqua" pitchFamily="18" charset="0"/>
                <a:ea typeface="+mj-ea"/>
                <a:cs typeface="+mj-cs"/>
              </a:rPr>
              <a:t>Hizmet Pazarlaması</a:t>
            </a:r>
            <a:br>
              <a:rPr kumimoji="0" lang="tr-TR" sz="1400" b="1" i="0" u="none" strike="noStrike" kern="0" cap="none" spc="0" normalizeH="0" baseline="0" noProof="0" dirty="0" smtClean="0">
                <a:ln>
                  <a:noFill/>
                </a:ln>
                <a:solidFill>
                  <a:srgbClr val="007A37"/>
                </a:solidFill>
                <a:effectLst/>
                <a:uLnTx/>
                <a:uFillTx/>
                <a:latin typeface="Book Antiqua" pitchFamily="18" charset="0"/>
                <a:ea typeface="+mj-ea"/>
                <a:cs typeface="+mj-cs"/>
              </a:rPr>
            </a:br>
            <a:r>
              <a:rPr kumimoji="0" lang="tr-TR" sz="1400" b="1" i="0" u="none" strike="noStrike" kern="0" cap="none" spc="0" normalizeH="0" baseline="0" noProof="0" dirty="0" smtClean="0">
                <a:ln>
                  <a:noFill/>
                </a:ln>
                <a:solidFill>
                  <a:srgbClr val="007A37"/>
                </a:solidFill>
                <a:effectLst/>
                <a:uLnTx/>
                <a:uFillTx/>
                <a:latin typeface="Book Antiqua" pitchFamily="18" charset="0"/>
                <a:ea typeface="+mj-ea"/>
                <a:cs typeface="+mj-cs"/>
              </a:rPr>
              <a:t>Stratejik Bir Yaklaşımla</a:t>
            </a:r>
            <a:br>
              <a:rPr kumimoji="0" lang="tr-TR" sz="1400" b="1" i="0" u="none" strike="noStrike" kern="0" cap="none" spc="0" normalizeH="0" baseline="0" noProof="0" dirty="0" smtClean="0">
                <a:ln>
                  <a:noFill/>
                </a:ln>
                <a:solidFill>
                  <a:srgbClr val="007A37"/>
                </a:solidFill>
                <a:effectLst/>
                <a:uLnTx/>
                <a:uFillTx/>
                <a:latin typeface="Book Antiqua" pitchFamily="18" charset="0"/>
                <a:ea typeface="+mj-ea"/>
                <a:cs typeface="+mj-cs"/>
              </a:rPr>
            </a:br>
            <a:r>
              <a:rPr kumimoji="0" lang="tr-TR" sz="1050" b="1" i="0" u="none" strike="noStrike" kern="0" cap="none" spc="0" normalizeH="0" baseline="0" noProof="0" dirty="0" smtClean="0">
                <a:ln>
                  <a:noFill/>
                </a:ln>
                <a:solidFill>
                  <a:srgbClr val="007A37"/>
                </a:solidFill>
                <a:effectLst/>
                <a:uLnTx/>
                <a:uFillTx/>
                <a:latin typeface="Book Antiqua" pitchFamily="18" charset="0"/>
                <a:ea typeface="+mj-ea"/>
                <a:cs typeface="+mj-cs"/>
              </a:rPr>
              <a:t> (Ed.)</a:t>
            </a:r>
            <a:br>
              <a:rPr kumimoji="0" lang="tr-TR" sz="1050" b="1" i="0" u="none" strike="noStrike" kern="0" cap="none" spc="0" normalizeH="0" baseline="0" noProof="0" dirty="0" smtClean="0">
                <a:ln>
                  <a:noFill/>
                </a:ln>
                <a:solidFill>
                  <a:srgbClr val="007A37"/>
                </a:solidFill>
                <a:effectLst/>
                <a:uLnTx/>
                <a:uFillTx/>
                <a:latin typeface="Book Antiqua" pitchFamily="18" charset="0"/>
                <a:ea typeface="+mj-ea"/>
                <a:cs typeface="+mj-cs"/>
              </a:rPr>
            </a:br>
            <a:r>
              <a:rPr kumimoji="0" lang="tr-TR" sz="1050" b="1" i="0" u="none" strike="noStrike" kern="0" cap="none" spc="0" normalizeH="0" baseline="0" noProof="0" dirty="0" err="1" smtClean="0">
                <a:ln>
                  <a:noFill/>
                </a:ln>
                <a:solidFill>
                  <a:srgbClr val="007A37"/>
                </a:solidFill>
                <a:effectLst/>
                <a:uLnTx/>
                <a:uFillTx/>
                <a:latin typeface="Book Antiqua" pitchFamily="18" charset="0"/>
                <a:ea typeface="+mj-ea"/>
                <a:cs typeface="+mj-cs"/>
              </a:rPr>
              <a:t>Prof.Dr</a:t>
            </a:r>
            <a:r>
              <a:rPr kumimoji="0" lang="tr-TR" sz="1050" b="1" i="0" u="none" strike="noStrike" kern="0" cap="none" spc="0" normalizeH="0" baseline="0" noProof="0" dirty="0" smtClean="0">
                <a:ln>
                  <a:noFill/>
                </a:ln>
                <a:solidFill>
                  <a:srgbClr val="007A37"/>
                </a:solidFill>
                <a:effectLst/>
                <a:uLnTx/>
                <a:uFillTx/>
                <a:latin typeface="Book Antiqua" pitchFamily="18" charset="0"/>
                <a:ea typeface="+mj-ea"/>
                <a:cs typeface="+mj-cs"/>
              </a:rPr>
              <a:t>. Berrin ONARAN – Yrd.</a:t>
            </a:r>
            <a:r>
              <a:rPr kumimoji="0" lang="tr-TR" sz="1050" b="1" i="0" u="none" strike="noStrike" kern="0" cap="none" spc="0" normalizeH="0" baseline="0" noProof="0" dirty="0" err="1" smtClean="0">
                <a:ln>
                  <a:noFill/>
                </a:ln>
                <a:solidFill>
                  <a:srgbClr val="007A37"/>
                </a:solidFill>
                <a:effectLst/>
                <a:uLnTx/>
                <a:uFillTx/>
                <a:latin typeface="Book Antiqua" pitchFamily="18" charset="0"/>
                <a:ea typeface="+mj-ea"/>
                <a:cs typeface="+mj-cs"/>
              </a:rPr>
              <a:t>Doç.Dr</a:t>
            </a:r>
            <a:r>
              <a:rPr kumimoji="0" lang="tr-TR" sz="1050" b="1" i="0" u="none" strike="noStrike" kern="0" cap="none" spc="0" normalizeH="0" baseline="0" noProof="0" dirty="0" smtClean="0">
                <a:ln>
                  <a:noFill/>
                </a:ln>
                <a:solidFill>
                  <a:srgbClr val="007A37"/>
                </a:solidFill>
                <a:effectLst/>
                <a:uLnTx/>
                <a:uFillTx/>
                <a:latin typeface="Book Antiqua" pitchFamily="18" charset="0"/>
                <a:ea typeface="+mj-ea"/>
                <a:cs typeface="+mj-cs"/>
              </a:rPr>
              <a:t>. Alparslan ÖZMEN</a:t>
            </a:r>
            <a:endParaRPr lang="tr-TR" sz="1600" b="1" dirty="0">
              <a:solidFill>
                <a:srgbClr val="007A37"/>
              </a:solidFill>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en-US"/>
          </a:p>
        </p:txBody>
      </p:sp>
      <p:sp>
        <p:nvSpPr>
          <p:cNvPr id="5" name="4 Altbilgi Yer Tutucusu"/>
          <p:cNvSpPr>
            <a:spLocks noGrp="1"/>
          </p:cNvSpPr>
          <p:nvPr>
            <p:ph type="ftr" sz="quarter" idx="11"/>
          </p:nvPr>
        </p:nvSpPr>
        <p:spPr/>
        <p:txBody>
          <a:bodyPr/>
          <a:lstStyle>
            <a:lvl1pPr>
              <a:defRPr/>
            </a:lvl1pPr>
          </a:lstStyle>
          <a:p>
            <a:endParaRPr lang="en-US"/>
          </a:p>
        </p:txBody>
      </p:sp>
      <p:sp>
        <p:nvSpPr>
          <p:cNvPr id="6" name="5 Slayt Numarası Yer Tutucusu"/>
          <p:cNvSpPr>
            <a:spLocks noGrp="1"/>
          </p:cNvSpPr>
          <p:nvPr>
            <p:ph type="sldNum" sz="quarter" idx="12"/>
          </p:nvPr>
        </p:nvSpPr>
        <p:spPr/>
        <p:txBody>
          <a:bodyPr/>
          <a:lstStyle>
            <a:lvl1pPr>
              <a:defRPr/>
            </a:lvl1pPr>
          </a:lstStyle>
          <a:p>
            <a:fld id="{D983D387-BCB6-4134-B086-EAFAFA5A0A56}"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76200"/>
            <a:ext cx="2057400" cy="586740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76200"/>
            <a:ext cx="6019800" cy="58674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en-US"/>
          </a:p>
        </p:txBody>
      </p:sp>
      <p:sp>
        <p:nvSpPr>
          <p:cNvPr id="5" name="4 Altbilgi Yer Tutucusu"/>
          <p:cNvSpPr>
            <a:spLocks noGrp="1"/>
          </p:cNvSpPr>
          <p:nvPr>
            <p:ph type="ftr" sz="quarter" idx="11"/>
          </p:nvPr>
        </p:nvSpPr>
        <p:spPr/>
        <p:txBody>
          <a:bodyPr/>
          <a:lstStyle>
            <a:lvl1pPr>
              <a:defRPr/>
            </a:lvl1pPr>
          </a:lstStyle>
          <a:p>
            <a:endParaRPr lang="en-US"/>
          </a:p>
        </p:txBody>
      </p:sp>
      <p:sp>
        <p:nvSpPr>
          <p:cNvPr id="6" name="5 Slayt Numarası Yer Tutucusu"/>
          <p:cNvSpPr>
            <a:spLocks noGrp="1"/>
          </p:cNvSpPr>
          <p:nvPr>
            <p:ph type="sldNum" sz="quarter" idx="12"/>
          </p:nvPr>
        </p:nvSpPr>
        <p:spPr/>
        <p:txBody>
          <a:bodyPr/>
          <a:lstStyle>
            <a:lvl1pPr>
              <a:defRPr/>
            </a:lvl1pPr>
          </a:lstStyle>
          <a:p>
            <a:fld id="{BFA7082A-C43F-43C7-972C-6535AC719DF4}"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Başlık ve İçerik Üzerinde Metin">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6200"/>
            <a:ext cx="6781800" cy="10668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457200" y="1219200"/>
            <a:ext cx="8229600" cy="2286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57200" y="3657600"/>
            <a:ext cx="8229600" cy="2286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a:xfrm>
            <a:off x="457200" y="6245225"/>
            <a:ext cx="2133600" cy="476250"/>
          </a:xfrm>
        </p:spPr>
        <p:txBody>
          <a:bodyPr/>
          <a:lstStyle>
            <a:lvl1pPr>
              <a:defRPr/>
            </a:lvl1pPr>
          </a:lstStyle>
          <a:p>
            <a:endParaRPr lang="en-US"/>
          </a:p>
        </p:txBody>
      </p:sp>
      <p:sp>
        <p:nvSpPr>
          <p:cNvPr id="6" name="5 Altbilgi Yer Tutucusu"/>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6 Slayt Numarası Yer Tutucusu"/>
          <p:cNvSpPr>
            <a:spLocks noGrp="1"/>
          </p:cNvSpPr>
          <p:nvPr>
            <p:ph type="sldNum" sz="quarter" idx="12"/>
          </p:nvPr>
        </p:nvSpPr>
        <p:spPr>
          <a:xfrm>
            <a:off x="6553200" y="6245225"/>
            <a:ext cx="2133600" cy="476250"/>
          </a:xfrm>
        </p:spPr>
        <p:txBody>
          <a:bodyPr/>
          <a:lstStyle>
            <a:lvl1pPr>
              <a:defRPr/>
            </a:lvl1pPr>
          </a:lstStyle>
          <a:p>
            <a:fld id="{902AB83A-B26C-4AF2-BFFC-A15A19D6205D}"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Başlık, Metin ve Küçük Resim">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6200"/>
            <a:ext cx="6781800" cy="10668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457200" y="1219200"/>
            <a:ext cx="4038600" cy="47244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Küçük Resim Yer Tutucusu"/>
          <p:cNvSpPr>
            <a:spLocks noGrp="1"/>
          </p:cNvSpPr>
          <p:nvPr>
            <p:ph type="clipArt" sz="half" idx="2"/>
          </p:nvPr>
        </p:nvSpPr>
        <p:spPr>
          <a:xfrm>
            <a:off x="4648200" y="1219200"/>
            <a:ext cx="4038600" cy="4724400"/>
          </a:xfrm>
        </p:spPr>
        <p:txBody>
          <a:bodyPr/>
          <a:lstStyle/>
          <a:p>
            <a:r>
              <a:rPr lang="tr-TR" smtClean="0"/>
              <a:t>Küçük resim eklemek için simgeyi tıklatın</a:t>
            </a:r>
            <a:endParaRPr lang="tr-TR"/>
          </a:p>
        </p:txBody>
      </p:sp>
      <p:sp>
        <p:nvSpPr>
          <p:cNvPr id="5" name="4 Veri Yer Tutucusu"/>
          <p:cNvSpPr>
            <a:spLocks noGrp="1"/>
          </p:cNvSpPr>
          <p:nvPr>
            <p:ph type="dt" sz="half" idx="10"/>
          </p:nvPr>
        </p:nvSpPr>
        <p:spPr>
          <a:xfrm>
            <a:off x="457200" y="6245225"/>
            <a:ext cx="2133600" cy="476250"/>
          </a:xfrm>
        </p:spPr>
        <p:txBody>
          <a:bodyPr/>
          <a:lstStyle>
            <a:lvl1pPr>
              <a:defRPr/>
            </a:lvl1pPr>
          </a:lstStyle>
          <a:p>
            <a:endParaRPr lang="en-US"/>
          </a:p>
        </p:txBody>
      </p:sp>
      <p:sp>
        <p:nvSpPr>
          <p:cNvPr id="6" name="5 Altbilgi Yer Tutucusu"/>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6 Slayt Numarası Yer Tutucusu"/>
          <p:cNvSpPr>
            <a:spLocks noGrp="1"/>
          </p:cNvSpPr>
          <p:nvPr>
            <p:ph type="sldNum" sz="quarter" idx="12"/>
          </p:nvPr>
        </p:nvSpPr>
        <p:spPr>
          <a:xfrm>
            <a:off x="6553200" y="6245225"/>
            <a:ext cx="2133600" cy="476250"/>
          </a:xfrm>
        </p:spPr>
        <p:txBody>
          <a:bodyPr/>
          <a:lstStyle>
            <a:lvl1pPr>
              <a:defRPr/>
            </a:lvl1pPr>
          </a:lstStyle>
          <a:p>
            <a:fld id="{48F86F8A-6F39-412B-B90C-C86F98A6D23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214414" y="1004878"/>
            <a:ext cx="6781800" cy="923924"/>
          </a:xfrm>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lvl1pPr>
              <a:defRPr sz="2000"/>
            </a:lvl1pPr>
            <a:lvl2pPr>
              <a:defRPr sz="2000"/>
            </a:lvl2pPr>
            <a:lvl3pPr>
              <a:defRPr sz="1800"/>
            </a:lvl3pPr>
            <a:lvl4pPr>
              <a:defRPr sz="1600"/>
            </a:lvl4pPr>
            <a:lvl5pPr>
              <a:defRPr sz="1600"/>
            </a:lvl5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3 Veri Yer Tutucusu"/>
          <p:cNvSpPr>
            <a:spLocks noGrp="1"/>
          </p:cNvSpPr>
          <p:nvPr>
            <p:ph type="dt" sz="half" idx="10"/>
          </p:nvPr>
        </p:nvSpPr>
        <p:spPr/>
        <p:txBody>
          <a:bodyPr/>
          <a:lstStyle>
            <a:lvl1pPr>
              <a:defRPr/>
            </a:lvl1pPr>
          </a:lstStyle>
          <a:p>
            <a:endParaRPr lang="en-US"/>
          </a:p>
        </p:txBody>
      </p:sp>
      <p:sp>
        <p:nvSpPr>
          <p:cNvPr id="5" name="4 Altbilgi Yer Tutucusu"/>
          <p:cNvSpPr>
            <a:spLocks noGrp="1"/>
          </p:cNvSpPr>
          <p:nvPr>
            <p:ph type="ftr" sz="quarter" idx="11"/>
          </p:nvPr>
        </p:nvSpPr>
        <p:spPr/>
        <p:txBody>
          <a:bodyPr/>
          <a:lstStyle>
            <a:lvl1pPr>
              <a:defRPr/>
            </a:lvl1pPr>
          </a:lstStyle>
          <a:p>
            <a:endParaRPr lang="en-US"/>
          </a:p>
        </p:txBody>
      </p:sp>
      <p:sp>
        <p:nvSpPr>
          <p:cNvPr id="6" name="5 Slayt Numarası Yer Tutucusu"/>
          <p:cNvSpPr>
            <a:spLocks noGrp="1"/>
          </p:cNvSpPr>
          <p:nvPr>
            <p:ph type="sldNum" sz="quarter" idx="12"/>
          </p:nvPr>
        </p:nvSpPr>
        <p:spPr/>
        <p:txBody>
          <a:bodyPr/>
          <a:lstStyle>
            <a:lvl1pPr>
              <a:defRPr/>
            </a:lvl1pPr>
          </a:lstStyle>
          <a:p>
            <a:fld id="{D4BF80EB-502C-4C4F-AB2D-2CE7A615671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endParaRPr lang="en-US"/>
          </a:p>
        </p:txBody>
      </p:sp>
      <p:sp>
        <p:nvSpPr>
          <p:cNvPr id="5" name="4 Altbilgi Yer Tutucusu"/>
          <p:cNvSpPr>
            <a:spLocks noGrp="1"/>
          </p:cNvSpPr>
          <p:nvPr>
            <p:ph type="ftr" sz="quarter" idx="11"/>
          </p:nvPr>
        </p:nvSpPr>
        <p:spPr/>
        <p:txBody>
          <a:bodyPr/>
          <a:lstStyle>
            <a:lvl1pPr>
              <a:defRPr/>
            </a:lvl1pPr>
          </a:lstStyle>
          <a:p>
            <a:endParaRPr lang="en-US"/>
          </a:p>
        </p:txBody>
      </p:sp>
      <p:sp>
        <p:nvSpPr>
          <p:cNvPr id="6" name="5 Slayt Numarası Yer Tutucusu"/>
          <p:cNvSpPr>
            <a:spLocks noGrp="1"/>
          </p:cNvSpPr>
          <p:nvPr>
            <p:ph type="sldNum" sz="quarter" idx="12"/>
          </p:nvPr>
        </p:nvSpPr>
        <p:spPr/>
        <p:txBody>
          <a:bodyPr/>
          <a:lstStyle>
            <a:lvl1pPr>
              <a:defRPr/>
            </a:lvl1pPr>
          </a:lstStyle>
          <a:p>
            <a:fld id="{5C53A906-3D91-469F-BAEA-AD565BECB84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219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219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lvl1pPr>
              <a:defRPr/>
            </a:lvl1pPr>
          </a:lstStyle>
          <a:p>
            <a:endParaRPr lang="en-US"/>
          </a:p>
        </p:txBody>
      </p:sp>
      <p:sp>
        <p:nvSpPr>
          <p:cNvPr id="6" name="5 Altbilgi Yer Tutucusu"/>
          <p:cNvSpPr>
            <a:spLocks noGrp="1"/>
          </p:cNvSpPr>
          <p:nvPr>
            <p:ph type="ftr" sz="quarter" idx="11"/>
          </p:nvPr>
        </p:nvSpPr>
        <p:spPr/>
        <p:txBody>
          <a:bodyPr/>
          <a:lstStyle>
            <a:lvl1pPr>
              <a:defRPr/>
            </a:lvl1pPr>
          </a:lstStyle>
          <a:p>
            <a:endParaRPr lang="en-US"/>
          </a:p>
        </p:txBody>
      </p:sp>
      <p:sp>
        <p:nvSpPr>
          <p:cNvPr id="7" name="6 Slayt Numarası Yer Tutucusu"/>
          <p:cNvSpPr>
            <a:spLocks noGrp="1"/>
          </p:cNvSpPr>
          <p:nvPr>
            <p:ph type="sldNum" sz="quarter" idx="12"/>
          </p:nvPr>
        </p:nvSpPr>
        <p:spPr/>
        <p:txBody>
          <a:bodyPr/>
          <a:lstStyle>
            <a:lvl1pPr>
              <a:defRPr/>
            </a:lvl1pPr>
          </a:lstStyle>
          <a:p>
            <a:fld id="{93C94220-B31D-417D-8416-440CA960742D}"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lvl1pPr>
              <a:defRPr/>
            </a:lvl1pPr>
          </a:lstStyle>
          <a:p>
            <a:endParaRPr lang="en-US"/>
          </a:p>
        </p:txBody>
      </p:sp>
      <p:sp>
        <p:nvSpPr>
          <p:cNvPr id="8" name="7 Altbilgi Yer Tutucusu"/>
          <p:cNvSpPr>
            <a:spLocks noGrp="1"/>
          </p:cNvSpPr>
          <p:nvPr>
            <p:ph type="ftr" sz="quarter" idx="11"/>
          </p:nvPr>
        </p:nvSpPr>
        <p:spPr/>
        <p:txBody>
          <a:bodyPr/>
          <a:lstStyle>
            <a:lvl1pPr>
              <a:defRPr/>
            </a:lvl1pPr>
          </a:lstStyle>
          <a:p>
            <a:endParaRPr lang="en-US"/>
          </a:p>
        </p:txBody>
      </p:sp>
      <p:sp>
        <p:nvSpPr>
          <p:cNvPr id="9" name="8 Slayt Numarası Yer Tutucusu"/>
          <p:cNvSpPr>
            <a:spLocks noGrp="1"/>
          </p:cNvSpPr>
          <p:nvPr>
            <p:ph type="sldNum" sz="quarter" idx="12"/>
          </p:nvPr>
        </p:nvSpPr>
        <p:spPr/>
        <p:txBody>
          <a:bodyPr/>
          <a:lstStyle>
            <a:lvl1pPr>
              <a:defRPr/>
            </a:lvl1pPr>
          </a:lstStyle>
          <a:p>
            <a:fld id="{F57042CC-8AC4-4F6B-A4A7-822C299B6214}"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lvl1pPr>
              <a:defRPr/>
            </a:lvl1pPr>
          </a:lstStyle>
          <a:p>
            <a:endParaRPr lang="en-US"/>
          </a:p>
        </p:txBody>
      </p:sp>
      <p:sp>
        <p:nvSpPr>
          <p:cNvPr id="4" name="3 Altbilgi Yer Tutucusu"/>
          <p:cNvSpPr>
            <a:spLocks noGrp="1"/>
          </p:cNvSpPr>
          <p:nvPr>
            <p:ph type="ftr" sz="quarter" idx="11"/>
          </p:nvPr>
        </p:nvSpPr>
        <p:spPr/>
        <p:txBody>
          <a:bodyPr/>
          <a:lstStyle>
            <a:lvl1pPr>
              <a:defRPr/>
            </a:lvl1pPr>
          </a:lstStyle>
          <a:p>
            <a:endParaRPr lang="en-US"/>
          </a:p>
        </p:txBody>
      </p:sp>
      <p:sp>
        <p:nvSpPr>
          <p:cNvPr id="5" name="4 Slayt Numarası Yer Tutucusu"/>
          <p:cNvSpPr>
            <a:spLocks noGrp="1"/>
          </p:cNvSpPr>
          <p:nvPr>
            <p:ph type="sldNum" sz="quarter" idx="12"/>
          </p:nvPr>
        </p:nvSpPr>
        <p:spPr/>
        <p:txBody>
          <a:bodyPr/>
          <a:lstStyle>
            <a:lvl1pPr>
              <a:defRPr/>
            </a:lvl1pPr>
          </a:lstStyle>
          <a:p>
            <a:fld id="{87AE4864-C2E2-4A5F-AAA8-7C0291B1E68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lvl1pPr>
              <a:defRPr/>
            </a:lvl1pPr>
          </a:lstStyle>
          <a:p>
            <a:endParaRPr lang="en-US"/>
          </a:p>
        </p:txBody>
      </p:sp>
      <p:sp>
        <p:nvSpPr>
          <p:cNvPr id="3" name="2 Altbilgi Yer Tutucusu"/>
          <p:cNvSpPr>
            <a:spLocks noGrp="1"/>
          </p:cNvSpPr>
          <p:nvPr>
            <p:ph type="ftr" sz="quarter" idx="11"/>
          </p:nvPr>
        </p:nvSpPr>
        <p:spPr/>
        <p:txBody>
          <a:bodyPr/>
          <a:lstStyle>
            <a:lvl1pPr>
              <a:defRPr/>
            </a:lvl1pPr>
          </a:lstStyle>
          <a:p>
            <a:endParaRPr lang="en-US"/>
          </a:p>
        </p:txBody>
      </p:sp>
      <p:sp>
        <p:nvSpPr>
          <p:cNvPr id="4" name="3 Slayt Numarası Yer Tutucusu"/>
          <p:cNvSpPr>
            <a:spLocks noGrp="1"/>
          </p:cNvSpPr>
          <p:nvPr>
            <p:ph type="sldNum" sz="quarter" idx="12"/>
          </p:nvPr>
        </p:nvSpPr>
        <p:spPr/>
        <p:txBody>
          <a:bodyPr/>
          <a:lstStyle>
            <a:lvl1pPr>
              <a:defRPr/>
            </a:lvl1pPr>
          </a:lstStyle>
          <a:p>
            <a:fld id="{0DE52F64-0FEA-4BF2-B879-935F251168C1}"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endParaRPr lang="en-US"/>
          </a:p>
        </p:txBody>
      </p:sp>
      <p:sp>
        <p:nvSpPr>
          <p:cNvPr id="6" name="5 Altbilgi Yer Tutucusu"/>
          <p:cNvSpPr>
            <a:spLocks noGrp="1"/>
          </p:cNvSpPr>
          <p:nvPr>
            <p:ph type="ftr" sz="quarter" idx="11"/>
          </p:nvPr>
        </p:nvSpPr>
        <p:spPr/>
        <p:txBody>
          <a:bodyPr/>
          <a:lstStyle>
            <a:lvl1pPr>
              <a:defRPr/>
            </a:lvl1pPr>
          </a:lstStyle>
          <a:p>
            <a:endParaRPr lang="en-US"/>
          </a:p>
        </p:txBody>
      </p:sp>
      <p:sp>
        <p:nvSpPr>
          <p:cNvPr id="7" name="6 Slayt Numarası Yer Tutucusu"/>
          <p:cNvSpPr>
            <a:spLocks noGrp="1"/>
          </p:cNvSpPr>
          <p:nvPr>
            <p:ph type="sldNum" sz="quarter" idx="12"/>
          </p:nvPr>
        </p:nvSpPr>
        <p:spPr/>
        <p:txBody>
          <a:bodyPr/>
          <a:lstStyle>
            <a:lvl1pPr>
              <a:defRPr/>
            </a:lvl1pPr>
          </a:lstStyle>
          <a:p>
            <a:fld id="{34451292-05D6-4FFB-A73B-EEDD0A40ECC2}"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endParaRPr lang="en-US"/>
          </a:p>
        </p:txBody>
      </p:sp>
      <p:sp>
        <p:nvSpPr>
          <p:cNvPr id="6" name="5 Altbilgi Yer Tutucusu"/>
          <p:cNvSpPr>
            <a:spLocks noGrp="1"/>
          </p:cNvSpPr>
          <p:nvPr>
            <p:ph type="ftr" sz="quarter" idx="11"/>
          </p:nvPr>
        </p:nvSpPr>
        <p:spPr/>
        <p:txBody>
          <a:bodyPr/>
          <a:lstStyle>
            <a:lvl1pPr>
              <a:defRPr/>
            </a:lvl1pPr>
          </a:lstStyle>
          <a:p>
            <a:endParaRPr lang="en-US"/>
          </a:p>
        </p:txBody>
      </p:sp>
      <p:sp>
        <p:nvSpPr>
          <p:cNvPr id="7" name="6 Slayt Numarası Yer Tutucusu"/>
          <p:cNvSpPr>
            <a:spLocks noGrp="1"/>
          </p:cNvSpPr>
          <p:nvPr>
            <p:ph type="sldNum" sz="quarter" idx="12"/>
          </p:nvPr>
        </p:nvSpPr>
        <p:spPr/>
        <p:txBody>
          <a:bodyPr/>
          <a:lstStyle>
            <a:lvl1pPr>
              <a:defRPr/>
            </a:lvl1pPr>
          </a:lstStyle>
          <a:p>
            <a:fld id="{FF167DAE-F910-4ED8-BCB6-44FE8704D61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70C0">
                <a:alpha val="16000"/>
              </a:srgbClr>
            </a:gs>
            <a:gs pos="50000">
              <a:schemeClr val="accent1">
                <a:tint val="44500"/>
                <a:satMod val="160000"/>
              </a:schemeClr>
            </a:gs>
            <a:gs pos="100000">
              <a:schemeClr val="accent1">
                <a:tint val="23500"/>
                <a:satMod val="160000"/>
              </a:schemeClr>
            </a:gs>
          </a:gsLst>
          <a:lin ang="16200000" scaled="1"/>
          <a:tileRect/>
        </a:gra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1214414" y="857232"/>
            <a:ext cx="6781800" cy="92392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tr-TR" dirty="0" smtClean="0"/>
              <a:t>Asıl Başlık Stili İçin Tıklatın</a:t>
            </a:r>
            <a:endParaRPr lang="en-US" dirty="0" smtClean="0"/>
          </a:p>
        </p:txBody>
      </p:sp>
      <p:sp>
        <p:nvSpPr>
          <p:cNvPr id="24579" name="Rectangle 3"/>
          <p:cNvSpPr>
            <a:spLocks noGrp="1" noChangeArrowheads="1"/>
          </p:cNvSpPr>
          <p:nvPr>
            <p:ph type="body" idx="1"/>
          </p:nvPr>
        </p:nvSpPr>
        <p:spPr bwMode="auto">
          <a:xfrm>
            <a:off x="457200" y="2143116"/>
            <a:ext cx="8229600" cy="38004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smtClean="0"/>
          </a:p>
        </p:txBody>
      </p:sp>
      <p:sp>
        <p:nvSpPr>
          <p:cNvPr id="245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1" sz="1400">
                <a:latin typeface="Times New Roman" pitchFamily="18" charset="0"/>
              </a:defRPr>
            </a:lvl1pPr>
          </a:lstStyle>
          <a:p>
            <a:endParaRPr lang="en-US"/>
          </a:p>
        </p:txBody>
      </p:sp>
      <p:sp>
        <p:nvSpPr>
          <p:cNvPr id="245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1" sz="1400">
                <a:latin typeface="Times New Roman" pitchFamily="18" charset="0"/>
              </a:defRPr>
            </a:lvl1pPr>
          </a:lstStyle>
          <a:p>
            <a:endParaRPr lang="en-US"/>
          </a:p>
        </p:txBody>
      </p:sp>
      <p:sp>
        <p:nvSpPr>
          <p:cNvPr id="245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1" sz="1400">
                <a:latin typeface="Times New Roman" pitchFamily="18" charset="0"/>
              </a:defRPr>
            </a:lvl1pPr>
          </a:lstStyle>
          <a:p>
            <a:fld id="{B93C27D1-86E5-453B-88A2-78D6D6438708}" type="slidenum">
              <a:rPr lang="en-US"/>
              <a:pPr/>
              <a:t>‹#›</a:t>
            </a:fld>
            <a:endParaRPr lang="en-US"/>
          </a:p>
        </p:txBody>
      </p:sp>
      <p:pic>
        <p:nvPicPr>
          <p:cNvPr id="16" name="15 Resim" descr="ana foto.jpg"/>
          <p:cNvPicPr>
            <a:picLocks noChangeAspect="1"/>
          </p:cNvPicPr>
          <p:nvPr userDrawn="1"/>
        </p:nvPicPr>
        <p:blipFill>
          <a:blip r:embed="rId15" cstate="print"/>
          <a:stretch>
            <a:fillRect/>
          </a:stretch>
        </p:blipFill>
        <p:spPr>
          <a:xfrm>
            <a:off x="2643174" y="-24"/>
            <a:ext cx="6500826" cy="785818"/>
          </a:xfrm>
          <a:prstGeom prst="rect">
            <a:avLst/>
          </a:prstGeom>
          <a:ln>
            <a:noFill/>
          </a:ln>
          <a:effectLst>
            <a:softEdge rad="112500"/>
          </a:effectLst>
        </p:spPr>
      </p:pic>
      <p:sp>
        <p:nvSpPr>
          <p:cNvPr id="17" name="16 Metin kutusu"/>
          <p:cNvSpPr txBox="1"/>
          <p:nvPr userDrawn="1"/>
        </p:nvSpPr>
        <p:spPr>
          <a:xfrm>
            <a:off x="-32" y="71414"/>
            <a:ext cx="2571736" cy="592470"/>
          </a:xfrm>
          <a:prstGeom prst="rect">
            <a:avLst/>
          </a:prstGeom>
          <a:noFill/>
        </p:spPr>
        <p:txBody>
          <a:bodyPr wrap="square" rtlCol="0">
            <a:spAutoFit/>
          </a:bodyPr>
          <a:lstStyle/>
          <a:p>
            <a:r>
              <a:rPr lang="tr-TR" sz="1200" b="1" dirty="0" smtClean="0">
                <a:solidFill>
                  <a:srgbClr val="00602B"/>
                </a:solidFill>
                <a:latin typeface="Book Antiqua" pitchFamily="18" charset="0"/>
              </a:rPr>
              <a:t>Hizmet Pazarlaması</a:t>
            </a:r>
          </a:p>
          <a:p>
            <a:r>
              <a:rPr lang="tr-TR" sz="1050" b="1" i="1" dirty="0" smtClean="0">
                <a:solidFill>
                  <a:srgbClr val="00602B"/>
                </a:solidFill>
                <a:latin typeface="Book Antiqua" pitchFamily="18" charset="0"/>
              </a:rPr>
              <a:t>Stratejik</a:t>
            </a:r>
            <a:r>
              <a:rPr lang="tr-TR" sz="1050" b="1" i="1" baseline="0" dirty="0" smtClean="0">
                <a:solidFill>
                  <a:srgbClr val="00602B"/>
                </a:solidFill>
                <a:latin typeface="Book Antiqua" pitchFamily="18" charset="0"/>
              </a:rPr>
              <a:t> Bir Yaklaşımla</a:t>
            </a:r>
          </a:p>
          <a:p>
            <a:r>
              <a:rPr lang="tr-TR" sz="1000" b="1" i="1" baseline="0" dirty="0" smtClean="0">
                <a:solidFill>
                  <a:srgbClr val="00602B"/>
                </a:solidFill>
                <a:latin typeface="Book Antiqua" pitchFamily="18" charset="0"/>
              </a:rPr>
              <a:t>(Ed.) Onaran - Özmen</a:t>
            </a:r>
            <a:endParaRPr lang="tr-TR" sz="1000" b="1" i="1" dirty="0">
              <a:solidFill>
                <a:srgbClr val="00602B"/>
              </a:solidFill>
              <a:latin typeface="Book Antiqua" pitchFamily="18" charset="0"/>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iming>
    <p:tnLst>
      <p:par>
        <p:cTn id="1" dur="indefinite" restart="never" nodeType="tmRoot"/>
      </p:par>
    </p:tnLst>
  </p:timing>
  <p:txStyles>
    <p:titleStyle>
      <a:lvl1pPr algn="ctr" rtl="0" eaLnBrk="1" fontAlgn="base" hangingPunct="1">
        <a:spcBef>
          <a:spcPct val="0"/>
        </a:spcBef>
        <a:spcAft>
          <a:spcPct val="0"/>
        </a:spcAft>
        <a:defRPr sz="3600">
          <a:solidFill>
            <a:srgbClr val="FF0000"/>
          </a:solidFill>
          <a:latin typeface="Book Antiqua" pitchFamily="18" charset="0"/>
          <a:ea typeface="+mj-ea"/>
          <a:cs typeface="+mj-cs"/>
        </a:defRPr>
      </a:lvl1pPr>
      <a:lvl2pPr algn="l" rtl="0" eaLnBrk="1" fontAlgn="base" hangingPunct="1">
        <a:spcBef>
          <a:spcPct val="0"/>
        </a:spcBef>
        <a:spcAft>
          <a:spcPct val="0"/>
        </a:spcAft>
        <a:defRPr sz="3600">
          <a:solidFill>
            <a:srgbClr val="000000"/>
          </a:solidFill>
          <a:latin typeface="Gill Sans MT" pitchFamily="34" charset="0"/>
        </a:defRPr>
      </a:lvl2pPr>
      <a:lvl3pPr algn="l" rtl="0" eaLnBrk="1" fontAlgn="base" hangingPunct="1">
        <a:spcBef>
          <a:spcPct val="0"/>
        </a:spcBef>
        <a:spcAft>
          <a:spcPct val="0"/>
        </a:spcAft>
        <a:defRPr sz="3600">
          <a:solidFill>
            <a:srgbClr val="000000"/>
          </a:solidFill>
          <a:latin typeface="Gill Sans MT" pitchFamily="34" charset="0"/>
        </a:defRPr>
      </a:lvl3pPr>
      <a:lvl4pPr algn="l" rtl="0" eaLnBrk="1" fontAlgn="base" hangingPunct="1">
        <a:spcBef>
          <a:spcPct val="0"/>
        </a:spcBef>
        <a:spcAft>
          <a:spcPct val="0"/>
        </a:spcAft>
        <a:defRPr sz="3600">
          <a:solidFill>
            <a:srgbClr val="000000"/>
          </a:solidFill>
          <a:latin typeface="Gill Sans MT" pitchFamily="34" charset="0"/>
        </a:defRPr>
      </a:lvl4pPr>
      <a:lvl5pPr algn="l" rtl="0" eaLnBrk="1" fontAlgn="base" hangingPunct="1">
        <a:spcBef>
          <a:spcPct val="0"/>
        </a:spcBef>
        <a:spcAft>
          <a:spcPct val="0"/>
        </a:spcAft>
        <a:defRPr sz="3600">
          <a:solidFill>
            <a:srgbClr val="000000"/>
          </a:solidFill>
          <a:latin typeface="Gill Sans MT" pitchFamily="34" charset="0"/>
        </a:defRPr>
      </a:lvl5pPr>
      <a:lvl6pPr marL="457200" algn="l" rtl="0" eaLnBrk="1" fontAlgn="base" hangingPunct="1">
        <a:spcBef>
          <a:spcPct val="0"/>
        </a:spcBef>
        <a:spcAft>
          <a:spcPct val="0"/>
        </a:spcAft>
        <a:defRPr sz="3600">
          <a:solidFill>
            <a:srgbClr val="000000"/>
          </a:solidFill>
          <a:latin typeface="Gill Sans MT" pitchFamily="34" charset="0"/>
        </a:defRPr>
      </a:lvl6pPr>
      <a:lvl7pPr marL="914400" algn="l" rtl="0" eaLnBrk="1" fontAlgn="base" hangingPunct="1">
        <a:spcBef>
          <a:spcPct val="0"/>
        </a:spcBef>
        <a:spcAft>
          <a:spcPct val="0"/>
        </a:spcAft>
        <a:defRPr sz="3600">
          <a:solidFill>
            <a:srgbClr val="000000"/>
          </a:solidFill>
          <a:latin typeface="Gill Sans MT" pitchFamily="34" charset="0"/>
        </a:defRPr>
      </a:lvl7pPr>
      <a:lvl8pPr marL="1371600" algn="l" rtl="0" eaLnBrk="1" fontAlgn="base" hangingPunct="1">
        <a:spcBef>
          <a:spcPct val="0"/>
        </a:spcBef>
        <a:spcAft>
          <a:spcPct val="0"/>
        </a:spcAft>
        <a:defRPr sz="3600">
          <a:solidFill>
            <a:srgbClr val="000000"/>
          </a:solidFill>
          <a:latin typeface="Gill Sans MT" pitchFamily="34" charset="0"/>
        </a:defRPr>
      </a:lvl8pPr>
      <a:lvl9pPr marL="1828800" algn="l" rtl="0" eaLnBrk="1" fontAlgn="base" hangingPunct="1">
        <a:spcBef>
          <a:spcPct val="0"/>
        </a:spcBef>
        <a:spcAft>
          <a:spcPct val="0"/>
        </a:spcAft>
        <a:defRPr sz="3600">
          <a:solidFill>
            <a:srgbClr val="000000"/>
          </a:solidFill>
          <a:latin typeface="Gill Sans MT" pitchFamily="34" charset="0"/>
        </a:defRPr>
      </a:lvl9pPr>
    </p:titleStyle>
    <p:bodyStyle>
      <a:lvl1pPr marL="342900" indent="-342900" algn="l" rtl="0" eaLnBrk="1" fontAlgn="base" hangingPunct="1">
        <a:spcBef>
          <a:spcPct val="20000"/>
        </a:spcBef>
        <a:spcAft>
          <a:spcPct val="0"/>
        </a:spcAft>
        <a:buClr>
          <a:schemeClr val="tx1"/>
        </a:buClr>
        <a:buChar char="•"/>
        <a:defRPr sz="2800">
          <a:solidFill>
            <a:srgbClr val="000000"/>
          </a:solidFill>
          <a:latin typeface="Book Antiqua" pitchFamily="18" charset="0"/>
          <a:ea typeface="+mn-ea"/>
          <a:cs typeface="+mn-cs"/>
        </a:defRPr>
      </a:lvl1pPr>
      <a:lvl2pPr marL="742950" indent="-285750" algn="l" rtl="0" eaLnBrk="1" fontAlgn="base" hangingPunct="1">
        <a:spcBef>
          <a:spcPct val="20000"/>
        </a:spcBef>
        <a:spcAft>
          <a:spcPct val="0"/>
        </a:spcAft>
        <a:buClr>
          <a:schemeClr val="tx1"/>
        </a:buClr>
        <a:buChar char="•"/>
        <a:defRPr sz="2600">
          <a:solidFill>
            <a:srgbClr val="000000"/>
          </a:solidFill>
          <a:latin typeface="Book Antiqua" pitchFamily="18" charset="0"/>
        </a:defRPr>
      </a:lvl2pPr>
      <a:lvl3pPr marL="1143000" indent="-228600" algn="l" rtl="0" eaLnBrk="1" fontAlgn="base" hangingPunct="1">
        <a:spcBef>
          <a:spcPct val="20000"/>
        </a:spcBef>
        <a:spcAft>
          <a:spcPct val="0"/>
        </a:spcAft>
        <a:buClr>
          <a:schemeClr val="tx1"/>
        </a:buClr>
        <a:buChar char="•"/>
        <a:defRPr sz="2400">
          <a:solidFill>
            <a:srgbClr val="000000"/>
          </a:solidFill>
          <a:latin typeface="Book Antiqua" pitchFamily="18" charset="0"/>
        </a:defRPr>
      </a:lvl3pPr>
      <a:lvl4pPr marL="1600200" indent="-228600" algn="l" rtl="0" eaLnBrk="1" fontAlgn="base" hangingPunct="1">
        <a:spcBef>
          <a:spcPct val="20000"/>
        </a:spcBef>
        <a:spcAft>
          <a:spcPct val="0"/>
        </a:spcAft>
        <a:buClr>
          <a:schemeClr val="tx1"/>
        </a:buClr>
        <a:buChar char="•"/>
        <a:defRPr sz="2000">
          <a:solidFill>
            <a:srgbClr val="000000"/>
          </a:solidFill>
          <a:latin typeface="Book Antiqua" pitchFamily="18" charset="0"/>
        </a:defRPr>
      </a:lvl4pPr>
      <a:lvl5pPr marL="2057400" indent="-228600" algn="l" rtl="0" eaLnBrk="1" fontAlgn="base" hangingPunct="1">
        <a:spcBef>
          <a:spcPct val="20000"/>
        </a:spcBef>
        <a:spcAft>
          <a:spcPct val="0"/>
        </a:spcAft>
        <a:buClr>
          <a:schemeClr val="tx1"/>
        </a:buClr>
        <a:buChar char="•"/>
        <a:defRPr sz="2000">
          <a:solidFill>
            <a:srgbClr val="000000"/>
          </a:solidFill>
          <a:latin typeface="Book Antiqua" pitchFamily="18" charset="0"/>
        </a:defRPr>
      </a:lvl5pPr>
      <a:lvl6pPr marL="2514600" indent="-228600" algn="l" rtl="0" eaLnBrk="1" fontAlgn="base" hangingPunct="1">
        <a:spcBef>
          <a:spcPct val="20000"/>
        </a:spcBef>
        <a:spcAft>
          <a:spcPct val="0"/>
        </a:spcAft>
        <a:buClr>
          <a:schemeClr val="tx1"/>
        </a:buClr>
        <a:buChar char="•"/>
        <a:defRPr sz="2000">
          <a:solidFill>
            <a:srgbClr val="000000"/>
          </a:solidFill>
          <a:latin typeface="+mn-lt"/>
        </a:defRPr>
      </a:lvl6pPr>
      <a:lvl7pPr marL="2971800" indent="-228600" algn="l" rtl="0" eaLnBrk="1" fontAlgn="base" hangingPunct="1">
        <a:spcBef>
          <a:spcPct val="20000"/>
        </a:spcBef>
        <a:spcAft>
          <a:spcPct val="0"/>
        </a:spcAft>
        <a:buClr>
          <a:schemeClr val="tx1"/>
        </a:buClr>
        <a:buChar char="•"/>
        <a:defRPr sz="2000">
          <a:solidFill>
            <a:srgbClr val="000000"/>
          </a:solidFill>
          <a:latin typeface="+mn-lt"/>
        </a:defRPr>
      </a:lvl7pPr>
      <a:lvl8pPr marL="3429000" indent="-228600" algn="l" rtl="0" eaLnBrk="1" fontAlgn="base" hangingPunct="1">
        <a:spcBef>
          <a:spcPct val="20000"/>
        </a:spcBef>
        <a:spcAft>
          <a:spcPct val="0"/>
        </a:spcAft>
        <a:buClr>
          <a:schemeClr val="tx1"/>
        </a:buClr>
        <a:buChar char="•"/>
        <a:defRPr sz="2000">
          <a:solidFill>
            <a:srgbClr val="000000"/>
          </a:solidFill>
          <a:latin typeface="+mn-lt"/>
        </a:defRPr>
      </a:lvl8pPr>
      <a:lvl9pPr marL="3886200" indent="-228600" algn="l" rtl="0" eaLnBrk="1" fontAlgn="base" hangingPunct="1">
        <a:spcBef>
          <a:spcPct val="20000"/>
        </a:spcBef>
        <a:spcAft>
          <a:spcPct val="0"/>
        </a:spcAft>
        <a:buClr>
          <a:schemeClr val="tx1"/>
        </a:buClr>
        <a:buChar char="•"/>
        <a:defRPr sz="2000">
          <a:solidFill>
            <a:srgbClr val="000000"/>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0" y="2143116"/>
            <a:ext cx="9144000" cy="1428760"/>
          </a:xfrm>
        </p:spPr>
        <p:txBody>
          <a:bodyPr/>
          <a:lstStyle/>
          <a:p>
            <a:r>
              <a:rPr lang="tr-TR" b="1" dirty="0">
                <a:solidFill>
                  <a:srgbClr val="002060"/>
                </a:solidFill>
              </a:rPr>
              <a:t>Bölüm 2</a:t>
            </a:r>
            <a:r>
              <a:rPr lang="tr-TR" dirty="0">
                <a:solidFill>
                  <a:srgbClr val="002060"/>
                </a:solidFill>
              </a:rPr>
              <a:t/>
            </a:r>
            <a:br>
              <a:rPr lang="tr-TR" dirty="0">
                <a:solidFill>
                  <a:srgbClr val="002060"/>
                </a:solidFill>
              </a:rPr>
            </a:br>
            <a:r>
              <a:rPr lang="tr-TR" b="1" dirty="0" smtClean="0">
                <a:solidFill>
                  <a:srgbClr val="002060"/>
                </a:solidFill>
              </a:rPr>
              <a:t>Hizmetler Sektöründeki Gelişmeler</a:t>
            </a:r>
            <a:endParaRPr lang="en-US" b="1" dirty="0">
              <a:solidFill>
                <a:srgbClr val="002060"/>
              </a:solidFill>
            </a:endParaRPr>
          </a:p>
        </p:txBody>
      </p:sp>
      <p:sp>
        <p:nvSpPr>
          <p:cNvPr id="4" name="Rectangle 2"/>
          <p:cNvSpPr txBox="1">
            <a:spLocks noChangeArrowheads="1"/>
          </p:cNvSpPr>
          <p:nvPr/>
        </p:nvSpPr>
        <p:spPr bwMode="auto">
          <a:xfrm>
            <a:off x="0" y="3357562"/>
            <a:ext cx="9144000" cy="92869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0" cap="none" spc="0" normalizeH="0" baseline="0" noProof="0" dirty="0" smtClean="0">
              <a:ln>
                <a:noFill/>
              </a:ln>
              <a:solidFill>
                <a:srgbClr val="002060"/>
              </a:solidFill>
              <a:effectLst/>
              <a:uLnTx/>
              <a:uFillTx/>
              <a:latin typeface="Book Antiqua" pitchFamily="18" charset="0"/>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143116"/>
            <a:ext cx="2674640" cy="3800484"/>
          </a:xfrm>
        </p:spPr>
        <p:txBody>
          <a:bodyPr/>
          <a:lstStyle/>
          <a:p>
            <a:pPr marL="0" indent="0" algn="ctr">
              <a:buNone/>
            </a:pPr>
            <a:r>
              <a:rPr lang="tr-TR" sz="3600" b="1" dirty="0" smtClean="0"/>
              <a:t>Hizmetler Sektörü</a:t>
            </a:r>
          </a:p>
          <a:p>
            <a:pPr marL="0" indent="0" algn="ctr">
              <a:buNone/>
            </a:pPr>
            <a:r>
              <a:rPr lang="tr-TR" sz="3600" b="1" dirty="0" smtClean="0"/>
              <a:t>Ve </a:t>
            </a:r>
          </a:p>
          <a:p>
            <a:pPr marL="0" indent="0" algn="ctr">
              <a:buNone/>
            </a:pPr>
            <a:r>
              <a:rPr lang="tr-TR" sz="3600" b="1" dirty="0" smtClean="0"/>
              <a:t>Hizmet Ekonomisi</a:t>
            </a:r>
            <a:endParaRPr lang="tr-TR" sz="3600"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19" y="980728"/>
            <a:ext cx="5005387"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98440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fr-CA" sz="2800" b="1" kern="1200" dirty="0"/>
              <a:t>Hizmet </a:t>
            </a:r>
            <a:r>
              <a:rPr lang="fr-CA" sz="2800" b="1" kern="1200" dirty="0" err="1"/>
              <a:t>Sektörünün</a:t>
            </a:r>
            <a:r>
              <a:rPr lang="fr-CA" sz="2800" b="1" kern="1200" dirty="0"/>
              <a:t> </a:t>
            </a:r>
            <a:r>
              <a:rPr lang="fr-CA" sz="2800" b="1" kern="1200" dirty="0" err="1"/>
              <a:t>Önemi</a:t>
            </a:r>
            <a:r>
              <a:rPr lang="fr-CA" sz="2800" b="1" kern="1200" dirty="0"/>
              <a:t> </a:t>
            </a:r>
            <a:r>
              <a:rPr lang="fr-CA" sz="2800" b="1" kern="1200" dirty="0" err="1"/>
              <a:t>ve</a:t>
            </a:r>
            <a:r>
              <a:rPr lang="fr-CA" sz="2800" b="1" kern="1200" dirty="0"/>
              <a:t> </a:t>
            </a:r>
            <a:r>
              <a:rPr lang="tr-TR" sz="2800" b="1" kern="1200" dirty="0"/>
              <a:t/>
            </a:r>
            <a:br>
              <a:rPr lang="tr-TR" sz="2800" b="1" kern="1200" dirty="0"/>
            </a:br>
            <a:r>
              <a:rPr lang="fr-CA" sz="2800" b="1" kern="1200" dirty="0" err="1"/>
              <a:t>Tarihsel</a:t>
            </a:r>
            <a:r>
              <a:rPr lang="fr-CA" sz="2800" b="1" kern="1200" dirty="0"/>
              <a:t> </a:t>
            </a:r>
            <a:r>
              <a:rPr lang="fr-CA" sz="2800" b="1" kern="1200" dirty="0" err="1"/>
              <a:t>Gelişimi</a:t>
            </a:r>
            <a:endParaRPr lang="tr-TR" dirty="0"/>
          </a:p>
        </p:txBody>
      </p:sp>
      <p:sp>
        <p:nvSpPr>
          <p:cNvPr id="3" name="İçerik Yer Tutucusu 2"/>
          <p:cNvSpPr>
            <a:spLocks noGrp="1"/>
          </p:cNvSpPr>
          <p:nvPr>
            <p:ph idx="1"/>
          </p:nvPr>
        </p:nvSpPr>
        <p:spPr>
          <a:xfrm>
            <a:off x="467544" y="2348880"/>
            <a:ext cx="8229600" cy="4022188"/>
          </a:xfrm>
        </p:spPr>
        <p:txBody>
          <a:bodyPr/>
          <a:lstStyle/>
          <a:p>
            <a:pPr marL="0" lvl="0" indent="0" algn="just">
              <a:spcBef>
                <a:spcPts val="0"/>
              </a:spcBef>
              <a:buClrTx/>
              <a:buNone/>
            </a:pPr>
            <a:r>
              <a:rPr lang="tr-TR" sz="2500" kern="1200" dirty="0">
                <a:solidFill>
                  <a:prstClr val="black"/>
                </a:solidFill>
              </a:rPr>
              <a:t>Ekonomik bir faaliyet alanı olarak hizmetler ve hizmet sektörü günümüzde dünyadaki hemen hemen bütün gelişmiş ülkelerde ve ekonomilerde oldukça önemli bir yer tutmaktadır.</a:t>
            </a:r>
          </a:p>
          <a:p>
            <a:pPr marL="0" lvl="0" indent="0" algn="just">
              <a:spcBef>
                <a:spcPts val="0"/>
              </a:spcBef>
              <a:buClrTx/>
              <a:buNone/>
            </a:pPr>
            <a:endParaRPr lang="tr-TR" sz="2500" kern="1200" dirty="0">
              <a:solidFill>
                <a:prstClr val="black"/>
              </a:solidFill>
            </a:endParaRPr>
          </a:p>
          <a:p>
            <a:pPr marL="0" lvl="0" indent="0" algn="just">
              <a:spcBef>
                <a:spcPts val="0"/>
              </a:spcBef>
              <a:buClrTx/>
              <a:buNone/>
            </a:pPr>
            <a:r>
              <a:rPr lang="tr-TR" sz="2500" kern="1200" dirty="0">
                <a:solidFill>
                  <a:prstClr val="black"/>
                </a:solidFill>
              </a:rPr>
              <a:t>Bunun temel nedeni, hizmet sektörünün hem ülkelerdeki refah ve gelişmişlik düzeyinin bir göstergesi olması, hem de gelişen teknolojiye paralel insan gereksinimlerdeki artış ve farklılaşma çok değişik hizmet türlerinin ortaya çıkmış olmasına yol açmasıdır. </a:t>
            </a:r>
          </a:p>
        </p:txBody>
      </p:sp>
    </p:spTree>
    <p:extLst>
      <p:ext uri="{BB962C8B-B14F-4D97-AF65-F5344CB8AC3E}">
        <p14:creationId xmlns:p14="http://schemas.microsoft.com/office/powerpoint/2010/main" val="18944929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700808"/>
            <a:ext cx="8229600" cy="4320480"/>
          </a:xfrm>
        </p:spPr>
        <p:txBody>
          <a:bodyPr/>
          <a:lstStyle/>
          <a:p>
            <a:pPr marL="0" lvl="0" indent="0" algn="just">
              <a:spcBef>
                <a:spcPts val="0"/>
              </a:spcBef>
              <a:buClrTx/>
              <a:buNone/>
            </a:pPr>
            <a:r>
              <a:rPr lang="tr-TR" sz="2700" kern="1200" dirty="0">
                <a:solidFill>
                  <a:prstClr val="black"/>
                </a:solidFill>
              </a:rPr>
              <a:t>Örneğin, sağlık, ulaştırma, finansman, eğitim, spor, hukuk vb. alanlardaki hızlı gelişmeler bu alanlardaki hizmet türlerinin ve hizmet işletmelerinin de artmasına yol açmıştır. </a:t>
            </a:r>
          </a:p>
          <a:p>
            <a:pPr marL="0" lvl="0" indent="0" algn="just">
              <a:spcBef>
                <a:spcPts val="0"/>
              </a:spcBef>
              <a:buClrTx/>
              <a:buNone/>
            </a:pPr>
            <a:endParaRPr lang="tr-TR" sz="2700" kern="1200" dirty="0">
              <a:solidFill>
                <a:prstClr val="black"/>
              </a:solidFill>
            </a:endParaRPr>
          </a:p>
          <a:p>
            <a:pPr marL="0" lvl="0" indent="0" algn="just">
              <a:spcBef>
                <a:spcPts val="0"/>
              </a:spcBef>
              <a:buClrTx/>
              <a:buNone/>
            </a:pPr>
            <a:r>
              <a:rPr lang="tr-TR" sz="2700" kern="1200" dirty="0">
                <a:solidFill>
                  <a:prstClr val="black"/>
                </a:solidFill>
              </a:rPr>
              <a:t>Bunlara paralel olarak da hizmetler sektörünün insan ağırlıklı olması ve istihdam hacmindeki büyük artış bu sektörün eskisinden daha ayrıntılı incelenmesini gerektirmektedir. </a:t>
            </a:r>
          </a:p>
        </p:txBody>
      </p:sp>
    </p:spTree>
    <p:extLst>
      <p:ext uri="{BB962C8B-B14F-4D97-AF65-F5344CB8AC3E}">
        <p14:creationId xmlns:p14="http://schemas.microsoft.com/office/powerpoint/2010/main" val="4504223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124744"/>
            <a:ext cx="8352928" cy="5256584"/>
          </a:xfrm>
        </p:spPr>
        <p:txBody>
          <a:bodyPr/>
          <a:lstStyle/>
          <a:p>
            <a:pPr marL="0" lvl="0" indent="0" algn="just">
              <a:spcBef>
                <a:spcPts val="0"/>
              </a:spcBef>
              <a:buClrTx/>
              <a:buNone/>
            </a:pPr>
            <a:r>
              <a:rPr lang="tr-TR" sz="2600" kern="1200" dirty="0">
                <a:solidFill>
                  <a:prstClr val="black"/>
                </a:solidFill>
              </a:rPr>
              <a:t>Dolayısıyla yalnızca somut mal üretim alanlarını ve işletmelerini değil, hizmet üretim alanlarının ve işletmelerinin de incelenmesi için birçok temel neden vardır. Bunlar;</a:t>
            </a:r>
          </a:p>
          <a:p>
            <a:pPr marL="0" lvl="0" indent="0" algn="just">
              <a:spcBef>
                <a:spcPts val="0"/>
              </a:spcBef>
              <a:buClrTx/>
              <a:buNone/>
            </a:pPr>
            <a:endParaRPr lang="tr-TR" sz="2600" kern="1200" dirty="0">
              <a:solidFill>
                <a:prstClr val="black"/>
              </a:solidFill>
            </a:endParaRPr>
          </a:p>
          <a:p>
            <a:pPr marL="0" lvl="0" indent="0" algn="just">
              <a:spcBef>
                <a:spcPts val="0"/>
              </a:spcBef>
              <a:buClrTx/>
              <a:buNone/>
            </a:pPr>
            <a:r>
              <a:rPr lang="tr-TR" sz="2600" b="1" kern="1200" dirty="0">
                <a:solidFill>
                  <a:prstClr val="black"/>
                </a:solidFill>
              </a:rPr>
              <a:t>1-</a:t>
            </a:r>
            <a:r>
              <a:rPr lang="tr-TR" sz="2600" kern="1200" dirty="0">
                <a:solidFill>
                  <a:prstClr val="black"/>
                </a:solidFill>
              </a:rPr>
              <a:t>Hizmet işletmeleri her endüstrileşmiş ülkede ekonomik faaliyetlerin önemli bir bölümünü oluşturur. Hizmetlerin ve hizmet işletmelerinin ekonomideki yeri ve hacmi arttıkça, bu alanda eğitim almış insanların çoğunun istihdam edileceği ekonomik sektörü ortaya çıkmaktadır. Dolayısıyla, hizmetler üretim ve istihdam açısından üzerinde önemle durulması gereken bir faaliyet alanıdır.</a:t>
            </a:r>
          </a:p>
        </p:txBody>
      </p:sp>
    </p:spTree>
    <p:extLst>
      <p:ext uri="{BB962C8B-B14F-4D97-AF65-F5344CB8AC3E}">
        <p14:creationId xmlns:p14="http://schemas.microsoft.com/office/powerpoint/2010/main" val="17428240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556792"/>
            <a:ext cx="8229600" cy="4392488"/>
          </a:xfrm>
        </p:spPr>
        <p:txBody>
          <a:bodyPr/>
          <a:lstStyle/>
          <a:p>
            <a:pPr marL="0" lvl="0" indent="0" algn="just">
              <a:spcBef>
                <a:spcPts val="0"/>
              </a:spcBef>
              <a:buClrTx/>
              <a:buNone/>
            </a:pPr>
            <a:r>
              <a:rPr lang="tr-TR" sz="3000" b="1" kern="1200" dirty="0">
                <a:solidFill>
                  <a:prstClr val="black"/>
                </a:solidFill>
              </a:rPr>
              <a:t>2-</a:t>
            </a:r>
            <a:r>
              <a:rPr lang="tr-TR" sz="3000" kern="1200" dirty="0">
                <a:solidFill>
                  <a:prstClr val="black"/>
                </a:solidFill>
              </a:rPr>
              <a:t>Hizmetler ekonomisinin ülkelerde bugün ulaştığı boyuta karşın, ekonomi alanında yapılan akademik çalışmalar ve araştırmalar bu faaliyetleri göz ardı etmişlerdir. </a:t>
            </a:r>
            <a:endParaRPr lang="tr-TR" sz="3000" kern="1200" dirty="0" smtClean="0">
              <a:solidFill>
                <a:prstClr val="black"/>
              </a:solidFill>
            </a:endParaRPr>
          </a:p>
          <a:p>
            <a:pPr marL="0" lvl="0" indent="0" algn="just">
              <a:spcBef>
                <a:spcPts val="0"/>
              </a:spcBef>
              <a:buClrTx/>
              <a:buNone/>
            </a:pPr>
            <a:endParaRPr lang="tr-TR" sz="3000" kern="1200" dirty="0">
              <a:solidFill>
                <a:prstClr val="black"/>
              </a:solidFill>
            </a:endParaRPr>
          </a:p>
          <a:p>
            <a:pPr marL="0" lvl="0" indent="0" algn="just">
              <a:spcBef>
                <a:spcPts val="0"/>
              </a:spcBef>
              <a:buClrTx/>
              <a:buNone/>
            </a:pPr>
            <a:r>
              <a:rPr lang="tr-TR" sz="3000" kern="1200" dirty="0" smtClean="0">
                <a:solidFill>
                  <a:prstClr val="black"/>
                </a:solidFill>
              </a:rPr>
              <a:t>Bu </a:t>
            </a:r>
            <a:r>
              <a:rPr lang="tr-TR" sz="3000" kern="1200" dirty="0">
                <a:solidFill>
                  <a:prstClr val="black"/>
                </a:solidFill>
              </a:rPr>
              <a:t>nedenle hizmetlerin iyi tanınması ve özelliklerinin bilinmesi, bu alanda çalışmayı düşünenlere önemli ölçüde avantaj sağlayacaktır.</a:t>
            </a:r>
          </a:p>
          <a:p>
            <a:endParaRPr lang="tr-TR" dirty="0"/>
          </a:p>
        </p:txBody>
      </p:sp>
    </p:spTree>
    <p:extLst>
      <p:ext uri="{BB962C8B-B14F-4D97-AF65-F5344CB8AC3E}">
        <p14:creationId xmlns:p14="http://schemas.microsoft.com/office/powerpoint/2010/main" val="41626840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340768"/>
            <a:ext cx="8229600" cy="5040560"/>
          </a:xfrm>
        </p:spPr>
        <p:txBody>
          <a:bodyPr/>
          <a:lstStyle/>
          <a:p>
            <a:pPr marL="0" lvl="0" indent="0" algn="just">
              <a:spcBef>
                <a:spcPts val="0"/>
              </a:spcBef>
              <a:buClrTx/>
              <a:buNone/>
            </a:pPr>
            <a:r>
              <a:rPr lang="tr-TR" sz="2800" b="1" kern="1200" dirty="0">
                <a:solidFill>
                  <a:prstClr val="black"/>
                </a:solidFill>
              </a:rPr>
              <a:t>3-</a:t>
            </a:r>
            <a:r>
              <a:rPr lang="tr-TR" sz="2800" kern="1200" dirty="0">
                <a:solidFill>
                  <a:prstClr val="black"/>
                </a:solidFill>
              </a:rPr>
              <a:t>Hizmetlerin somut mallardan ayrı değerlendirilmesini gerektiren birçok özelliği bulunmaktadır. Bu nedenle de, hizmet işletmelerinde endüstriyel mal üreten işletmelerden farklı olarak uzmanlaşmış elemanlar istihdam edilmekte ve değişik yönetsel teknikler uygulanmaktadır. </a:t>
            </a:r>
          </a:p>
          <a:p>
            <a:pPr marL="0" lvl="0" indent="0" algn="just">
              <a:spcBef>
                <a:spcPts val="0"/>
              </a:spcBef>
              <a:buClrTx/>
              <a:buNone/>
            </a:pPr>
            <a:endParaRPr lang="tr-TR" sz="2800" kern="1200" dirty="0">
              <a:solidFill>
                <a:prstClr val="black"/>
              </a:solidFill>
            </a:endParaRPr>
          </a:p>
          <a:p>
            <a:pPr marL="0" lvl="0" indent="0" algn="just">
              <a:spcBef>
                <a:spcPts val="0"/>
              </a:spcBef>
              <a:buClrTx/>
              <a:buNone/>
            </a:pPr>
            <a:r>
              <a:rPr lang="tr-TR" sz="2800" kern="1200" dirty="0">
                <a:solidFill>
                  <a:prstClr val="black"/>
                </a:solidFill>
              </a:rPr>
              <a:t>Dolayısıyla mal üretimi yapan işletmelerde elde edilen bilgi ve deneyimler her zaman hizmet işletmelerine uyarlanamayabilir. </a:t>
            </a:r>
          </a:p>
          <a:p>
            <a:endParaRPr lang="tr-TR" dirty="0"/>
          </a:p>
        </p:txBody>
      </p:sp>
    </p:spTree>
    <p:extLst>
      <p:ext uri="{BB962C8B-B14F-4D97-AF65-F5344CB8AC3E}">
        <p14:creationId xmlns:p14="http://schemas.microsoft.com/office/powerpoint/2010/main" val="9638888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1628800"/>
            <a:ext cx="8229600" cy="4464496"/>
          </a:xfrm>
        </p:spPr>
        <p:txBody>
          <a:bodyPr/>
          <a:lstStyle/>
          <a:p>
            <a:pPr marL="0" lvl="0" indent="0" algn="just">
              <a:spcBef>
                <a:spcPts val="0"/>
              </a:spcBef>
              <a:buClrTx/>
              <a:buNone/>
            </a:pPr>
            <a:r>
              <a:rPr lang="tr-TR" sz="2700" kern="1200" dirty="0">
                <a:solidFill>
                  <a:prstClr val="black"/>
                </a:solidFill>
              </a:rPr>
              <a:t>Hizmetler sektöründe değerlendirme yaptığımızda; hizmetler sektörünün hem istihdam hem de brüt milli gelir açısından başta ABD ekonomisi olmak üzere gelişmiş ülke ekonomilerinde % 60-80’e ulaşan bir paya sahip olduğu söylenebilir.</a:t>
            </a:r>
          </a:p>
          <a:p>
            <a:pPr lvl="0" algn="just">
              <a:spcBef>
                <a:spcPts val="0"/>
              </a:spcBef>
              <a:buClrTx/>
              <a:buFont typeface="Arial" charset="0"/>
              <a:buChar char="•"/>
            </a:pPr>
            <a:endParaRPr lang="tr-TR" sz="2700" kern="1200" dirty="0">
              <a:solidFill>
                <a:prstClr val="black"/>
              </a:solidFill>
            </a:endParaRPr>
          </a:p>
          <a:p>
            <a:pPr marL="0" lvl="0" indent="0" algn="just">
              <a:spcBef>
                <a:spcPts val="0"/>
              </a:spcBef>
              <a:buClrTx/>
              <a:buNone/>
            </a:pPr>
            <a:r>
              <a:rPr lang="tr-TR" sz="2700" kern="1200" dirty="0">
                <a:solidFill>
                  <a:prstClr val="black"/>
                </a:solidFill>
              </a:rPr>
              <a:t>Klasik olarak ekonomik dönemlere ait tanımlamalar, ekonomik gelişme dönemlerini; “</a:t>
            </a:r>
            <a:r>
              <a:rPr lang="tr-TR" sz="2700" b="1" kern="1200" dirty="0">
                <a:solidFill>
                  <a:prstClr val="black"/>
                </a:solidFill>
              </a:rPr>
              <a:t>endüstri öncesi dönem</a:t>
            </a:r>
            <a:r>
              <a:rPr lang="tr-TR" sz="2700" kern="1200" dirty="0">
                <a:solidFill>
                  <a:prstClr val="black"/>
                </a:solidFill>
              </a:rPr>
              <a:t>”, “</a:t>
            </a:r>
            <a:r>
              <a:rPr lang="tr-TR" sz="2700" b="1" kern="1200" dirty="0">
                <a:solidFill>
                  <a:prstClr val="black"/>
                </a:solidFill>
              </a:rPr>
              <a:t>endüstri dönemi</a:t>
            </a:r>
            <a:r>
              <a:rPr lang="tr-TR" sz="2700" kern="1200" dirty="0">
                <a:solidFill>
                  <a:prstClr val="black"/>
                </a:solidFill>
              </a:rPr>
              <a:t>”, ve “</a:t>
            </a:r>
            <a:r>
              <a:rPr lang="tr-TR" sz="2700" b="1" kern="1200" dirty="0">
                <a:solidFill>
                  <a:prstClr val="black"/>
                </a:solidFill>
              </a:rPr>
              <a:t>endüstri sonrası</a:t>
            </a:r>
            <a:r>
              <a:rPr lang="tr-TR" sz="2700" kern="1200" dirty="0">
                <a:solidFill>
                  <a:prstClr val="black"/>
                </a:solidFill>
              </a:rPr>
              <a:t>” dönem olarak üçe ayırmaktadır. </a:t>
            </a:r>
          </a:p>
        </p:txBody>
      </p:sp>
    </p:spTree>
    <p:extLst>
      <p:ext uri="{BB962C8B-B14F-4D97-AF65-F5344CB8AC3E}">
        <p14:creationId xmlns:p14="http://schemas.microsoft.com/office/powerpoint/2010/main" val="11193399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412776"/>
            <a:ext cx="8229600" cy="4968552"/>
          </a:xfrm>
        </p:spPr>
        <p:txBody>
          <a:bodyPr/>
          <a:lstStyle/>
          <a:p>
            <a:pPr marL="0" lvl="0" indent="0" algn="just">
              <a:spcBef>
                <a:spcPts val="0"/>
              </a:spcBef>
              <a:buClrTx/>
              <a:buNone/>
            </a:pPr>
            <a:r>
              <a:rPr lang="tr-TR" sz="3000" kern="1200" dirty="0">
                <a:solidFill>
                  <a:prstClr val="black"/>
                </a:solidFill>
              </a:rPr>
              <a:t>1800’lerde başta ABD ekonomisi olmak üzere, birçok ülke ekonomisi “</a:t>
            </a:r>
            <a:r>
              <a:rPr lang="tr-TR" sz="3000" b="1" kern="1200" dirty="0">
                <a:solidFill>
                  <a:prstClr val="black"/>
                </a:solidFill>
              </a:rPr>
              <a:t>endüstri öncesi dönem</a:t>
            </a:r>
            <a:r>
              <a:rPr lang="tr-TR" sz="3000" kern="1200" dirty="0">
                <a:solidFill>
                  <a:prstClr val="black"/>
                </a:solidFill>
              </a:rPr>
              <a:t>” aşamasındaydı. </a:t>
            </a:r>
          </a:p>
          <a:p>
            <a:pPr marL="0" lvl="0" indent="0" algn="just">
              <a:spcBef>
                <a:spcPts val="0"/>
              </a:spcBef>
              <a:buClrTx/>
              <a:buNone/>
            </a:pPr>
            <a:endParaRPr lang="tr-TR" sz="3000" kern="1200" dirty="0">
              <a:solidFill>
                <a:prstClr val="black"/>
              </a:solidFill>
            </a:endParaRPr>
          </a:p>
          <a:p>
            <a:pPr marL="0" lvl="0" indent="0" algn="just">
              <a:spcBef>
                <a:spcPts val="0"/>
              </a:spcBef>
              <a:buClrTx/>
              <a:buNone/>
            </a:pPr>
            <a:r>
              <a:rPr lang="tr-TR" sz="3000" kern="1200" dirty="0">
                <a:solidFill>
                  <a:prstClr val="black"/>
                </a:solidFill>
              </a:rPr>
              <a:t>Bu dönemde istihdam ve işgücü daha çok tarım ve tarımla bağlantılı endüstrilerde yer alıyordu.</a:t>
            </a:r>
          </a:p>
          <a:p>
            <a:pPr marL="0" lvl="0" indent="0" algn="just">
              <a:spcBef>
                <a:spcPts val="0"/>
              </a:spcBef>
              <a:buClrTx/>
              <a:buNone/>
            </a:pPr>
            <a:endParaRPr lang="tr-TR" sz="3000" kern="1200" dirty="0">
              <a:solidFill>
                <a:prstClr val="black"/>
              </a:solidFill>
            </a:endParaRPr>
          </a:p>
          <a:p>
            <a:pPr marL="0" lvl="0" indent="0" algn="just">
              <a:spcBef>
                <a:spcPts val="0"/>
              </a:spcBef>
              <a:buClrTx/>
              <a:buNone/>
            </a:pPr>
            <a:r>
              <a:rPr lang="tr-TR" sz="3000" kern="1200" dirty="0">
                <a:solidFill>
                  <a:prstClr val="black"/>
                </a:solidFill>
              </a:rPr>
              <a:t>Bu dönemde işgücünün yaklaşık olarak % 80’i tarımla uğraşıyordu.</a:t>
            </a:r>
          </a:p>
          <a:p>
            <a:endParaRPr lang="tr-TR" dirty="0"/>
          </a:p>
        </p:txBody>
      </p:sp>
    </p:spTree>
    <p:extLst>
      <p:ext uri="{BB962C8B-B14F-4D97-AF65-F5344CB8AC3E}">
        <p14:creationId xmlns:p14="http://schemas.microsoft.com/office/powerpoint/2010/main" val="4830014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052736"/>
            <a:ext cx="8229600" cy="5472608"/>
          </a:xfrm>
        </p:spPr>
        <p:txBody>
          <a:bodyPr/>
          <a:lstStyle/>
          <a:p>
            <a:pPr marL="0" lvl="0" indent="0" algn="just">
              <a:spcBef>
                <a:spcPts val="0"/>
              </a:spcBef>
              <a:buClrTx/>
              <a:buNone/>
            </a:pPr>
            <a:r>
              <a:rPr lang="tr-TR" sz="2400" kern="1200" dirty="0">
                <a:solidFill>
                  <a:prstClr val="black"/>
                </a:solidFill>
                <a:latin typeface="Calibri"/>
              </a:rPr>
              <a:t>Bu dönemde hizmetlerle ilgili meslek olarak en çok </a:t>
            </a:r>
            <a:r>
              <a:rPr lang="tr-TR" sz="2400" b="1" kern="1200" dirty="0">
                <a:solidFill>
                  <a:prstClr val="black"/>
                </a:solidFill>
                <a:latin typeface="Calibri"/>
              </a:rPr>
              <a:t>uşaklık ve gemicilik </a:t>
            </a:r>
            <a:r>
              <a:rPr lang="tr-TR" sz="2400" kern="1200" dirty="0">
                <a:solidFill>
                  <a:prstClr val="black"/>
                </a:solidFill>
                <a:latin typeface="Calibri"/>
              </a:rPr>
              <a:t>yer alıyordu. </a:t>
            </a:r>
            <a:endParaRPr lang="tr-TR" sz="2400" kern="1200" dirty="0" smtClean="0">
              <a:solidFill>
                <a:prstClr val="black"/>
              </a:solidFill>
              <a:latin typeface="Calibri"/>
            </a:endParaRPr>
          </a:p>
          <a:p>
            <a:pPr marL="0" lvl="0" indent="0" algn="just">
              <a:spcBef>
                <a:spcPts val="0"/>
              </a:spcBef>
              <a:buClrTx/>
              <a:buNone/>
            </a:pPr>
            <a:endParaRPr lang="tr-TR" sz="2400" kern="1200" dirty="0">
              <a:solidFill>
                <a:prstClr val="black"/>
              </a:solidFill>
              <a:latin typeface="Calibri"/>
            </a:endParaRPr>
          </a:p>
          <a:p>
            <a:pPr marL="0" lvl="0" indent="0" algn="just">
              <a:spcBef>
                <a:spcPts val="0"/>
              </a:spcBef>
              <a:buClrTx/>
              <a:buNone/>
            </a:pPr>
            <a:r>
              <a:rPr lang="tr-TR" sz="2400" kern="1200" dirty="0">
                <a:solidFill>
                  <a:prstClr val="black"/>
                </a:solidFill>
                <a:latin typeface="Calibri"/>
              </a:rPr>
              <a:t>Eğitim ve yenilik yaratma düşüncesi çok önemli değildi. </a:t>
            </a:r>
            <a:endParaRPr lang="tr-TR" sz="2400" kern="1200" dirty="0" smtClean="0">
              <a:solidFill>
                <a:prstClr val="black"/>
              </a:solidFill>
              <a:latin typeface="Calibri"/>
            </a:endParaRPr>
          </a:p>
          <a:p>
            <a:pPr marL="0" lvl="0" indent="0" algn="just">
              <a:spcBef>
                <a:spcPts val="0"/>
              </a:spcBef>
              <a:buClrTx/>
              <a:buNone/>
            </a:pPr>
            <a:r>
              <a:rPr lang="tr-TR" sz="2400" kern="1200" dirty="0" smtClean="0">
                <a:solidFill>
                  <a:prstClr val="black"/>
                </a:solidFill>
                <a:latin typeface="Calibri"/>
              </a:rPr>
              <a:t>Yaşam </a:t>
            </a:r>
            <a:r>
              <a:rPr lang="tr-TR" sz="2400" kern="1200" dirty="0">
                <a:solidFill>
                  <a:prstClr val="black"/>
                </a:solidFill>
                <a:latin typeface="Calibri"/>
              </a:rPr>
              <a:t>kalitesi doğaya bağlıydı. </a:t>
            </a:r>
            <a:endParaRPr lang="tr-TR" sz="2400" kern="1200" dirty="0" smtClean="0">
              <a:solidFill>
                <a:prstClr val="black"/>
              </a:solidFill>
              <a:latin typeface="Calibri"/>
            </a:endParaRPr>
          </a:p>
          <a:p>
            <a:pPr marL="0" lvl="0" indent="0" algn="just">
              <a:spcBef>
                <a:spcPts val="0"/>
              </a:spcBef>
              <a:buClrTx/>
              <a:buNone/>
            </a:pPr>
            <a:endParaRPr lang="tr-TR" sz="2400" kern="1200" dirty="0">
              <a:solidFill>
                <a:prstClr val="black"/>
              </a:solidFill>
              <a:latin typeface="Calibri"/>
            </a:endParaRPr>
          </a:p>
          <a:p>
            <a:pPr marL="0" lvl="0" indent="0" algn="just">
              <a:spcBef>
                <a:spcPts val="0"/>
              </a:spcBef>
              <a:buClrTx/>
              <a:buNone/>
            </a:pPr>
            <a:r>
              <a:rPr lang="tr-TR" sz="2400" kern="1200" dirty="0">
                <a:solidFill>
                  <a:prstClr val="black"/>
                </a:solidFill>
                <a:latin typeface="Calibri"/>
              </a:rPr>
              <a:t>Endüstrinin odaklandığı nokta ise, işgücü verimliliğinin en üst düzeye çıkarılması ve düşük fiyata daha fazla mal üretimini sağlamak amacına dönüktü. </a:t>
            </a:r>
          </a:p>
          <a:p>
            <a:pPr marL="0" lvl="0" indent="0" algn="just">
              <a:spcBef>
                <a:spcPts val="0"/>
              </a:spcBef>
              <a:buClrTx/>
              <a:buNone/>
            </a:pPr>
            <a:endParaRPr lang="tr-TR" sz="2400" kern="1200" dirty="0">
              <a:solidFill>
                <a:prstClr val="black"/>
              </a:solidFill>
              <a:latin typeface="Calibri"/>
            </a:endParaRPr>
          </a:p>
          <a:p>
            <a:pPr marL="0" lvl="0" indent="0" algn="just">
              <a:spcBef>
                <a:spcPts val="0"/>
              </a:spcBef>
              <a:buClrTx/>
              <a:buNone/>
            </a:pPr>
            <a:r>
              <a:rPr lang="tr-TR" sz="2400" kern="1200" dirty="0">
                <a:solidFill>
                  <a:prstClr val="black"/>
                </a:solidFill>
                <a:latin typeface="Calibri"/>
              </a:rPr>
              <a:t>İşgücünün önemli bir bölümü önceden belirlenmiş görevlerin yerine getirilmesi ile ilgilidir. </a:t>
            </a:r>
          </a:p>
          <a:p>
            <a:pPr marL="0" lvl="0" indent="0" algn="just">
              <a:spcBef>
                <a:spcPts val="0"/>
              </a:spcBef>
              <a:buClrTx/>
              <a:buNone/>
            </a:pPr>
            <a:r>
              <a:rPr lang="tr-TR" sz="2400" kern="1200" dirty="0">
                <a:solidFill>
                  <a:prstClr val="black"/>
                </a:solidFill>
                <a:latin typeface="Calibri"/>
              </a:rPr>
              <a:t>Endüstriyel ürünlerin montajının yapıldığı fabrikalardaki çalışma sistemi bu anlayışı açıklamaktadır. </a:t>
            </a:r>
          </a:p>
          <a:p>
            <a:endParaRPr lang="tr-TR" dirty="0"/>
          </a:p>
        </p:txBody>
      </p:sp>
    </p:spTree>
    <p:extLst>
      <p:ext uri="{BB962C8B-B14F-4D97-AF65-F5344CB8AC3E}">
        <p14:creationId xmlns:p14="http://schemas.microsoft.com/office/powerpoint/2010/main" val="24270830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700808"/>
            <a:ext cx="8229600" cy="4032448"/>
          </a:xfrm>
        </p:spPr>
        <p:txBody>
          <a:bodyPr/>
          <a:lstStyle/>
          <a:p>
            <a:pPr marL="0" lvl="0" indent="0" algn="just">
              <a:spcBef>
                <a:spcPts val="0"/>
              </a:spcBef>
              <a:buClrTx/>
              <a:buNone/>
            </a:pPr>
            <a:r>
              <a:rPr lang="tr-TR" sz="3200" b="1" kern="1200" dirty="0">
                <a:solidFill>
                  <a:prstClr val="black"/>
                </a:solidFill>
              </a:rPr>
              <a:t>Örneğin;</a:t>
            </a:r>
          </a:p>
          <a:p>
            <a:pPr marL="0" lvl="0" indent="0" algn="just">
              <a:spcBef>
                <a:spcPts val="0"/>
              </a:spcBef>
              <a:buClrTx/>
              <a:buNone/>
            </a:pPr>
            <a:endParaRPr lang="tr-TR" sz="3200" kern="1200" dirty="0">
              <a:solidFill>
                <a:prstClr val="black"/>
              </a:solidFill>
            </a:endParaRPr>
          </a:p>
          <a:p>
            <a:pPr marL="0" lvl="0" indent="0" algn="just">
              <a:spcBef>
                <a:spcPts val="0"/>
              </a:spcBef>
              <a:buClrTx/>
              <a:buNone/>
            </a:pPr>
            <a:r>
              <a:rPr lang="tr-TR" sz="3200" kern="1200" dirty="0">
                <a:solidFill>
                  <a:prstClr val="black"/>
                </a:solidFill>
              </a:rPr>
              <a:t>Henry Ford’un otomobil montaj fabrikası 1900’lerin başlarında işgücü süresini bir otomobil monte etmek için gerekli olan 13 saatten 1.5 saat gibi oldukça kısa bir süreye düşürmeyi başarmıştı. </a:t>
            </a:r>
          </a:p>
          <a:p>
            <a:pPr>
              <a:spcBef>
                <a:spcPts val="0"/>
              </a:spcBef>
            </a:pPr>
            <a:endParaRPr lang="tr-TR" dirty="0"/>
          </a:p>
        </p:txBody>
      </p:sp>
    </p:spTree>
    <p:extLst>
      <p:ext uri="{BB962C8B-B14F-4D97-AF65-F5344CB8AC3E}">
        <p14:creationId xmlns:p14="http://schemas.microsoft.com/office/powerpoint/2010/main" val="32753666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Öğrenme Çıktıları</a:t>
            </a:r>
            <a:endParaRPr lang="tr-TR" dirty="0"/>
          </a:p>
        </p:txBody>
      </p:sp>
      <p:sp>
        <p:nvSpPr>
          <p:cNvPr id="3" name="2 İçerik Yer Tutucusu"/>
          <p:cNvSpPr>
            <a:spLocks noGrp="1"/>
          </p:cNvSpPr>
          <p:nvPr>
            <p:ph idx="1"/>
          </p:nvPr>
        </p:nvSpPr>
        <p:spPr/>
        <p:txBody>
          <a:bodyPr/>
          <a:lstStyle/>
          <a:p>
            <a:pPr lvl="0"/>
            <a:r>
              <a:rPr lang="tr-TR" dirty="0"/>
              <a:t>Hizmetler sektöründeki faaliyetleri diğer sektörlerden ayırmak</a:t>
            </a:r>
          </a:p>
          <a:p>
            <a:pPr lvl="0"/>
            <a:r>
              <a:rPr lang="tr-TR" dirty="0"/>
              <a:t>Hizmetler sektöründeki gelişmeyi ve nedenlerini kavramak</a:t>
            </a:r>
          </a:p>
          <a:p>
            <a:pPr lvl="0"/>
            <a:r>
              <a:rPr lang="tr-TR" dirty="0"/>
              <a:t>Hizmetler sektöründeki büyümenin kalkınma ile ilişkisini ortaya koymak</a:t>
            </a:r>
          </a:p>
          <a:p>
            <a:pPr lvl="0"/>
            <a:r>
              <a:rPr lang="tr-TR" dirty="0"/>
              <a:t>Türkiye ekonomisi özelinde hizmetler sektörünün önemini kavramak</a:t>
            </a:r>
          </a:p>
          <a:p>
            <a:pPr lvl="0"/>
            <a:endParaRPr lang="tr-T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556792"/>
            <a:ext cx="8229600" cy="4536504"/>
          </a:xfrm>
        </p:spPr>
        <p:txBody>
          <a:bodyPr/>
          <a:lstStyle/>
          <a:p>
            <a:pPr marL="0" lvl="0" indent="0" algn="just">
              <a:spcBef>
                <a:spcPts val="0"/>
              </a:spcBef>
              <a:buClrTx/>
              <a:buNone/>
            </a:pPr>
            <a:r>
              <a:rPr lang="tr-TR" sz="2800" b="1" kern="1200" dirty="0">
                <a:solidFill>
                  <a:prstClr val="black"/>
                </a:solidFill>
              </a:rPr>
              <a:t>Endüstri dönemi ise;</a:t>
            </a:r>
            <a:r>
              <a:rPr lang="tr-TR" sz="2800" kern="1200" dirty="0">
                <a:solidFill>
                  <a:prstClr val="black"/>
                </a:solidFill>
              </a:rPr>
              <a:t> endüstri toplumu anlayışı bireysel işgücünü fabrikalardaki makinelerin yalnızca basit bir parçası olarak görmektedir.</a:t>
            </a:r>
          </a:p>
          <a:p>
            <a:pPr marL="0" lvl="0" indent="0" algn="just">
              <a:spcBef>
                <a:spcPts val="0"/>
              </a:spcBef>
              <a:buClrTx/>
              <a:buNone/>
            </a:pPr>
            <a:r>
              <a:rPr lang="tr-TR" sz="2800" kern="1200" dirty="0">
                <a:solidFill>
                  <a:prstClr val="black"/>
                </a:solidFill>
              </a:rPr>
              <a:t> </a:t>
            </a:r>
          </a:p>
          <a:p>
            <a:pPr marL="0" lvl="0" indent="0" algn="just">
              <a:spcBef>
                <a:spcPts val="0"/>
              </a:spcBef>
              <a:buClrTx/>
              <a:buNone/>
            </a:pPr>
            <a:r>
              <a:rPr lang="tr-TR" sz="2800" kern="1200" dirty="0">
                <a:solidFill>
                  <a:prstClr val="black"/>
                </a:solidFill>
              </a:rPr>
              <a:t>200 kişilik bir montaj fabrikası, işini yapmakta geç kalan bir işçi için açık kalamazdı. </a:t>
            </a:r>
          </a:p>
          <a:p>
            <a:pPr marL="0" lvl="0" indent="0" algn="just">
              <a:spcBef>
                <a:spcPts val="0"/>
              </a:spcBef>
              <a:buClrTx/>
              <a:buNone/>
            </a:pPr>
            <a:endParaRPr lang="tr-TR" sz="2800" kern="1200" dirty="0">
              <a:solidFill>
                <a:prstClr val="black"/>
              </a:solidFill>
            </a:endParaRPr>
          </a:p>
          <a:p>
            <a:pPr marL="0" lvl="0" indent="0" algn="just">
              <a:spcBef>
                <a:spcPts val="0"/>
              </a:spcBef>
              <a:buClrTx/>
              <a:buNone/>
            </a:pPr>
            <a:r>
              <a:rPr lang="tr-TR" sz="2800" kern="1200" dirty="0">
                <a:solidFill>
                  <a:prstClr val="black"/>
                </a:solidFill>
              </a:rPr>
              <a:t>Bu nedenle de kendilerine verilen görevi eksiksiz yapabilmekte işçiler için en temel özellik kabul edilmekteydi. </a:t>
            </a:r>
          </a:p>
        </p:txBody>
      </p:sp>
    </p:spTree>
    <p:extLst>
      <p:ext uri="{BB962C8B-B14F-4D97-AF65-F5344CB8AC3E}">
        <p14:creationId xmlns:p14="http://schemas.microsoft.com/office/powerpoint/2010/main" val="42795594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340768"/>
            <a:ext cx="8229600" cy="5040560"/>
          </a:xfrm>
        </p:spPr>
        <p:txBody>
          <a:bodyPr/>
          <a:lstStyle/>
          <a:p>
            <a:pPr marL="0" lvl="0" indent="0" algn="just">
              <a:spcBef>
                <a:spcPts val="0"/>
              </a:spcBef>
              <a:buClrTx/>
              <a:buNone/>
            </a:pPr>
            <a:r>
              <a:rPr lang="tr-TR" sz="3000" kern="1200" dirty="0">
                <a:solidFill>
                  <a:prstClr val="black"/>
                </a:solidFill>
              </a:rPr>
              <a:t>Eğer mal üretimi söz konusuysa, bir işletmede daha az giderle daha çok çıktı alınmalıdır. </a:t>
            </a:r>
          </a:p>
          <a:p>
            <a:pPr marL="0" lvl="0" indent="0" algn="just">
              <a:spcBef>
                <a:spcPts val="0"/>
              </a:spcBef>
              <a:buClrTx/>
              <a:buNone/>
            </a:pPr>
            <a:endParaRPr lang="tr-TR" sz="3000" kern="1200" dirty="0">
              <a:solidFill>
                <a:prstClr val="black"/>
              </a:solidFill>
            </a:endParaRPr>
          </a:p>
          <a:p>
            <a:pPr marL="0" lvl="0" indent="0" algn="just">
              <a:spcBef>
                <a:spcPts val="0"/>
              </a:spcBef>
              <a:buClrTx/>
              <a:buNone/>
            </a:pPr>
            <a:r>
              <a:rPr lang="tr-TR" sz="3000" kern="1200" dirty="0">
                <a:solidFill>
                  <a:prstClr val="black"/>
                </a:solidFill>
              </a:rPr>
              <a:t>Kuşkusuz bu da işletme yönetimi açısından karlılığı artırmanın tek yoludur. </a:t>
            </a:r>
          </a:p>
          <a:p>
            <a:pPr marL="0" lvl="0" indent="0" algn="just">
              <a:spcBef>
                <a:spcPts val="0"/>
              </a:spcBef>
              <a:buClrTx/>
              <a:buNone/>
            </a:pPr>
            <a:endParaRPr lang="tr-TR" sz="3000" kern="1200" dirty="0">
              <a:solidFill>
                <a:prstClr val="black"/>
              </a:solidFill>
            </a:endParaRPr>
          </a:p>
          <a:p>
            <a:pPr marL="0" lvl="0" indent="0" algn="just">
              <a:spcBef>
                <a:spcPts val="0"/>
              </a:spcBef>
              <a:buClrTx/>
              <a:buNone/>
            </a:pPr>
            <a:r>
              <a:rPr lang="tr-TR" sz="3000" kern="1200" dirty="0">
                <a:solidFill>
                  <a:prstClr val="black"/>
                </a:solidFill>
              </a:rPr>
              <a:t>Bununla birlikte, bu tür bir yöntem ücretleri kısmakta, beyinlerinden daha çok bedenleri ile çalışan işçilere en düşük standartlarda yaşam düzeyi sağlamaktaydı.</a:t>
            </a:r>
          </a:p>
          <a:p>
            <a:endParaRPr lang="tr-TR" dirty="0"/>
          </a:p>
        </p:txBody>
      </p:sp>
    </p:spTree>
    <p:extLst>
      <p:ext uri="{BB962C8B-B14F-4D97-AF65-F5344CB8AC3E}">
        <p14:creationId xmlns:p14="http://schemas.microsoft.com/office/powerpoint/2010/main" val="15488086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412776"/>
            <a:ext cx="8229600" cy="4896544"/>
          </a:xfrm>
        </p:spPr>
        <p:txBody>
          <a:bodyPr/>
          <a:lstStyle/>
          <a:p>
            <a:pPr marL="0" lvl="0" indent="0" algn="just">
              <a:spcBef>
                <a:spcPts val="0"/>
              </a:spcBef>
              <a:buClrTx/>
              <a:buNone/>
            </a:pPr>
            <a:r>
              <a:rPr lang="tr-TR" sz="2800" kern="1200" dirty="0">
                <a:solidFill>
                  <a:prstClr val="black"/>
                </a:solidFill>
              </a:rPr>
              <a:t>1950’li yıllardan sonra, başta ABD olmak üzere sanayileşmiş ülkeler “</a:t>
            </a:r>
            <a:r>
              <a:rPr lang="tr-TR" sz="2800" b="1" kern="1200" dirty="0">
                <a:solidFill>
                  <a:prstClr val="black"/>
                </a:solidFill>
              </a:rPr>
              <a:t>endüstri sonrası döneme</a:t>
            </a:r>
            <a:r>
              <a:rPr lang="tr-TR" sz="2800" kern="1200" dirty="0">
                <a:solidFill>
                  <a:prstClr val="black"/>
                </a:solidFill>
              </a:rPr>
              <a:t>” geçmiştir. </a:t>
            </a:r>
          </a:p>
          <a:p>
            <a:pPr lvl="0" algn="just">
              <a:spcBef>
                <a:spcPts val="0"/>
              </a:spcBef>
              <a:buClrTx/>
              <a:buFont typeface="Arial" charset="0"/>
              <a:buChar char="•"/>
            </a:pPr>
            <a:endParaRPr lang="tr-TR" sz="2800" kern="1200" dirty="0">
              <a:solidFill>
                <a:prstClr val="black"/>
              </a:solidFill>
            </a:endParaRPr>
          </a:p>
          <a:p>
            <a:pPr marL="0" lvl="0" indent="0" algn="just">
              <a:spcBef>
                <a:spcPts val="0"/>
              </a:spcBef>
              <a:buClrTx/>
              <a:buNone/>
            </a:pPr>
            <a:r>
              <a:rPr lang="tr-TR" sz="2800" kern="1200" dirty="0">
                <a:solidFill>
                  <a:prstClr val="black"/>
                </a:solidFill>
              </a:rPr>
              <a:t>Bu tarihlerden günümüze kadar, hizmet üreten endüstriler artmış ve bu sektörün istihdam ettiği işgücü de yaklaşık olarak %50’den %80’lere çıkmıştır. </a:t>
            </a:r>
          </a:p>
          <a:p>
            <a:pPr lvl="0" algn="just">
              <a:spcBef>
                <a:spcPts val="0"/>
              </a:spcBef>
              <a:buClrTx/>
              <a:buFont typeface="Arial" charset="0"/>
              <a:buChar char="•"/>
            </a:pPr>
            <a:endParaRPr lang="tr-TR" sz="2800" kern="1200" dirty="0">
              <a:solidFill>
                <a:prstClr val="black"/>
              </a:solidFill>
            </a:endParaRPr>
          </a:p>
          <a:p>
            <a:pPr marL="0" lvl="0" indent="0" algn="just">
              <a:spcBef>
                <a:spcPts val="0"/>
              </a:spcBef>
              <a:buClrTx/>
              <a:buNone/>
            </a:pPr>
            <a:r>
              <a:rPr lang="tr-TR" sz="2800" kern="1200" dirty="0">
                <a:solidFill>
                  <a:prstClr val="black"/>
                </a:solidFill>
              </a:rPr>
              <a:t>Bu oran mal/hizmet karışımı niteliğinde olan sektörleri de kapsamaktadır. </a:t>
            </a:r>
          </a:p>
        </p:txBody>
      </p:sp>
    </p:spTree>
    <p:extLst>
      <p:ext uri="{BB962C8B-B14F-4D97-AF65-F5344CB8AC3E}">
        <p14:creationId xmlns:p14="http://schemas.microsoft.com/office/powerpoint/2010/main" val="6744272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772816"/>
            <a:ext cx="8229600" cy="3960440"/>
          </a:xfrm>
        </p:spPr>
        <p:txBody>
          <a:bodyPr/>
          <a:lstStyle/>
          <a:p>
            <a:pPr marL="0" lvl="0" indent="0" algn="just">
              <a:spcBef>
                <a:spcPts val="0"/>
              </a:spcBef>
              <a:buClrTx/>
              <a:buNone/>
            </a:pPr>
            <a:r>
              <a:rPr lang="tr-TR" sz="3000" kern="1200" dirty="0">
                <a:solidFill>
                  <a:prstClr val="black"/>
                </a:solidFill>
              </a:rPr>
              <a:t>Endüstriyel dönem sonrasında başlıca hizmetler; </a:t>
            </a:r>
            <a:r>
              <a:rPr lang="tr-TR" sz="3000" b="1" kern="1200" dirty="0">
                <a:solidFill>
                  <a:prstClr val="black"/>
                </a:solidFill>
              </a:rPr>
              <a:t>sağlık, eğitim ve rekreasyon </a:t>
            </a:r>
            <a:r>
              <a:rPr lang="tr-TR" sz="3000" kern="1200" dirty="0">
                <a:solidFill>
                  <a:prstClr val="black"/>
                </a:solidFill>
              </a:rPr>
              <a:t>alanlarında ortaya çıkmıştır. </a:t>
            </a:r>
          </a:p>
          <a:p>
            <a:pPr lvl="0" algn="just">
              <a:spcBef>
                <a:spcPts val="0"/>
              </a:spcBef>
              <a:buClrTx/>
              <a:buFont typeface="Arial" charset="0"/>
              <a:buChar char="•"/>
            </a:pPr>
            <a:endParaRPr lang="tr-TR" sz="3000" kern="1200" dirty="0">
              <a:solidFill>
                <a:prstClr val="black"/>
              </a:solidFill>
            </a:endParaRPr>
          </a:p>
          <a:p>
            <a:pPr marL="0" lvl="0" indent="0" algn="just">
              <a:spcBef>
                <a:spcPts val="0"/>
              </a:spcBef>
              <a:buClrTx/>
              <a:buNone/>
            </a:pPr>
            <a:r>
              <a:rPr lang="tr-TR" sz="3000" kern="1200" dirty="0">
                <a:solidFill>
                  <a:prstClr val="black"/>
                </a:solidFill>
              </a:rPr>
              <a:t>Daha ileri aşamalarda ise “</a:t>
            </a:r>
            <a:r>
              <a:rPr lang="tr-TR" sz="3000" b="1" kern="1200" dirty="0">
                <a:solidFill>
                  <a:prstClr val="black"/>
                </a:solidFill>
              </a:rPr>
              <a:t>deneyim ve bilgi</a:t>
            </a:r>
            <a:r>
              <a:rPr lang="tr-TR" sz="3000" kern="1200" dirty="0">
                <a:solidFill>
                  <a:prstClr val="black"/>
                </a:solidFill>
              </a:rPr>
              <a:t>” olarak adlandırılan alan, hizmet ekonomisinin bir alt kümesi olarak ekonomik gücün hakimi olacaktır. </a:t>
            </a:r>
          </a:p>
          <a:p>
            <a:endParaRPr lang="tr-TR" dirty="0"/>
          </a:p>
        </p:txBody>
      </p:sp>
    </p:spTree>
    <p:extLst>
      <p:ext uri="{BB962C8B-B14F-4D97-AF65-F5344CB8AC3E}">
        <p14:creationId xmlns:p14="http://schemas.microsoft.com/office/powerpoint/2010/main" val="17838360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628800"/>
            <a:ext cx="8229600" cy="4392488"/>
          </a:xfrm>
        </p:spPr>
        <p:txBody>
          <a:bodyPr/>
          <a:lstStyle/>
          <a:p>
            <a:pPr marL="0" lvl="0" indent="0" algn="just" fontAlgn="auto">
              <a:spcBef>
                <a:spcPts val="0"/>
              </a:spcBef>
              <a:spcAft>
                <a:spcPts val="0"/>
              </a:spcAft>
              <a:buClrTx/>
              <a:buNone/>
              <a:defRPr/>
            </a:pPr>
            <a:r>
              <a:rPr lang="tr-TR" sz="3000" kern="1200" dirty="0">
                <a:solidFill>
                  <a:prstClr val="black"/>
                </a:solidFill>
                <a:latin typeface="Calibri"/>
              </a:rPr>
              <a:t>Ekonomide «</a:t>
            </a:r>
            <a:r>
              <a:rPr lang="tr-TR" sz="3000" b="1" kern="1200" dirty="0">
                <a:solidFill>
                  <a:prstClr val="black"/>
                </a:solidFill>
                <a:latin typeface="Calibri"/>
              </a:rPr>
              <a:t>bilgi gücü</a:t>
            </a:r>
            <a:r>
              <a:rPr lang="tr-TR" sz="3000" kern="1200" dirty="0">
                <a:solidFill>
                  <a:prstClr val="black"/>
                </a:solidFill>
                <a:latin typeface="Calibri"/>
              </a:rPr>
              <a:t>» beden gücünden daha belirgin bir özellik olarak yerini </a:t>
            </a:r>
            <a:r>
              <a:rPr lang="tr-TR" sz="3000" kern="1200" dirty="0" smtClean="0">
                <a:solidFill>
                  <a:prstClr val="black"/>
                </a:solidFill>
                <a:latin typeface="Calibri"/>
              </a:rPr>
              <a:t>almaktadır.</a:t>
            </a:r>
          </a:p>
          <a:p>
            <a:pPr marL="0" lvl="0" indent="0" algn="just" fontAlgn="auto">
              <a:spcBef>
                <a:spcPts val="0"/>
              </a:spcBef>
              <a:spcAft>
                <a:spcPts val="0"/>
              </a:spcAft>
              <a:buClrTx/>
              <a:buNone/>
              <a:defRPr/>
            </a:pPr>
            <a:endParaRPr lang="tr-TR" sz="3000" kern="1200" dirty="0" smtClean="0">
              <a:solidFill>
                <a:prstClr val="black"/>
              </a:solidFill>
              <a:latin typeface="Calibri"/>
            </a:endParaRPr>
          </a:p>
          <a:p>
            <a:pPr marL="0" lvl="0" indent="0" algn="just" fontAlgn="auto">
              <a:spcBef>
                <a:spcPts val="0"/>
              </a:spcBef>
              <a:spcAft>
                <a:spcPts val="0"/>
              </a:spcAft>
              <a:buClrTx/>
              <a:buNone/>
              <a:defRPr/>
            </a:pPr>
            <a:r>
              <a:rPr lang="tr-TR" sz="3000" kern="1200" dirty="0" smtClean="0">
                <a:solidFill>
                  <a:prstClr val="black"/>
                </a:solidFill>
                <a:latin typeface="Calibri"/>
              </a:rPr>
              <a:t>İşletmeler </a:t>
            </a:r>
            <a:r>
              <a:rPr lang="tr-TR" sz="3000" kern="1200" dirty="0">
                <a:solidFill>
                  <a:prstClr val="black"/>
                </a:solidFill>
                <a:latin typeface="Calibri"/>
              </a:rPr>
              <a:t>ve örgütler işçilerini sadece daha önceden programlanmış bir görevi yerine getirmeleri bakımından değil, aynı zamanda sorgulama, </a:t>
            </a:r>
            <a:r>
              <a:rPr lang="tr-TR" sz="3000" kern="1200" dirty="0" smtClean="0">
                <a:solidFill>
                  <a:prstClr val="black"/>
                </a:solidFill>
                <a:latin typeface="Calibri"/>
              </a:rPr>
              <a:t>yaratıcılık </a:t>
            </a:r>
            <a:r>
              <a:rPr lang="tr-TR" sz="3000" kern="1200" dirty="0">
                <a:solidFill>
                  <a:prstClr val="black"/>
                </a:solidFill>
                <a:latin typeface="Calibri"/>
              </a:rPr>
              <a:t>yeteneklerine göre değerlendirmektedir. </a:t>
            </a:r>
          </a:p>
          <a:p>
            <a:endParaRPr lang="tr-TR" dirty="0"/>
          </a:p>
        </p:txBody>
      </p:sp>
    </p:spTree>
    <p:extLst>
      <p:ext uri="{BB962C8B-B14F-4D97-AF65-F5344CB8AC3E}">
        <p14:creationId xmlns:p14="http://schemas.microsoft.com/office/powerpoint/2010/main" val="9069959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412776"/>
            <a:ext cx="8229600" cy="4680520"/>
          </a:xfrm>
        </p:spPr>
        <p:txBody>
          <a:bodyPr/>
          <a:lstStyle/>
          <a:p>
            <a:pPr marL="0" lvl="0" indent="0" algn="just">
              <a:spcBef>
                <a:spcPts val="0"/>
              </a:spcBef>
              <a:buClrTx/>
              <a:buNone/>
            </a:pPr>
            <a:r>
              <a:rPr lang="tr-TR" sz="3200" kern="1200" dirty="0">
                <a:solidFill>
                  <a:prstClr val="black"/>
                </a:solidFill>
              </a:rPr>
              <a:t>Meslek isimleri ile bu mesleklerin özelliklerinde meydana gelen değişimler, yapılan işin doğasındaki değişimi de ortaya koymaktadır. </a:t>
            </a:r>
          </a:p>
          <a:p>
            <a:pPr marL="0" lvl="0" indent="0" algn="just">
              <a:spcBef>
                <a:spcPts val="0"/>
              </a:spcBef>
              <a:buClrTx/>
              <a:buNone/>
            </a:pPr>
            <a:endParaRPr lang="tr-TR" sz="3200" kern="1200" dirty="0">
              <a:solidFill>
                <a:prstClr val="black"/>
              </a:solidFill>
            </a:endParaRPr>
          </a:p>
          <a:p>
            <a:pPr marL="0" lvl="0" indent="0" algn="just">
              <a:spcBef>
                <a:spcPts val="0"/>
              </a:spcBef>
              <a:buClrTx/>
              <a:buNone/>
            </a:pPr>
            <a:r>
              <a:rPr lang="tr-TR" sz="3200" kern="1200" dirty="0">
                <a:solidFill>
                  <a:prstClr val="black"/>
                </a:solidFill>
              </a:rPr>
              <a:t>1900’lerde “</a:t>
            </a:r>
            <a:r>
              <a:rPr lang="tr-TR" sz="3200" b="1" kern="1200" dirty="0">
                <a:solidFill>
                  <a:prstClr val="black"/>
                </a:solidFill>
              </a:rPr>
              <a:t>kılavuz</a:t>
            </a:r>
            <a:r>
              <a:rPr lang="tr-TR" sz="3200" kern="1200" dirty="0">
                <a:solidFill>
                  <a:prstClr val="black"/>
                </a:solidFill>
              </a:rPr>
              <a:t>” işçiler üretimde hakim unsurken, bugün durum tam tersine dönmüş </a:t>
            </a:r>
            <a:r>
              <a:rPr lang="tr-TR" sz="3200" b="1" kern="1200" dirty="0">
                <a:solidFill>
                  <a:prstClr val="black"/>
                </a:solidFill>
              </a:rPr>
              <a:t>beyaz yakalı </a:t>
            </a:r>
            <a:r>
              <a:rPr lang="tr-TR" sz="3200" kern="1200" dirty="0">
                <a:solidFill>
                  <a:prstClr val="black"/>
                </a:solidFill>
              </a:rPr>
              <a:t>çalışanlar, kılavuz işçi sayısını ikiye katlamış durumdadır.</a:t>
            </a:r>
          </a:p>
          <a:p>
            <a:endParaRPr lang="tr-TR" dirty="0"/>
          </a:p>
        </p:txBody>
      </p:sp>
    </p:spTree>
    <p:extLst>
      <p:ext uri="{BB962C8B-B14F-4D97-AF65-F5344CB8AC3E}">
        <p14:creationId xmlns:p14="http://schemas.microsoft.com/office/powerpoint/2010/main" val="18044742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412776"/>
            <a:ext cx="8229600" cy="4896544"/>
          </a:xfrm>
        </p:spPr>
        <p:txBody>
          <a:bodyPr/>
          <a:lstStyle/>
          <a:p>
            <a:pPr marL="0" lvl="0" indent="0" algn="just">
              <a:spcBef>
                <a:spcPts val="0"/>
              </a:spcBef>
              <a:buClrTx/>
              <a:buNone/>
            </a:pPr>
            <a:r>
              <a:rPr lang="tr-TR" sz="3000" kern="1200" dirty="0">
                <a:solidFill>
                  <a:prstClr val="black"/>
                </a:solidFill>
              </a:rPr>
              <a:t>Endüstriyel dönem sonrasında, üretim dallarında hizmet işletmeleri de sayısal olarak iki kat artış göstermiştir.</a:t>
            </a:r>
          </a:p>
          <a:p>
            <a:pPr lvl="0" algn="just">
              <a:spcBef>
                <a:spcPts val="0"/>
              </a:spcBef>
              <a:buClrTx/>
              <a:buFont typeface="Arial" charset="0"/>
              <a:buChar char="•"/>
            </a:pPr>
            <a:endParaRPr lang="tr-TR" sz="3000" kern="1200" dirty="0">
              <a:solidFill>
                <a:prstClr val="black"/>
              </a:solidFill>
            </a:endParaRPr>
          </a:p>
          <a:p>
            <a:pPr marL="0" lvl="0" indent="0" algn="just">
              <a:spcBef>
                <a:spcPts val="0"/>
              </a:spcBef>
              <a:buClrTx/>
              <a:buNone/>
            </a:pPr>
            <a:r>
              <a:rPr lang="tr-TR" sz="3000" kern="1200" dirty="0">
                <a:solidFill>
                  <a:prstClr val="black"/>
                </a:solidFill>
              </a:rPr>
              <a:t>Daha da belirgin olan diğer bir gösterge ise, ekonominin hizmet üreten alanlarının, eskiden olduğundan çok daha fazla oranda ekonomide yer alması ve yeni mesleklerin diğerlerinden çok daha fazla oranda hizmetler sektöründe yer almış olmasıdır. </a:t>
            </a:r>
          </a:p>
          <a:p>
            <a:endParaRPr lang="tr-TR" dirty="0"/>
          </a:p>
        </p:txBody>
      </p:sp>
    </p:spTree>
    <p:extLst>
      <p:ext uri="{BB962C8B-B14F-4D97-AF65-F5344CB8AC3E}">
        <p14:creationId xmlns:p14="http://schemas.microsoft.com/office/powerpoint/2010/main" val="9379547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484784"/>
            <a:ext cx="8229600" cy="4752528"/>
          </a:xfrm>
        </p:spPr>
        <p:txBody>
          <a:bodyPr/>
          <a:lstStyle/>
          <a:p>
            <a:pPr marL="0" lvl="0" indent="0" algn="just">
              <a:spcBef>
                <a:spcPts val="0"/>
              </a:spcBef>
              <a:buClrTx/>
              <a:buNone/>
            </a:pPr>
            <a:r>
              <a:rPr lang="tr-TR" sz="2400" kern="1200" dirty="0">
                <a:solidFill>
                  <a:prstClr val="black"/>
                </a:solidFill>
              </a:rPr>
              <a:t>Gelişmiş toplumlarda sektörler genel olarak birincil, ikincil ve üçüncül sektörler olarak 3 ana kesimde incelenir.   </a:t>
            </a:r>
          </a:p>
          <a:p>
            <a:pPr lvl="0" algn="just">
              <a:spcBef>
                <a:spcPts val="0"/>
              </a:spcBef>
              <a:buClrTx/>
              <a:buFont typeface="Arial" charset="0"/>
              <a:buChar char="•"/>
            </a:pPr>
            <a:endParaRPr lang="tr-TR" sz="2400" kern="1200" dirty="0">
              <a:solidFill>
                <a:prstClr val="black"/>
              </a:solidFill>
            </a:endParaRPr>
          </a:p>
          <a:p>
            <a:pPr lvl="0" algn="just">
              <a:spcBef>
                <a:spcPts val="0"/>
              </a:spcBef>
              <a:buClrTx/>
              <a:buFont typeface="Arial" charset="0"/>
              <a:buChar char="•"/>
            </a:pPr>
            <a:r>
              <a:rPr lang="tr-TR" sz="2400" b="1" kern="1200" dirty="0">
                <a:solidFill>
                  <a:prstClr val="black"/>
                </a:solidFill>
              </a:rPr>
              <a:t>Birincil sektörler; </a:t>
            </a:r>
            <a:r>
              <a:rPr lang="tr-TR" sz="2400" kern="1200" dirty="0">
                <a:solidFill>
                  <a:prstClr val="black"/>
                </a:solidFill>
              </a:rPr>
              <a:t>tarım, ormancılık, avcılık, balıkçılık ve madencilik</a:t>
            </a:r>
          </a:p>
          <a:p>
            <a:pPr lvl="0" algn="just">
              <a:spcBef>
                <a:spcPts val="0"/>
              </a:spcBef>
              <a:buClrTx/>
              <a:buFont typeface="Arial" charset="0"/>
              <a:buChar char="•"/>
            </a:pPr>
            <a:endParaRPr lang="tr-TR" sz="2400" kern="1200" dirty="0">
              <a:solidFill>
                <a:prstClr val="black"/>
              </a:solidFill>
            </a:endParaRPr>
          </a:p>
          <a:p>
            <a:pPr lvl="0" algn="just">
              <a:spcBef>
                <a:spcPts val="0"/>
              </a:spcBef>
              <a:buClrTx/>
              <a:buFont typeface="Arial" charset="0"/>
              <a:buChar char="•"/>
            </a:pPr>
            <a:r>
              <a:rPr lang="tr-TR" sz="2400" b="1" kern="1200" dirty="0">
                <a:solidFill>
                  <a:prstClr val="black"/>
                </a:solidFill>
              </a:rPr>
              <a:t>İkincil sektörler; </a:t>
            </a:r>
            <a:r>
              <a:rPr lang="tr-TR" sz="2400" kern="1200" dirty="0">
                <a:solidFill>
                  <a:prstClr val="black"/>
                </a:solidFill>
              </a:rPr>
              <a:t>somut malların üretimi ve inşaatı, Sanayi, yapı ve inşaat</a:t>
            </a:r>
          </a:p>
          <a:p>
            <a:pPr lvl="0" algn="just">
              <a:spcBef>
                <a:spcPts val="0"/>
              </a:spcBef>
              <a:buClrTx/>
              <a:buFont typeface="Arial" charset="0"/>
              <a:buChar char="•"/>
            </a:pPr>
            <a:endParaRPr lang="tr-TR" sz="2400" kern="1200" dirty="0">
              <a:solidFill>
                <a:prstClr val="black"/>
              </a:solidFill>
            </a:endParaRPr>
          </a:p>
          <a:p>
            <a:pPr lvl="0" algn="just">
              <a:spcBef>
                <a:spcPts val="0"/>
              </a:spcBef>
              <a:buClrTx/>
              <a:buFont typeface="Arial" charset="0"/>
              <a:buChar char="•"/>
            </a:pPr>
            <a:r>
              <a:rPr lang="tr-TR" sz="2400" b="1" kern="1200" dirty="0">
                <a:solidFill>
                  <a:prstClr val="black"/>
                </a:solidFill>
              </a:rPr>
              <a:t>Üçüncül sektörler; </a:t>
            </a:r>
            <a:r>
              <a:rPr lang="tr-TR" sz="2400" kern="1200" dirty="0">
                <a:solidFill>
                  <a:prstClr val="black"/>
                </a:solidFill>
              </a:rPr>
              <a:t>bankacılık, sigorta, sağlık, eğitim, araştırma, muhasebe, seyahat ve genel kamu hizmetlerini içermektedir. </a:t>
            </a:r>
          </a:p>
          <a:p>
            <a:endParaRPr lang="tr-TR" dirty="0"/>
          </a:p>
        </p:txBody>
      </p:sp>
    </p:spTree>
    <p:extLst>
      <p:ext uri="{BB962C8B-B14F-4D97-AF65-F5344CB8AC3E}">
        <p14:creationId xmlns:p14="http://schemas.microsoft.com/office/powerpoint/2010/main" val="21287387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214414" y="1004878"/>
            <a:ext cx="6781800" cy="1199986"/>
          </a:xfrm>
        </p:spPr>
        <p:txBody>
          <a:bodyPr/>
          <a:lstStyle/>
          <a:p>
            <a:r>
              <a:rPr lang="tr-TR" sz="3400" b="1" dirty="0" smtClean="0"/>
              <a:t>Hizmetler </a:t>
            </a:r>
            <a:r>
              <a:rPr lang="tr-TR" sz="3400" b="1" dirty="0"/>
              <a:t>Sektöründeki Üretim ve İstihdam Artışı</a:t>
            </a:r>
          </a:p>
        </p:txBody>
      </p:sp>
      <p:sp>
        <p:nvSpPr>
          <p:cNvPr id="3" name="2 İçerik Yer Tutucusu"/>
          <p:cNvSpPr>
            <a:spLocks noGrp="1"/>
          </p:cNvSpPr>
          <p:nvPr>
            <p:ph idx="1"/>
          </p:nvPr>
        </p:nvSpPr>
        <p:spPr>
          <a:xfrm>
            <a:off x="251520" y="2354010"/>
            <a:ext cx="4608512" cy="753519"/>
          </a:xfrm>
        </p:spPr>
        <p:txBody>
          <a:bodyPr/>
          <a:lstStyle/>
          <a:p>
            <a:r>
              <a:rPr lang="tr-TR" sz="1800" dirty="0" smtClean="0"/>
              <a:t>Katma değer yöntemine göre ekonomik faaliyetlerin GSYH içindeki payı (%)</a:t>
            </a:r>
            <a:endParaRPr lang="tr-TR" sz="1800" dirty="0"/>
          </a:p>
        </p:txBody>
      </p:sp>
      <p:graphicFrame>
        <p:nvGraphicFramePr>
          <p:cNvPr id="7" name="Grafik 6"/>
          <p:cNvGraphicFramePr>
            <a:graphicFrameLocks/>
          </p:cNvGraphicFramePr>
          <p:nvPr>
            <p:extLst>
              <p:ext uri="{D42A27DB-BD31-4B8C-83A1-F6EECF244321}">
                <p14:modId xmlns:p14="http://schemas.microsoft.com/office/powerpoint/2010/main" val="2183295942"/>
              </p:ext>
            </p:extLst>
          </p:nvPr>
        </p:nvGraphicFramePr>
        <p:xfrm>
          <a:off x="179512" y="3107529"/>
          <a:ext cx="4560506" cy="27363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Grafik 7"/>
          <p:cNvGraphicFramePr>
            <a:graphicFrameLocks/>
          </p:cNvGraphicFramePr>
          <p:nvPr>
            <p:extLst>
              <p:ext uri="{D42A27DB-BD31-4B8C-83A1-F6EECF244321}">
                <p14:modId xmlns:p14="http://schemas.microsoft.com/office/powerpoint/2010/main" val="1931981811"/>
              </p:ext>
            </p:extLst>
          </p:nvPr>
        </p:nvGraphicFramePr>
        <p:xfrm>
          <a:off x="4840790" y="3208382"/>
          <a:ext cx="4392418" cy="2635451"/>
        </p:xfrm>
        <a:graphic>
          <a:graphicData uri="http://schemas.openxmlformats.org/drawingml/2006/chart">
            <c:chart xmlns:c="http://schemas.openxmlformats.org/drawingml/2006/chart" xmlns:r="http://schemas.openxmlformats.org/officeDocument/2006/relationships" r:id="rId3"/>
          </a:graphicData>
        </a:graphic>
      </p:graphicFrame>
      <p:sp>
        <p:nvSpPr>
          <p:cNvPr id="9" name="2 İçerik Yer Tutucusu"/>
          <p:cNvSpPr txBox="1">
            <a:spLocks/>
          </p:cNvSpPr>
          <p:nvPr/>
        </p:nvSpPr>
        <p:spPr bwMode="auto">
          <a:xfrm>
            <a:off x="4812026" y="2354010"/>
            <a:ext cx="4152462" cy="75351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Char char="•"/>
              <a:defRPr sz="2000">
                <a:solidFill>
                  <a:srgbClr val="000000"/>
                </a:solidFill>
                <a:latin typeface="Book Antiqua" pitchFamily="18" charset="0"/>
                <a:ea typeface="+mn-ea"/>
                <a:cs typeface="+mn-cs"/>
              </a:defRPr>
            </a:lvl1pPr>
            <a:lvl2pPr marL="742950" indent="-285750" algn="l" rtl="0" eaLnBrk="1" fontAlgn="base" hangingPunct="1">
              <a:spcBef>
                <a:spcPct val="20000"/>
              </a:spcBef>
              <a:spcAft>
                <a:spcPct val="0"/>
              </a:spcAft>
              <a:buClr>
                <a:schemeClr val="tx1"/>
              </a:buClr>
              <a:buChar char="•"/>
              <a:defRPr sz="2000">
                <a:solidFill>
                  <a:srgbClr val="000000"/>
                </a:solidFill>
                <a:latin typeface="Book Antiqua" pitchFamily="18" charset="0"/>
              </a:defRPr>
            </a:lvl2pPr>
            <a:lvl3pPr marL="1143000" indent="-228600" algn="l" rtl="0" eaLnBrk="1" fontAlgn="base" hangingPunct="1">
              <a:spcBef>
                <a:spcPct val="20000"/>
              </a:spcBef>
              <a:spcAft>
                <a:spcPct val="0"/>
              </a:spcAft>
              <a:buClr>
                <a:schemeClr val="tx1"/>
              </a:buClr>
              <a:buChar char="•"/>
              <a:defRPr sz="1800">
                <a:solidFill>
                  <a:srgbClr val="000000"/>
                </a:solidFill>
                <a:latin typeface="Book Antiqua" pitchFamily="18" charset="0"/>
              </a:defRPr>
            </a:lvl3pPr>
            <a:lvl4pPr marL="1600200" indent="-228600" algn="l" rtl="0" eaLnBrk="1" fontAlgn="base" hangingPunct="1">
              <a:spcBef>
                <a:spcPct val="20000"/>
              </a:spcBef>
              <a:spcAft>
                <a:spcPct val="0"/>
              </a:spcAft>
              <a:buClr>
                <a:schemeClr val="tx1"/>
              </a:buClr>
              <a:buChar char="•"/>
              <a:defRPr sz="1600">
                <a:solidFill>
                  <a:srgbClr val="000000"/>
                </a:solidFill>
                <a:latin typeface="Book Antiqua" pitchFamily="18" charset="0"/>
              </a:defRPr>
            </a:lvl4pPr>
            <a:lvl5pPr marL="2057400" indent="-228600" algn="l" rtl="0" eaLnBrk="1" fontAlgn="base" hangingPunct="1">
              <a:spcBef>
                <a:spcPct val="20000"/>
              </a:spcBef>
              <a:spcAft>
                <a:spcPct val="0"/>
              </a:spcAft>
              <a:buClr>
                <a:schemeClr val="tx1"/>
              </a:buClr>
              <a:buChar char="•"/>
              <a:defRPr sz="1600">
                <a:solidFill>
                  <a:srgbClr val="000000"/>
                </a:solidFill>
                <a:latin typeface="Book Antiqua" pitchFamily="18" charset="0"/>
              </a:defRPr>
            </a:lvl5pPr>
            <a:lvl6pPr marL="2514600" indent="-228600" algn="l" rtl="0" eaLnBrk="1" fontAlgn="base" hangingPunct="1">
              <a:spcBef>
                <a:spcPct val="20000"/>
              </a:spcBef>
              <a:spcAft>
                <a:spcPct val="0"/>
              </a:spcAft>
              <a:buClr>
                <a:schemeClr val="tx1"/>
              </a:buClr>
              <a:buChar char="•"/>
              <a:defRPr sz="2000">
                <a:solidFill>
                  <a:srgbClr val="000000"/>
                </a:solidFill>
                <a:latin typeface="+mn-lt"/>
              </a:defRPr>
            </a:lvl6pPr>
            <a:lvl7pPr marL="2971800" indent="-228600" algn="l" rtl="0" eaLnBrk="1" fontAlgn="base" hangingPunct="1">
              <a:spcBef>
                <a:spcPct val="20000"/>
              </a:spcBef>
              <a:spcAft>
                <a:spcPct val="0"/>
              </a:spcAft>
              <a:buClr>
                <a:schemeClr val="tx1"/>
              </a:buClr>
              <a:buChar char="•"/>
              <a:defRPr sz="2000">
                <a:solidFill>
                  <a:srgbClr val="000000"/>
                </a:solidFill>
                <a:latin typeface="+mn-lt"/>
              </a:defRPr>
            </a:lvl7pPr>
            <a:lvl8pPr marL="3429000" indent="-228600" algn="l" rtl="0" eaLnBrk="1" fontAlgn="base" hangingPunct="1">
              <a:spcBef>
                <a:spcPct val="20000"/>
              </a:spcBef>
              <a:spcAft>
                <a:spcPct val="0"/>
              </a:spcAft>
              <a:buClr>
                <a:schemeClr val="tx1"/>
              </a:buClr>
              <a:buChar char="•"/>
              <a:defRPr sz="2000">
                <a:solidFill>
                  <a:srgbClr val="000000"/>
                </a:solidFill>
                <a:latin typeface="+mn-lt"/>
              </a:defRPr>
            </a:lvl8pPr>
            <a:lvl9pPr marL="3886200" indent="-228600" algn="l" rtl="0" eaLnBrk="1" fontAlgn="base" hangingPunct="1">
              <a:spcBef>
                <a:spcPct val="20000"/>
              </a:spcBef>
              <a:spcAft>
                <a:spcPct val="0"/>
              </a:spcAft>
              <a:buClr>
                <a:schemeClr val="tx1"/>
              </a:buClr>
              <a:buChar char="•"/>
              <a:defRPr sz="2000">
                <a:solidFill>
                  <a:srgbClr val="000000"/>
                </a:solidFill>
                <a:latin typeface="+mn-lt"/>
              </a:defRPr>
            </a:lvl9pPr>
          </a:lstStyle>
          <a:p>
            <a:r>
              <a:rPr lang="tr-TR" kern="0" dirty="0" smtClean="0"/>
              <a:t>Türkiye’de İstihdamın Sektörlere Göre Dağılımı (%)</a:t>
            </a:r>
            <a:endParaRPr lang="tr-TR" sz="1800" kern="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608" y="1004878"/>
            <a:ext cx="7200800" cy="923924"/>
          </a:xfrm>
        </p:spPr>
        <p:txBody>
          <a:bodyPr/>
          <a:lstStyle/>
          <a:p>
            <a:r>
              <a:rPr lang="tr-TR" sz="2800" b="1" dirty="0" smtClean="0"/>
              <a:t>OECD ülkelerinde ana sektörlerin GSYH içindeki payı (Katma Değer Yöntemi)</a:t>
            </a:r>
            <a:endParaRPr lang="tr-TR" sz="2800" b="1"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987578695"/>
              </p:ext>
            </p:extLst>
          </p:nvPr>
        </p:nvGraphicFramePr>
        <p:xfrm>
          <a:off x="971599" y="2348883"/>
          <a:ext cx="7128792" cy="3816420"/>
        </p:xfrm>
        <a:graphic>
          <a:graphicData uri="http://schemas.openxmlformats.org/drawingml/2006/table">
            <a:tbl>
              <a:tblPr firstRow="1" firstCol="1" bandRow="1">
                <a:tableStyleId>{5C22544A-7EE6-4342-B048-85BDC9FD1C3A}</a:tableStyleId>
              </a:tblPr>
              <a:tblGrid>
                <a:gridCol w="838825"/>
                <a:gridCol w="838825"/>
                <a:gridCol w="436803"/>
                <a:gridCol w="436803"/>
                <a:gridCol w="436803"/>
                <a:gridCol w="838825"/>
                <a:gridCol w="715871"/>
                <a:gridCol w="838825"/>
                <a:gridCol w="436803"/>
                <a:gridCol w="436803"/>
                <a:gridCol w="436803"/>
                <a:gridCol w="436803"/>
              </a:tblGrid>
              <a:tr h="318035">
                <a:tc gridSpan="12">
                  <a:txBody>
                    <a:bodyPr/>
                    <a:lstStyle/>
                    <a:p>
                      <a:pPr>
                        <a:lnSpc>
                          <a:spcPct val="107000"/>
                        </a:lnSpc>
                        <a:spcAft>
                          <a:spcPts val="0"/>
                        </a:spcAft>
                      </a:pPr>
                      <a:r>
                        <a:rPr lang="tr-TR" sz="1100">
                          <a:effectLst/>
                        </a:rPr>
                        <a:t>Tablo 3: OECD ülkelerinde ana sektörlerin GSYH içindeki payı (Katma Değer Yöntemi)</a:t>
                      </a:r>
                      <a:endParaRPr lang="tr-TR" sz="1100">
                        <a:effectLst/>
                        <a:latin typeface="Calibri"/>
                        <a:ea typeface="Calibri"/>
                        <a:cs typeface="Times New Roman"/>
                      </a:endParaRPr>
                    </a:p>
                  </a:txBody>
                  <a:tcPr marL="44450" marR="44450" marT="0" marB="0" anchor="b"/>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18035">
                <a:tc>
                  <a:txBody>
                    <a:bodyPr/>
                    <a:lstStyle/>
                    <a:p>
                      <a:pPr>
                        <a:lnSpc>
                          <a:spcPct val="107000"/>
                        </a:lnSpc>
                        <a:spcAft>
                          <a:spcPts val="0"/>
                        </a:spcAft>
                      </a:pPr>
                      <a:r>
                        <a:rPr lang="tr-TR" sz="1000">
                          <a:effectLst/>
                        </a:rPr>
                        <a:t>Ülke</a:t>
                      </a:r>
                      <a:endParaRPr lang="tr-TR" sz="1100">
                        <a:effectLst/>
                        <a:latin typeface="Calibri"/>
                        <a:ea typeface="Calibri"/>
                        <a:cs typeface="Times New Roman"/>
                      </a:endParaRPr>
                    </a:p>
                  </a:txBody>
                  <a:tcPr marL="44450" marR="44450" marT="0" marB="0" anchor="b"/>
                </a:tc>
                <a:tc>
                  <a:txBody>
                    <a:bodyPr/>
                    <a:lstStyle/>
                    <a:p>
                      <a:pPr>
                        <a:lnSpc>
                          <a:spcPct val="107000"/>
                        </a:lnSpc>
                        <a:spcAft>
                          <a:spcPts val="0"/>
                        </a:spcAft>
                      </a:pPr>
                      <a:r>
                        <a:rPr lang="tr-TR" sz="1000">
                          <a:effectLst/>
                        </a:rPr>
                        <a:t>Sektör</a:t>
                      </a:r>
                      <a:endParaRPr lang="tr-TR" sz="1100">
                        <a:effectLst/>
                        <a:latin typeface="Calibri"/>
                        <a:ea typeface="Calibri"/>
                        <a:cs typeface="Times New Roman"/>
                      </a:endParaRPr>
                    </a:p>
                  </a:txBody>
                  <a:tcPr marL="44450" marR="44450" marT="0" marB="0" anchor="b"/>
                </a:tc>
                <a:tc>
                  <a:txBody>
                    <a:bodyPr/>
                    <a:lstStyle/>
                    <a:p>
                      <a:pPr>
                        <a:lnSpc>
                          <a:spcPct val="107000"/>
                        </a:lnSpc>
                        <a:spcAft>
                          <a:spcPts val="0"/>
                        </a:spcAft>
                      </a:pPr>
                      <a:r>
                        <a:rPr lang="tr-TR" sz="1000">
                          <a:effectLst/>
                        </a:rPr>
                        <a:t>1997</a:t>
                      </a:r>
                      <a:endParaRPr lang="tr-TR" sz="1100">
                        <a:effectLst/>
                        <a:latin typeface="Calibri"/>
                        <a:ea typeface="Calibri"/>
                        <a:cs typeface="Times New Roman"/>
                      </a:endParaRPr>
                    </a:p>
                  </a:txBody>
                  <a:tcPr marL="44450" marR="44450" marT="0" marB="0" anchor="b"/>
                </a:tc>
                <a:tc>
                  <a:txBody>
                    <a:bodyPr/>
                    <a:lstStyle/>
                    <a:p>
                      <a:pPr>
                        <a:lnSpc>
                          <a:spcPct val="107000"/>
                        </a:lnSpc>
                        <a:spcAft>
                          <a:spcPts val="0"/>
                        </a:spcAft>
                      </a:pPr>
                      <a:r>
                        <a:rPr lang="tr-TR" sz="1000">
                          <a:effectLst/>
                        </a:rPr>
                        <a:t>2003</a:t>
                      </a:r>
                      <a:endParaRPr lang="tr-TR" sz="1100">
                        <a:effectLst/>
                        <a:latin typeface="Calibri"/>
                        <a:ea typeface="Calibri"/>
                        <a:cs typeface="Times New Roman"/>
                      </a:endParaRPr>
                    </a:p>
                  </a:txBody>
                  <a:tcPr marL="44450" marR="44450" marT="0" marB="0" anchor="b"/>
                </a:tc>
                <a:tc>
                  <a:txBody>
                    <a:bodyPr/>
                    <a:lstStyle/>
                    <a:p>
                      <a:pPr>
                        <a:lnSpc>
                          <a:spcPct val="107000"/>
                        </a:lnSpc>
                        <a:spcAft>
                          <a:spcPts val="0"/>
                        </a:spcAft>
                      </a:pPr>
                      <a:r>
                        <a:rPr lang="tr-TR" sz="1000">
                          <a:effectLst/>
                        </a:rPr>
                        <a:t>2010</a:t>
                      </a:r>
                      <a:endParaRPr lang="tr-TR" sz="1100">
                        <a:effectLst/>
                        <a:latin typeface="Calibri"/>
                        <a:ea typeface="Calibri"/>
                        <a:cs typeface="Times New Roman"/>
                      </a:endParaRPr>
                    </a:p>
                  </a:txBody>
                  <a:tcPr marL="44450" marR="44450" marT="0" marB="0" anchor="b"/>
                </a:tc>
                <a:tc>
                  <a:txBody>
                    <a:bodyPr/>
                    <a:lstStyle/>
                    <a:p>
                      <a:pPr>
                        <a:lnSpc>
                          <a:spcPct val="107000"/>
                        </a:lnSpc>
                        <a:spcAft>
                          <a:spcPts val="0"/>
                        </a:spcAft>
                      </a:pPr>
                      <a:r>
                        <a:rPr lang="tr-TR" sz="1000">
                          <a:effectLst/>
                        </a:rPr>
                        <a:t>2014</a:t>
                      </a:r>
                      <a:endParaRPr lang="tr-TR" sz="1100">
                        <a:effectLst/>
                        <a:latin typeface="Calibri"/>
                        <a:ea typeface="Calibri"/>
                        <a:cs typeface="Times New Roman"/>
                      </a:endParaRPr>
                    </a:p>
                  </a:txBody>
                  <a:tcPr marL="44450" marR="44450" marT="0" marB="0" anchor="b"/>
                </a:tc>
                <a:tc>
                  <a:txBody>
                    <a:bodyPr/>
                    <a:lstStyle/>
                    <a:p>
                      <a:pPr>
                        <a:lnSpc>
                          <a:spcPct val="107000"/>
                        </a:lnSpc>
                        <a:spcAft>
                          <a:spcPts val="0"/>
                        </a:spcAft>
                      </a:pPr>
                      <a:r>
                        <a:rPr lang="tr-TR" sz="1000">
                          <a:effectLst/>
                        </a:rPr>
                        <a:t>Ülke</a:t>
                      </a:r>
                      <a:endParaRPr lang="tr-TR" sz="1100">
                        <a:effectLst/>
                        <a:latin typeface="Calibri"/>
                        <a:ea typeface="Calibri"/>
                        <a:cs typeface="Times New Roman"/>
                      </a:endParaRPr>
                    </a:p>
                  </a:txBody>
                  <a:tcPr marL="44450" marR="44450" marT="0" marB="0" anchor="b"/>
                </a:tc>
                <a:tc>
                  <a:txBody>
                    <a:bodyPr/>
                    <a:lstStyle/>
                    <a:p>
                      <a:pPr>
                        <a:lnSpc>
                          <a:spcPct val="107000"/>
                        </a:lnSpc>
                        <a:spcAft>
                          <a:spcPts val="0"/>
                        </a:spcAft>
                      </a:pPr>
                      <a:r>
                        <a:rPr lang="tr-TR" sz="1000">
                          <a:effectLst/>
                        </a:rPr>
                        <a:t>Sektör</a:t>
                      </a:r>
                      <a:endParaRPr lang="tr-TR" sz="1100">
                        <a:effectLst/>
                        <a:latin typeface="Calibri"/>
                        <a:ea typeface="Calibri"/>
                        <a:cs typeface="Times New Roman"/>
                      </a:endParaRPr>
                    </a:p>
                  </a:txBody>
                  <a:tcPr marL="44450" marR="44450" marT="0" marB="0" anchor="b"/>
                </a:tc>
                <a:tc>
                  <a:txBody>
                    <a:bodyPr/>
                    <a:lstStyle/>
                    <a:p>
                      <a:pPr>
                        <a:lnSpc>
                          <a:spcPct val="107000"/>
                        </a:lnSpc>
                        <a:spcAft>
                          <a:spcPts val="0"/>
                        </a:spcAft>
                      </a:pPr>
                      <a:r>
                        <a:rPr lang="tr-TR" sz="1000">
                          <a:effectLst/>
                        </a:rPr>
                        <a:t>1997</a:t>
                      </a:r>
                      <a:endParaRPr lang="tr-TR" sz="1100">
                        <a:effectLst/>
                        <a:latin typeface="Calibri"/>
                        <a:ea typeface="Calibri"/>
                        <a:cs typeface="Times New Roman"/>
                      </a:endParaRPr>
                    </a:p>
                  </a:txBody>
                  <a:tcPr marL="44450" marR="44450" marT="0" marB="0" anchor="b"/>
                </a:tc>
                <a:tc>
                  <a:txBody>
                    <a:bodyPr/>
                    <a:lstStyle/>
                    <a:p>
                      <a:pPr>
                        <a:lnSpc>
                          <a:spcPct val="107000"/>
                        </a:lnSpc>
                        <a:spcAft>
                          <a:spcPts val="0"/>
                        </a:spcAft>
                      </a:pPr>
                      <a:r>
                        <a:rPr lang="tr-TR" sz="1000">
                          <a:effectLst/>
                        </a:rPr>
                        <a:t>2003</a:t>
                      </a:r>
                      <a:endParaRPr lang="tr-TR" sz="1100">
                        <a:effectLst/>
                        <a:latin typeface="Calibri"/>
                        <a:ea typeface="Calibri"/>
                        <a:cs typeface="Times New Roman"/>
                      </a:endParaRPr>
                    </a:p>
                  </a:txBody>
                  <a:tcPr marL="44450" marR="44450" marT="0" marB="0" anchor="b"/>
                </a:tc>
                <a:tc>
                  <a:txBody>
                    <a:bodyPr/>
                    <a:lstStyle/>
                    <a:p>
                      <a:pPr>
                        <a:lnSpc>
                          <a:spcPct val="107000"/>
                        </a:lnSpc>
                        <a:spcAft>
                          <a:spcPts val="0"/>
                        </a:spcAft>
                      </a:pPr>
                      <a:r>
                        <a:rPr lang="tr-TR" sz="1000">
                          <a:effectLst/>
                        </a:rPr>
                        <a:t>2010</a:t>
                      </a:r>
                      <a:endParaRPr lang="tr-TR" sz="1100">
                        <a:effectLst/>
                        <a:latin typeface="Calibri"/>
                        <a:ea typeface="Calibri"/>
                        <a:cs typeface="Times New Roman"/>
                      </a:endParaRPr>
                    </a:p>
                  </a:txBody>
                  <a:tcPr marL="44450" marR="44450" marT="0" marB="0" anchor="b"/>
                </a:tc>
                <a:tc>
                  <a:txBody>
                    <a:bodyPr/>
                    <a:lstStyle/>
                    <a:p>
                      <a:pPr>
                        <a:lnSpc>
                          <a:spcPct val="107000"/>
                        </a:lnSpc>
                        <a:spcAft>
                          <a:spcPts val="0"/>
                        </a:spcAft>
                      </a:pPr>
                      <a:r>
                        <a:rPr lang="tr-TR" sz="1000">
                          <a:effectLst/>
                        </a:rPr>
                        <a:t>2014</a:t>
                      </a:r>
                      <a:endParaRPr lang="tr-TR" sz="1100">
                        <a:effectLst/>
                        <a:latin typeface="Calibri"/>
                        <a:ea typeface="Calibri"/>
                        <a:cs typeface="Times New Roman"/>
                      </a:endParaRPr>
                    </a:p>
                  </a:txBody>
                  <a:tcPr marL="44450" marR="44450" marT="0" marB="0" anchor="b"/>
                </a:tc>
              </a:tr>
              <a:tr h="318035">
                <a:tc rowSpan="3">
                  <a:txBody>
                    <a:bodyPr/>
                    <a:lstStyle/>
                    <a:p>
                      <a:pPr algn="ctr">
                        <a:lnSpc>
                          <a:spcPct val="107000"/>
                        </a:lnSpc>
                        <a:spcAft>
                          <a:spcPts val="0"/>
                        </a:spcAft>
                      </a:pPr>
                      <a:r>
                        <a:rPr lang="tr-TR" sz="1000">
                          <a:effectLst/>
                        </a:rPr>
                        <a:t>ABD</a:t>
                      </a:r>
                      <a:endParaRPr lang="tr-TR" sz="1100">
                        <a:effectLst/>
                        <a:latin typeface="Calibri"/>
                        <a:ea typeface="Calibri"/>
                        <a:cs typeface="Times New Roman"/>
                      </a:endParaRPr>
                    </a:p>
                  </a:txBody>
                  <a:tcPr marL="44450" marR="44450" marT="0" marB="0" anchor="ctr"/>
                </a:tc>
                <a:tc>
                  <a:txBody>
                    <a:bodyPr/>
                    <a:lstStyle/>
                    <a:p>
                      <a:pPr>
                        <a:lnSpc>
                          <a:spcPct val="107000"/>
                        </a:lnSpc>
                        <a:spcAft>
                          <a:spcPts val="0"/>
                        </a:spcAft>
                      </a:pPr>
                      <a:r>
                        <a:rPr lang="tr-TR" sz="1000">
                          <a:effectLst/>
                        </a:rPr>
                        <a:t>Tarım</a:t>
                      </a:r>
                      <a:endParaRPr lang="tr-TR" sz="1100">
                        <a:effectLst/>
                        <a:latin typeface="Calibri"/>
                        <a:ea typeface="Calibri"/>
                        <a:cs typeface="Times New Roman"/>
                      </a:endParaRPr>
                    </a:p>
                  </a:txBody>
                  <a:tcPr marL="44450" marR="44450" marT="0" marB="0" anchor="ctr"/>
                </a:tc>
                <a:tc>
                  <a:txBody>
                    <a:bodyPr/>
                    <a:lstStyle/>
                    <a:p>
                      <a:pPr>
                        <a:lnSpc>
                          <a:spcPct val="107000"/>
                        </a:lnSpc>
                        <a:spcAft>
                          <a:spcPts val="0"/>
                        </a:spcAft>
                      </a:pPr>
                      <a:r>
                        <a:rPr lang="tr-TR" sz="1000">
                          <a:effectLst/>
                        </a:rPr>
                        <a:t>1,4</a:t>
                      </a:r>
                      <a:endParaRPr lang="tr-TR" sz="1100">
                        <a:effectLst/>
                        <a:latin typeface="Calibri"/>
                        <a:ea typeface="Calibri"/>
                        <a:cs typeface="Times New Roman"/>
                      </a:endParaRPr>
                    </a:p>
                  </a:txBody>
                  <a:tcPr marL="44450" marR="44450" marT="0" marB="0" anchor="b"/>
                </a:tc>
                <a:tc>
                  <a:txBody>
                    <a:bodyPr/>
                    <a:lstStyle/>
                    <a:p>
                      <a:pPr>
                        <a:lnSpc>
                          <a:spcPct val="107000"/>
                        </a:lnSpc>
                        <a:spcAft>
                          <a:spcPts val="0"/>
                        </a:spcAft>
                      </a:pPr>
                      <a:r>
                        <a:rPr lang="tr-TR" sz="1000">
                          <a:effectLst/>
                        </a:rPr>
                        <a:t>1,2</a:t>
                      </a:r>
                      <a:endParaRPr lang="tr-TR" sz="1100">
                        <a:effectLst/>
                        <a:latin typeface="Calibri"/>
                        <a:ea typeface="Calibri"/>
                        <a:cs typeface="Times New Roman"/>
                      </a:endParaRPr>
                    </a:p>
                  </a:txBody>
                  <a:tcPr marL="44450" marR="44450" marT="0" marB="0" anchor="b"/>
                </a:tc>
                <a:tc>
                  <a:txBody>
                    <a:bodyPr/>
                    <a:lstStyle/>
                    <a:p>
                      <a:pPr>
                        <a:lnSpc>
                          <a:spcPct val="107000"/>
                        </a:lnSpc>
                        <a:spcAft>
                          <a:spcPts val="0"/>
                        </a:spcAft>
                      </a:pPr>
                      <a:r>
                        <a:rPr lang="tr-TR" sz="1000">
                          <a:effectLst/>
                        </a:rPr>
                        <a:t>1,2</a:t>
                      </a:r>
                      <a:endParaRPr lang="tr-TR" sz="1100">
                        <a:effectLst/>
                        <a:latin typeface="Calibri"/>
                        <a:ea typeface="Calibri"/>
                        <a:cs typeface="Times New Roman"/>
                      </a:endParaRPr>
                    </a:p>
                  </a:txBody>
                  <a:tcPr marL="44450" marR="44450" marT="0" marB="0" anchor="b"/>
                </a:tc>
                <a:tc>
                  <a:txBody>
                    <a:bodyPr/>
                    <a:lstStyle/>
                    <a:p>
                      <a:pPr>
                        <a:lnSpc>
                          <a:spcPct val="107000"/>
                        </a:lnSpc>
                        <a:spcAft>
                          <a:spcPts val="0"/>
                        </a:spcAft>
                      </a:pPr>
                      <a:r>
                        <a:rPr lang="tr-TR" sz="1000">
                          <a:effectLst/>
                        </a:rPr>
                        <a:t>1,3</a:t>
                      </a:r>
                      <a:endParaRPr lang="tr-TR" sz="1100">
                        <a:effectLst/>
                        <a:latin typeface="Calibri"/>
                        <a:ea typeface="Calibri"/>
                        <a:cs typeface="Times New Roman"/>
                      </a:endParaRPr>
                    </a:p>
                  </a:txBody>
                  <a:tcPr marL="44450" marR="44450" marT="0" marB="0" anchor="b"/>
                </a:tc>
                <a:tc rowSpan="3">
                  <a:txBody>
                    <a:bodyPr/>
                    <a:lstStyle/>
                    <a:p>
                      <a:pPr algn="ctr">
                        <a:lnSpc>
                          <a:spcPct val="107000"/>
                        </a:lnSpc>
                        <a:spcAft>
                          <a:spcPts val="0"/>
                        </a:spcAft>
                      </a:pPr>
                      <a:r>
                        <a:rPr lang="tr-TR" sz="1000">
                          <a:effectLst/>
                        </a:rPr>
                        <a:t>İngiltere</a:t>
                      </a:r>
                      <a:endParaRPr lang="tr-TR" sz="1100">
                        <a:effectLst/>
                        <a:latin typeface="Calibri"/>
                        <a:ea typeface="Calibri"/>
                        <a:cs typeface="Times New Roman"/>
                      </a:endParaRPr>
                    </a:p>
                  </a:txBody>
                  <a:tcPr marL="44450" marR="44450" marT="0" marB="0" anchor="ctr"/>
                </a:tc>
                <a:tc>
                  <a:txBody>
                    <a:bodyPr/>
                    <a:lstStyle/>
                    <a:p>
                      <a:pPr>
                        <a:lnSpc>
                          <a:spcPct val="107000"/>
                        </a:lnSpc>
                        <a:spcAft>
                          <a:spcPts val="0"/>
                        </a:spcAft>
                      </a:pPr>
                      <a:r>
                        <a:rPr lang="tr-TR" sz="1000">
                          <a:effectLst/>
                        </a:rPr>
                        <a:t>Tarım</a:t>
                      </a:r>
                      <a:endParaRPr lang="tr-TR" sz="1100">
                        <a:effectLst/>
                        <a:latin typeface="Calibri"/>
                        <a:ea typeface="Calibri"/>
                        <a:cs typeface="Times New Roman"/>
                      </a:endParaRPr>
                    </a:p>
                  </a:txBody>
                  <a:tcPr marL="44450" marR="44450" marT="0" marB="0" anchor="ctr"/>
                </a:tc>
                <a:tc>
                  <a:txBody>
                    <a:bodyPr/>
                    <a:lstStyle/>
                    <a:p>
                      <a:pPr>
                        <a:lnSpc>
                          <a:spcPct val="107000"/>
                        </a:lnSpc>
                        <a:spcAft>
                          <a:spcPts val="0"/>
                        </a:spcAft>
                      </a:pPr>
                      <a:r>
                        <a:rPr lang="tr-TR" sz="1000">
                          <a:effectLst/>
                        </a:rPr>
                        <a:t>1,1</a:t>
                      </a:r>
                      <a:endParaRPr lang="tr-TR" sz="1100">
                        <a:effectLst/>
                        <a:latin typeface="Calibri"/>
                        <a:ea typeface="Calibri"/>
                        <a:cs typeface="Times New Roman"/>
                      </a:endParaRPr>
                    </a:p>
                  </a:txBody>
                  <a:tcPr marL="44450" marR="44450" marT="0" marB="0" anchor="b"/>
                </a:tc>
                <a:tc>
                  <a:txBody>
                    <a:bodyPr/>
                    <a:lstStyle/>
                    <a:p>
                      <a:pPr>
                        <a:lnSpc>
                          <a:spcPct val="107000"/>
                        </a:lnSpc>
                        <a:spcAft>
                          <a:spcPts val="0"/>
                        </a:spcAft>
                      </a:pPr>
                      <a:r>
                        <a:rPr lang="tr-TR" sz="1000">
                          <a:effectLst/>
                        </a:rPr>
                        <a:t>0,8</a:t>
                      </a:r>
                      <a:endParaRPr lang="tr-TR" sz="1100">
                        <a:effectLst/>
                        <a:latin typeface="Calibri"/>
                        <a:ea typeface="Calibri"/>
                        <a:cs typeface="Times New Roman"/>
                      </a:endParaRPr>
                    </a:p>
                  </a:txBody>
                  <a:tcPr marL="44450" marR="44450" marT="0" marB="0" anchor="b"/>
                </a:tc>
                <a:tc>
                  <a:txBody>
                    <a:bodyPr/>
                    <a:lstStyle/>
                    <a:p>
                      <a:pPr>
                        <a:lnSpc>
                          <a:spcPct val="107000"/>
                        </a:lnSpc>
                        <a:spcAft>
                          <a:spcPts val="0"/>
                        </a:spcAft>
                      </a:pPr>
                      <a:r>
                        <a:rPr lang="tr-TR" sz="1000">
                          <a:effectLst/>
                        </a:rPr>
                        <a:t>0,7</a:t>
                      </a:r>
                      <a:endParaRPr lang="tr-TR" sz="1100">
                        <a:effectLst/>
                        <a:latin typeface="Calibri"/>
                        <a:ea typeface="Calibri"/>
                        <a:cs typeface="Times New Roman"/>
                      </a:endParaRPr>
                    </a:p>
                  </a:txBody>
                  <a:tcPr marL="44450" marR="44450" marT="0" marB="0" anchor="b"/>
                </a:tc>
                <a:tc>
                  <a:txBody>
                    <a:bodyPr/>
                    <a:lstStyle/>
                    <a:p>
                      <a:pPr>
                        <a:lnSpc>
                          <a:spcPct val="107000"/>
                        </a:lnSpc>
                        <a:spcAft>
                          <a:spcPts val="0"/>
                        </a:spcAft>
                      </a:pPr>
                      <a:r>
                        <a:rPr lang="tr-TR" sz="1000">
                          <a:effectLst/>
                        </a:rPr>
                        <a:t>0,7</a:t>
                      </a:r>
                      <a:endParaRPr lang="tr-TR" sz="1100">
                        <a:effectLst/>
                        <a:latin typeface="Calibri"/>
                        <a:ea typeface="Calibri"/>
                        <a:cs typeface="Times New Roman"/>
                      </a:endParaRPr>
                    </a:p>
                  </a:txBody>
                  <a:tcPr marL="44450" marR="44450" marT="0" marB="0" anchor="b"/>
                </a:tc>
              </a:tr>
              <a:tr h="318035">
                <a:tc vMerge="1">
                  <a:txBody>
                    <a:bodyPr/>
                    <a:lstStyle/>
                    <a:p>
                      <a:endParaRPr lang="tr-TR"/>
                    </a:p>
                  </a:txBody>
                  <a:tcPr/>
                </a:tc>
                <a:tc>
                  <a:txBody>
                    <a:bodyPr/>
                    <a:lstStyle/>
                    <a:p>
                      <a:pPr>
                        <a:lnSpc>
                          <a:spcPct val="107000"/>
                        </a:lnSpc>
                        <a:spcAft>
                          <a:spcPts val="0"/>
                        </a:spcAft>
                      </a:pPr>
                      <a:r>
                        <a:rPr lang="tr-TR" sz="1000">
                          <a:effectLst/>
                        </a:rPr>
                        <a:t>Sanayi</a:t>
                      </a:r>
                      <a:endParaRPr lang="tr-TR" sz="1100">
                        <a:effectLst/>
                        <a:latin typeface="Calibri"/>
                        <a:ea typeface="Calibri"/>
                        <a:cs typeface="Times New Roman"/>
                      </a:endParaRPr>
                    </a:p>
                  </a:txBody>
                  <a:tcPr marL="44450" marR="44450" marT="0" marB="0" anchor="ctr"/>
                </a:tc>
                <a:tc>
                  <a:txBody>
                    <a:bodyPr/>
                    <a:lstStyle/>
                    <a:p>
                      <a:pPr>
                        <a:lnSpc>
                          <a:spcPct val="107000"/>
                        </a:lnSpc>
                        <a:spcAft>
                          <a:spcPts val="0"/>
                        </a:spcAft>
                      </a:pPr>
                      <a:r>
                        <a:rPr lang="tr-TR" sz="1000">
                          <a:effectLst/>
                        </a:rPr>
                        <a:t>23,9</a:t>
                      </a:r>
                      <a:endParaRPr lang="tr-TR" sz="1100">
                        <a:effectLst/>
                        <a:latin typeface="Calibri"/>
                        <a:ea typeface="Calibri"/>
                        <a:cs typeface="Times New Roman"/>
                      </a:endParaRPr>
                    </a:p>
                  </a:txBody>
                  <a:tcPr marL="44450" marR="44450" marT="0" marB="0" anchor="b"/>
                </a:tc>
                <a:tc>
                  <a:txBody>
                    <a:bodyPr/>
                    <a:lstStyle/>
                    <a:p>
                      <a:pPr>
                        <a:lnSpc>
                          <a:spcPct val="107000"/>
                        </a:lnSpc>
                        <a:spcAft>
                          <a:spcPts val="0"/>
                        </a:spcAft>
                      </a:pPr>
                      <a:r>
                        <a:rPr lang="tr-TR" sz="1000">
                          <a:effectLst/>
                        </a:rPr>
                        <a:t>21,4</a:t>
                      </a:r>
                      <a:endParaRPr lang="tr-TR" sz="1100">
                        <a:effectLst/>
                        <a:latin typeface="Calibri"/>
                        <a:ea typeface="Calibri"/>
                        <a:cs typeface="Times New Roman"/>
                      </a:endParaRPr>
                    </a:p>
                  </a:txBody>
                  <a:tcPr marL="44450" marR="44450" marT="0" marB="0" anchor="b"/>
                </a:tc>
                <a:tc>
                  <a:txBody>
                    <a:bodyPr/>
                    <a:lstStyle/>
                    <a:p>
                      <a:pPr>
                        <a:lnSpc>
                          <a:spcPct val="107000"/>
                        </a:lnSpc>
                        <a:spcAft>
                          <a:spcPts val="0"/>
                        </a:spcAft>
                      </a:pPr>
                      <a:r>
                        <a:rPr lang="tr-TR" sz="1000">
                          <a:effectLst/>
                        </a:rPr>
                        <a:t>20,4</a:t>
                      </a:r>
                      <a:endParaRPr lang="tr-TR" sz="1100">
                        <a:effectLst/>
                        <a:latin typeface="Calibri"/>
                        <a:ea typeface="Calibri"/>
                        <a:cs typeface="Times New Roman"/>
                      </a:endParaRPr>
                    </a:p>
                  </a:txBody>
                  <a:tcPr marL="44450" marR="44450" marT="0" marB="0" anchor="b"/>
                </a:tc>
                <a:tc>
                  <a:txBody>
                    <a:bodyPr/>
                    <a:lstStyle/>
                    <a:p>
                      <a:pPr>
                        <a:lnSpc>
                          <a:spcPct val="107000"/>
                        </a:lnSpc>
                        <a:spcAft>
                          <a:spcPts val="0"/>
                        </a:spcAft>
                      </a:pPr>
                      <a:r>
                        <a:rPr lang="tr-TR" sz="1000">
                          <a:effectLst/>
                        </a:rPr>
                        <a:t>20,7</a:t>
                      </a:r>
                      <a:endParaRPr lang="tr-TR" sz="1100">
                        <a:effectLst/>
                        <a:latin typeface="Calibri"/>
                        <a:ea typeface="Calibri"/>
                        <a:cs typeface="Times New Roman"/>
                      </a:endParaRPr>
                    </a:p>
                  </a:txBody>
                  <a:tcPr marL="44450" marR="44450" marT="0" marB="0" anchor="b"/>
                </a:tc>
                <a:tc vMerge="1">
                  <a:txBody>
                    <a:bodyPr/>
                    <a:lstStyle/>
                    <a:p>
                      <a:endParaRPr lang="tr-TR"/>
                    </a:p>
                  </a:txBody>
                  <a:tcPr/>
                </a:tc>
                <a:tc>
                  <a:txBody>
                    <a:bodyPr/>
                    <a:lstStyle/>
                    <a:p>
                      <a:pPr>
                        <a:lnSpc>
                          <a:spcPct val="107000"/>
                        </a:lnSpc>
                        <a:spcAft>
                          <a:spcPts val="0"/>
                        </a:spcAft>
                      </a:pPr>
                      <a:r>
                        <a:rPr lang="tr-TR" sz="1000">
                          <a:effectLst/>
                        </a:rPr>
                        <a:t>Sanayi</a:t>
                      </a:r>
                      <a:endParaRPr lang="tr-TR" sz="1100">
                        <a:effectLst/>
                        <a:latin typeface="Calibri"/>
                        <a:ea typeface="Calibri"/>
                        <a:cs typeface="Times New Roman"/>
                      </a:endParaRPr>
                    </a:p>
                  </a:txBody>
                  <a:tcPr marL="44450" marR="44450" marT="0" marB="0" anchor="ctr"/>
                </a:tc>
                <a:tc>
                  <a:txBody>
                    <a:bodyPr/>
                    <a:lstStyle/>
                    <a:p>
                      <a:pPr>
                        <a:lnSpc>
                          <a:spcPct val="107000"/>
                        </a:lnSpc>
                        <a:spcAft>
                          <a:spcPts val="0"/>
                        </a:spcAft>
                      </a:pPr>
                      <a:r>
                        <a:rPr lang="tr-TR" sz="1000">
                          <a:effectLst/>
                        </a:rPr>
                        <a:t>27,0</a:t>
                      </a:r>
                      <a:endParaRPr lang="tr-TR" sz="1100">
                        <a:effectLst/>
                        <a:latin typeface="Calibri"/>
                        <a:ea typeface="Calibri"/>
                        <a:cs typeface="Times New Roman"/>
                      </a:endParaRPr>
                    </a:p>
                  </a:txBody>
                  <a:tcPr marL="44450" marR="44450" marT="0" marB="0" anchor="b"/>
                </a:tc>
                <a:tc>
                  <a:txBody>
                    <a:bodyPr/>
                    <a:lstStyle/>
                    <a:p>
                      <a:pPr>
                        <a:lnSpc>
                          <a:spcPct val="107000"/>
                        </a:lnSpc>
                        <a:spcAft>
                          <a:spcPts val="0"/>
                        </a:spcAft>
                      </a:pPr>
                      <a:r>
                        <a:rPr lang="tr-TR" sz="1000">
                          <a:effectLst/>
                        </a:rPr>
                        <a:t>22,6</a:t>
                      </a:r>
                      <a:endParaRPr lang="tr-TR" sz="1100">
                        <a:effectLst/>
                        <a:latin typeface="Calibri"/>
                        <a:ea typeface="Calibri"/>
                        <a:cs typeface="Times New Roman"/>
                      </a:endParaRPr>
                    </a:p>
                  </a:txBody>
                  <a:tcPr marL="44450" marR="44450" marT="0" marB="0" anchor="b"/>
                </a:tc>
                <a:tc>
                  <a:txBody>
                    <a:bodyPr/>
                    <a:lstStyle/>
                    <a:p>
                      <a:pPr>
                        <a:lnSpc>
                          <a:spcPct val="107000"/>
                        </a:lnSpc>
                        <a:spcAft>
                          <a:spcPts val="0"/>
                        </a:spcAft>
                      </a:pPr>
                      <a:r>
                        <a:rPr lang="tr-TR" sz="1000">
                          <a:effectLst/>
                        </a:rPr>
                        <a:t>20,1</a:t>
                      </a:r>
                      <a:endParaRPr lang="tr-TR" sz="1100">
                        <a:effectLst/>
                        <a:latin typeface="Calibri"/>
                        <a:ea typeface="Calibri"/>
                        <a:cs typeface="Times New Roman"/>
                      </a:endParaRPr>
                    </a:p>
                  </a:txBody>
                  <a:tcPr marL="44450" marR="44450" marT="0" marB="0" anchor="b"/>
                </a:tc>
                <a:tc>
                  <a:txBody>
                    <a:bodyPr/>
                    <a:lstStyle/>
                    <a:p>
                      <a:pPr>
                        <a:lnSpc>
                          <a:spcPct val="107000"/>
                        </a:lnSpc>
                        <a:spcAft>
                          <a:spcPts val="0"/>
                        </a:spcAft>
                      </a:pPr>
                      <a:r>
                        <a:rPr lang="tr-TR" sz="1000">
                          <a:effectLst/>
                        </a:rPr>
                        <a:t>20,1</a:t>
                      </a:r>
                      <a:endParaRPr lang="tr-TR" sz="1100">
                        <a:effectLst/>
                        <a:latin typeface="Calibri"/>
                        <a:ea typeface="Calibri"/>
                        <a:cs typeface="Times New Roman"/>
                      </a:endParaRPr>
                    </a:p>
                  </a:txBody>
                  <a:tcPr marL="44450" marR="44450" marT="0" marB="0" anchor="b"/>
                </a:tc>
              </a:tr>
              <a:tr h="318035">
                <a:tc vMerge="1">
                  <a:txBody>
                    <a:bodyPr/>
                    <a:lstStyle/>
                    <a:p>
                      <a:endParaRPr lang="tr-TR"/>
                    </a:p>
                  </a:txBody>
                  <a:tcPr/>
                </a:tc>
                <a:tc>
                  <a:txBody>
                    <a:bodyPr/>
                    <a:lstStyle/>
                    <a:p>
                      <a:pPr>
                        <a:lnSpc>
                          <a:spcPct val="107000"/>
                        </a:lnSpc>
                        <a:spcAft>
                          <a:spcPts val="0"/>
                        </a:spcAft>
                      </a:pPr>
                      <a:r>
                        <a:rPr lang="tr-TR" sz="1000">
                          <a:effectLst/>
                        </a:rPr>
                        <a:t>Hizmetler</a:t>
                      </a:r>
                      <a:endParaRPr lang="tr-TR" sz="1100">
                        <a:effectLst/>
                        <a:latin typeface="Calibri"/>
                        <a:ea typeface="Calibri"/>
                        <a:cs typeface="Times New Roman"/>
                      </a:endParaRPr>
                    </a:p>
                  </a:txBody>
                  <a:tcPr marL="44450" marR="44450" marT="0" marB="0" anchor="ctr"/>
                </a:tc>
                <a:tc>
                  <a:txBody>
                    <a:bodyPr/>
                    <a:lstStyle/>
                    <a:p>
                      <a:pPr>
                        <a:lnSpc>
                          <a:spcPct val="107000"/>
                        </a:lnSpc>
                        <a:spcAft>
                          <a:spcPts val="0"/>
                        </a:spcAft>
                      </a:pPr>
                      <a:r>
                        <a:rPr lang="tr-TR" sz="1000">
                          <a:effectLst/>
                        </a:rPr>
                        <a:t>74,7</a:t>
                      </a:r>
                      <a:endParaRPr lang="tr-TR" sz="1100">
                        <a:effectLst/>
                        <a:latin typeface="Calibri"/>
                        <a:ea typeface="Calibri"/>
                        <a:cs typeface="Times New Roman"/>
                      </a:endParaRPr>
                    </a:p>
                  </a:txBody>
                  <a:tcPr marL="44450" marR="44450" marT="0" marB="0" anchor="b"/>
                </a:tc>
                <a:tc>
                  <a:txBody>
                    <a:bodyPr/>
                    <a:lstStyle/>
                    <a:p>
                      <a:pPr>
                        <a:lnSpc>
                          <a:spcPct val="107000"/>
                        </a:lnSpc>
                        <a:spcAft>
                          <a:spcPts val="0"/>
                        </a:spcAft>
                      </a:pPr>
                      <a:r>
                        <a:rPr lang="tr-TR" sz="1000">
                          <a:effectLst/>
                        </a:rPr>
                        <a:t>77,4</a:t>
                      </a:r>
                      <a:endParaRPr lang="tr-TR" sz="1100">
                        <a:effectLst/>
                        <a:latin typeface="Calibri"/>
                        <a:ea typeface="Calibri"/>
                        <a:cs typeface="Times New Roman"/>
                      </a:endParaRPr>
                    </a:p>
                  </a:txBody>
                  <a:tcPr marL="44450" marR="44450" marT="0" marB="0" anchor="b"/>
                </a:tc>
                <a:tc>
                  <a:txBody>
                    <a:bodyPr/>
                    <a:lstStyle/>
                    <a:p>
                      <a:pPr>
                        <a:lnSpc>
                          <a:spcPct val="107000"/>
                        </a:lnSpc>
                        <a:spcAft>
                          <a:spcPts val="0"/>
                        </a:spcAft>
                      </a:pPr>
                      <a:r>
                        <a:rPr lang="tr-TR" sz="1000">
                          <a:effectLst/>
                        </a:rPr>
                        <a:t>78,4</a:t>
                      </a:r>
                      <a:endParaRPr lang="tr-TR" sz="1100">
                        <a:effectLst/>
                        <a:latin typeface="Calibri"/>
                        <a:ea typeface="Calibri"/>
                        <a:cs typeface="Times New Roman"/>
                      </a:endParaRPr>
                    </a:p>
                  </a:txBody>
                  <a:tcPr marL="44450" marR="44450" marT="0" marB="0" anchor="b"/>
                </a:tc>
                <a:tc>
                  <a:txBody>
                    <a:bodyPr/>
                    <a:lstStyle/>
                    <a:p>
                      <a:pPr>
                        <a:lnSpc>
                          <a:spcPct val="107000"/>
                        </a:lnSpc>
                        <a:spcAft>
                          <a:spcPts val="0"/>
                        </a:spcAft>
                      </a:pPr>
                      <a:r>
                        <a:rPr lang="tr-TR" sz="1000">
                          <a:effectLst/>
                        </a:rPr>
                        <a:t>78,0</a:t>
                      </a:r>
                      <a:endParaRPr lang="tr-TR" sz="1100">
                        <a:effectLst/>
                        <a:latin typeface="Calibri"/>
                        <a:ea typeface="Calibri"/>
                        <a:cs typeface="Times New Roman"/>
                      </a:endParaRPr>
                    </a:p>
                  </a:txBody>
                  <a:tcPr marL="44450" marR="44450" marT="0" marB="0" anchor="b"/>
                </a:tc>
                <a:tc vMerge="1">
                  <a:txBody>
                    <a:bodyPr/>
                    <a:lstStyle/>
                    <a:p>
                      <a:endParaRPr lang="tr-TR"/>
                    </a:p>
                  </a:txBody>
                  <a:tcPr/>
                </a:tc>
                <a:tc>
                  <a:txBody>
                    <a:bodyPr/>
                    <a:lstStyle/>
                    <a:p>
                      <a:pPr>
                        <a:lnSpc>
                          <a:spcPct val="107000"/>
                        </a:lnSpc>
                        <a:spcAft>
                          <a:spcPts val="0"/>
                        </a:spcAft>
                      </a:pPr>
                      <a:r>
                        <a:rPr lang="tr-TR" sz="1000">
                          <a:effectLst/>
                        </a:rPr>
                        <a:t>Hizmetler</a:t>
                      </a:r>
                      <a:endParaRPr lang="tr-TR" sz="1100">
                        <a:effectLst/>
                        <a:latin typeface="Calibri"/>
                        <a:ea typeface="Calibri"/>
                        <a:cs typeface="Times New Roman"/>
                      </a:endParaRPr>
                    </a:p>
                  </a:txBody>
                  <a:tcPr marL="44450" marR="44450" marT="0" marB="0" anchor="ctr"/>
                </a:tc>
                <a:tc>
                  <a:txBody>
                    <a:bodyPr/>
                    <a:lstStyle/>
                    <a:p>
                      <a:pPr>
                        <a:lnSpc>
                          <a:spcPct val="107000"/>
                        </a:lnSpc>
                        <a:spcAft>
                          <a:spcPts val="0"/>
                        </a:spcAft>
                      </a:pPr>
                      <a:r>
                        <a:rPr lang="tr-TR" sz="1000">
                          <a:effectLst/>
                        </a:rPr>
                        <a:t>71,9</a:t>
                      </a:r>
                      <a:endParaRPr lang="tr-TR" sz="1100">
                        <a:effectLst/>
                        <a:latin typeface="Calibri"/>
                        <a:ea typeface="Calibri"/>
                        <a:cs typeface="Times New Roman"/>
                      </a:endParaRPr>
                    </a:p>
                  </a:txBody>
                  <a:tcPr marL="44450" marR="44450" marT="0" marB="0" anchor="b"/>
                </a:tc>
                <a:tc>
                  <a:txBody>
                    <a:bodyPr/>
                    <a:lstStyle/>
                    <a:p>
                      <a:pPr>
                        <a:lnSpc>
                          <a:spcPct val="107000"/>
                        </a:lnSpc>
                        <a:spcAft>
                          <a:spcPts val="0"/>
                        </a:spcAft>
                      </a:pPr>
                      <a:r>
                        <a:rPr lang="tr-TR" sz="1000">
                          <a:effectLst/>
                        </a:rPr>
                        <a:t>76,5</a:t>
                      </a:r>
                      <a:endParaRPr lang="tr-TR" sz="1100">
                        <a:effectLst/>
                        <a:latin typeface="Calibri"/>
                        <a:ea typeface="Calibri"/>
                        <a:cs typeface="Times New Roman"/>
                      </a:endParaRPr>
                    </a:p>
                  </a:txBody>
                  <a:tcPr marL="44450" marR="44450" marT="0" marB="0" anchor="b"/>
                </a:tc>
                <a:tc>
                  <a:txBody>
                    <a:bodyPr/>
                    <a:lstStyle/>
                    <a:p>
                      <a:pPr>
                        <a:lnSpc>
                          <a:spcPct val="107000"/>
                        </a:lnSpc>
                        <a:spcAft>
                          <a:spcPts val="0"/>
                        </a:spcAft>
                      </a:pPr>
                      <a:r>
                        <a:rPr lang="tr-TR" sz="1000">
                          <a:effectLst/>
                        </a:rPr>
                        <a:t>79,2</a:t>
                      </a:r>
                      <a:endParaRPr lang="tr-TR" sz="1100">
                        <a:effectLst/>
                        <a:latin typeface="Calibri"/>
                        <a:ea typeface="Calibri"/>
                        <a:cs typeface="Times New Roman"/>
                      </a:endParaRPr>
                    </a:p>
                  </a:txBody>
                  <a:tcPr marL="44450" marR="44450" marT="0" marB="0" anchor="b"/>
                </a:tc>
                <a:tc>
                  <a:txBody>
                    <a:bodyPr/>
                    <a:lstStyle/>
                    <a:p>
                      <a:pPr>
                        <a:lnSpc>
                          <a:spcPct val="107000"/>
                        </a:lnSpc>
                        <a:spcAft>
                          <a:spcPts val="0"/>
                        </a:spcAft>
                      </a:pPr>
                      <a:r>
                        <a:rPr lang="tr-TR" sz="1000">
                          <a:effectLst/>
                        </a:rPr>
                        <a:t>79,2</a:t>
                      </a:r>
                      <a:endParaRPr lang="tr-TR" sz="1100">
                        <a:effectLst/>
                        <a:latin typeface="Calibri"/>
                        <a:ea typeface="Calibri"/>
                        <a:cs typeface="Times New Roman"/>
                      </a:endParaRPr>
                    </a:p>
                  </a:txBody>
                  <a:tcPr marL="44450" marR="44450" marT="0" marB="0" anchor="b"/>
                </a:tc>
              </a:tr>
              <a:tr h="318035">
                <a:tc rowSpan="3">
                  <a:txBody>
                    <a:bodyPr/>
                    <a:lstStyle/>
                    <a:p>
                      <a:pPr algn="ctr">
                        <a:lnSpc>
                          <a:spcPct val="107000"/>
                        </a:lnSpc>
                        <a:spcAft>
                          <a:spcPts val="0"/>
                        </a:spcAft>
                      </a:pPr>
                      <a:r>
                        <a:rPr lang="tr-TR" sz="1000">
                          <a:effectLst/>
                        </a:rPr>
                        <a:t>Almanya</a:t>
                      </a:r>
                      <a:endParaRPr lang="tr-TR" sz="1100">
                        <a:effectLst/>
                        <a:latin typeface="Calibri"/>
                        <a:ea typeface="Calibri"/>
                        <a:cs typeface="Times New Roman"/>
                      </a:endParaRPr>
                    </a:p>
                  </a:txBody>
                  <a:tcPr marL="44450" marR="44450" marT="0" marB="0" anchor="ctr"/>
                </a:tc>
                <a:tc>
                  <a:txBody>
                    <a:bodyPr/>
                    <a:lstStyle/>
                    <a:p>
                      <a:pPr>
                        <a:lnSpc>
                          <a:spcPct val="107000"/>
                        </a:lnSpc>
                        <a:spcAft>
                          <a:spcPts val="0"/>
                        </a:spcAft>
                      </a:pPr>
                      <a:r>
                        <a:rPr lang="tr-TR" sz="1000">
                          <a:effectLst/>
                        </a:rPr>
                        <a:t>Tarım</a:t>
                      </a:r>
                      <a:endParaRPr lang="tr-TR" sz="1100">
                        <a:effectLst/>
                        <a:latin typeface="Calibri"/>
                        <a:ea typeface="Calibri"/>
                        <a:cs typeface="Times New Roman"/>
                      </a:endParaRPr>
                    </a:p>
                  </a:txBody>
                  <a:tcPr marL="44450" marR="44450" marT="0" marB="0" anchor="ctr"/>
                </a:tc>
                <a:tc>
                  <a:txBody>
                    <a:bodyPr/>
                    <a:lstStyle/>
                    <a:p>
                      <a:pPr>
                        <a:lnSpc>
                          <a:spcPct val="107000"/>
                        </a:lnSpc>
                        <a:spcAft>
                          <a:spcPts val="0"/>
                        </a:spcAft>
                      </a:pPr>
                      <a:r>
                        <a:rPr lang="tr-TR" sz="1000">
                          <a:effectLst/>
                        </a:rPr>
                        <a:t>1,1</a:t>
                      </a:r>
                      <a:endParaRPr lang="tr-TR" sz="1100">
                        <a:effectLst/>
                        <a:latin typeface="Calibri"/>
                        <a:ea typeface="Calibri"/>
                        <a:cs typeface="Times New Roman"/>
                      </a:endParaRPr>
                    </a:p>
                  </a:txBody>
                  <a:tcPr marL="44450" marR="44450" marT="0" marB="0" anchor="b"/>
                </a:tc>
                <a:tc>
                  <a:txBody>
                    <a:bodyPr/>
                    <a:lstStyle/>
                    <a:p>
                      <a:pPr>
                        <a:lnSpc>
                          <a:spcPct val="107000"/>
                        </a:lnSpc>
                        <a:spcAft>
                          <a:spcPts val="0"/>
                        </a:spcAft>
                      </a:pPr>
                      <a:r>
                        <a:rPr lang="tr-TR" sz="1000">
                          <a:effectLst/>
                        </a:rPr>
                        <a:t>0,9</a:t>
                      </a:r>
                      <a:endParaRPr lang="tr-TR" sz="1100">
                        <a:effectLst/>
                        <a:latin typeface="Calibri"/>
                        <a:ea typeface="Calibri"/>
                        <a:cs typeface="Times New Roman"/>
                      </a:endParaRPr>
                    </a:p>
                  </a:txBody>
                  <a:tcPr marL="44450" marR="44450" marT="0" marB="0" anchor="b"/>
                </a:tc>
                <a:tc>
                  <a:txBody>
                    <a:bodyPr/>
                    <a:lstStyle/>
                    <a:p>
                      <a:pPr>
                        <a:lnSpc>
                          <a:spcPct val="107000"/>
                        </a:lnSpc>
                        <a:spcAft>
                          <a:spcPts val="0"/>
                        </a:spcAft>
                      </a:pPr>
                      <a:r>
                        <a:rPr lang="tr-TR" sz="1000">
                          <a:effectLst/>
                        </a:rPr>
                        <a:t>0,7</a:t>
                      </a:r>
                      <a:endParaRPr lang="tr-TR" sz="1100">
                        <a:effectLst/>
                        <a:latin typeface="Calibri"/>
                        <a:ea typeface="Calibri"/>
                        <a:cs typeface="Times New Roman"/>
                      </a:endParaRPr>
                    </a:p>
                  </a:txBody>
                  <a:tcPr marL="44450" marR="44450" marT="0" marB="0" anchor="b"/>
                </a:tc>
                <a:tc>
                  <a:txBody>
                    <a:bodyPr/>
                    <a:lstStyle/>
                    <a:p>
                      <a:pPr>
                        <a:lnSpc>
                          <a:spcPct val="107000"/>
                        </a:lnSpc>
                        <a:spcAft>
                          <a:spcPts val="0"/>
                        </a:spcAft>
                      </a:pPr>
                      <a:r>
                        <a:rPr lang="tr-TR" sz="1000">
                          <a:effectLst/>
                        </a:rPr>
                        <a:t>0,8</a:t>
                      </a:r>
                      <a:endParaRPr lang="tr-TR" sz="1100">
                        <a:effectLst/>
                        <a:latin typeface="Calibri"/>
                        <a:ea typeface="Calibri"/>
                        <a:cs typeface="Times New Roman"/>
                      </a:endParaRPr>
                    </a:p>
                  </a:txBody>
                  <a:tcPr marL="44450" marR="44450" marT="0" marB="0" anchor="b"/>
                </a:tc>
                <a:tc rowSpan="3">
                  <a:txBody>
                    <a:bodyPr/>
                    <a:lstStyle/>
                    <a:p>
                      <a:pPr algn="ctr">
                        <a:lnSpc>
                          <a:spcPct val="107000"/>
                        </a:lnSpc>
                        <a:spcAft>
                          <a:spcPts val="0"/>
                        </a:spcAft>
                      </a:pPr>
                      <a:r>
                        <a:rPr lang="tr-TR" sz="1000">
                          <a:effectLst/>
                        </a:rPr>
                        <a:t>İspanya</a:t>
                      </a:r>
                      <a:endParaRPr lang="tr-TR" sz="1100">
                        <a:effectLst/>
                        <a:latin typeface="Calibri"/>
                        <a:ea typeface="Calibri"/>
                        <a:cs typeface="Times New Roman"/>
                      </a:endParaRPr>
                    </a:p>
                  </a:txBody>
                  <a:tcPr marL="44450" marR="44450" marT="0" marB="0" anchor="ctr"/>
                </a:tc>
                <a:tc>
                  <a:txBody>
                    <a:bodyPr/>
                    <a:lstStyle/>
                    <a:p>
                      <a:pPr>
                        <a:lnSpc>
                          <a:spcPct val="107000"/>
                        </a:lnSpc>
                        <a:spcAft>
                          <a:spcPts val="0"/>
                        </a:spcAft>
                      </a:pPr>
                      <a:r>
                        <a:rPr lang="tr-TR" sz="1000">
                          <a:effectLst/>
                        </a:rPr>
                        <a:t>Tarım</a:t>
                      </a:r>
                      <a:endParaRPr lang="tr-TR" sz="1100">
                        <a:effectLst/>
                        <a:latin typeface="Calibri"/>
                        <a:ea typeface="Calibri"/>
                        <a:cs typeface="Times New Roman"/>
                      </a:endParaRPr>
                    </a:p>
                  </a:txBody>
                  <a:tcPr marL="44450" marR="44450" marT="0" marB="0" anchor="ctr"/>
                </a:tc>
                <a:tc>
                  <a:txBody>
                    <a:bodyPr/>
                    <a:lstStyle/>
                    <a:p>
                      <a:pPr>
                        <a:lnSpc>
                          <a:spcPct val="107000"/>
                        </a:lnSpc>
                        <a:spcAft>
                          <a:spcPts val="0"/>
                        </a:spcAft>
                      </a:pPr>
                      <a:r>
                        <a:rPr lang="tr-TR" sz="1000">
                          <a:effectLst/>
                        </a:rPr>
                        <a:t>30,5</a:t>
                      </a:r>
                      <a:endParaRPr lang="tr-TR" sz="1100">
                        <a:effectLst/>
                        <a:latin typeface="Calibri"/>
                        <a:ea typeface="Calibri"/>
                        <a:cs typeface="Times New Roman"/>
                      </a:endParaRPr>
                    </a:p>
                  </a:txBody>
                  <a:tcPr marL="44450" marR="44450" marT="0" marB="0" anchor="b"/>
                </a:tc>
                <a:tc>
                  <a:txBody>
                    <a:bodyPr/>
                    <a:lstStyle/>
                    <a:p>
                      <a:pPr>
                        <a:lnSpc>
                          <a:spcPct val="107000"/>
                        </a:lnSpc>
                        <a:spcAft>
                          <a:spcPts val="0"/>
                        </a:spcAft>
                      </a:pPr>
                      <a:r>
                        <a:rPr lang="tr-TR" sz="1000">
                          <a:effectLst/>
                        </a:rPr>
                        <a:t>30,3</a:t>
                      </a:r>
                      <a:endParaRPr lang="tr-TR" sz="1100">
                        <a:effectLst/>
                        <a:latin typeface="Calibri"/>
                        <a:ea typeface="Calibri"/>
                        <a:cs typeface="Times New Roman"/>
                      </a:endParaRPr>
                    </a:p>
                  </a:txBody>
                  <a:tcPr marL="44450" marR="44450" marT="0" marB="0" anchor="b"/>
                </a:tc>
                <a:tc>
                  <a:txBody>
                    <a:bodyPr/>
                    <a:lstStyle/>
                    <a:p>
                      <a:pPr>
                        <a:lnSpc>
                          <a:spcPct val="107000"/>
                        </a:lnSpc>
                        <a:spcAft>
                          <a:spcPts val="0"/>
                        </a:spcAft>
                      </a:pPr>
                      <a:r>
                        <a:rPr lang="tr-TR" sz="1000">
                          <a:effectLst/>
                        </a:rPr>
                        <a:t>26,0</a:t>
                      </a:r>
                      <a:endParaRPr lang="tr-TR" sz="1100">
                        <a:effectLst/>
                        <a:latin typeface="Calibri"/>
                        <a:ea typeface="Calibri"/>
                        <a:cs typeface="Times New Roman"/>
                      </a:endParaRPr>
                    </a:p>
                  </a:txBody>
                  <a:tcPr marL="44450" marR="44450" marT="0" marB="0" anchor="b"/>
                </a:tc>
                <a:tc>
                  <a:txBody>
                    <a:bodyPr/>
                    <a:lstStyle/>
                    <a:p>
                      <a:pPr>
                        <a:lnSpc>
                          <a:spcPct val="107000"/>
                        </a:lnSpc>
                        <a:spcAft>
                          <a:spcPts val="0"/>
                        </a:spcAft>
                      </a:pPr>
                      <a:r>
                        <a:rPr lang="tr-TR" sz="1000">
                          <a:effectLst/>
                        </a:rPr>
                        <a:t>23,3</a:t>
                      </a:r>
                      <a:endParaRPr lang="tr-TR" sz="1100">
                        <a:effectLst/>
                        <a:latin typeface="Calibri"/>
                        <a:ea typeface="Calibri"/>
                        <a:cs typeface="Times New Roman"/>
                      </a:endParaRPr>
                    </a:p>
                  </a:txBody>
                  <a:tcPr marL="44450" marR="44450" marT="0" marB="0" anchor="b"/>
                </a:tc>
              </a:tr>
              <a:tr h="318035">
                <a:tc vMerge="1">
                  <a:txBody>
                    <a:bodyPr/>
                    <a:lstStyle/>
                    <a:p>
                      <a:endParaRPr lang="tr-TR"/>
                    </a:p>
                  </a:txBody>
                  <a:tcPr/>
                </a:tc>
                <a:tc>
                  <a:txBody>
                    <a:bodyPr/>
                    <a:lstStyle/>
                    <a:p>
                      <a:pPr>
                        <a:lnSpc>
                          <a:spcPct val="107000"/>
                        </a:lnSpc>
                        <a:spcAft>
                          <a:spcPts val="0"/>
                        </a:spcAft>
                      </a:pPr>
                      <a:r>
                        <a:rPr lang="tr-TR" sz="1000">
                          <a:effectLst/>
                        </a:rPr>
                        <a:t>Sanayi</a:t>
                      </a:r>
                      <a:endParaRPr lang="tr-TR" sz="1100">
                        <a:effectLst/>
                        <a:latin typeface="Calibri"/>
                        <a:ea typeface="Calibri"/>
                        <a:cs typeface="Times New Roman"/>
                      </a:endParaRPr>
                    </a:p>
                  </a:txBody>
                  <a:tcPr marL="44450" marR="44450" marT="0" marB="0" anchor="ctr"/>
                </a:tc>
                <a:tc>
                  <a:txBody>
                    <a:bodyPr/>
                    <a:lstStyle/>
                    <a:p>
                      <a:pPr>
                        <a:lnSpc>
                          <a:spcPct val="107000"/>
                        </a:lnSpc>
                        <a:spcAft>
                          <a:spcPts val="0"/>
                        </a:spcAft>
                      </a:pPr>
                      <a:r>
                        <a:rPr lang="tr-TR" sz="1000">
                          <a:effectLst/>
                        </a:rPr>
                        <a:t>31,5</a:t>
                      </a:r>
                      <a:endParaRPr lang="tr-TR" sz="1100">
                        <a:effectLst/>
                        <a:latin typeface="Calibri"/>
                        <a:ea typeface="Calibri"/>
                        <a:cs typeface="Times New Roman"/>
                      </a:endParaRPr>
                    </a:p>
                  </a:txBody>
                  <a:tcPr marL="44450" marR="44450" marT="0" marB="0" anchor="b"/>
                </a:tc>
                <a:tc>
                  <a:txBody>
                    <a:bodyPr/>
                    <a:lstStyle/>
                    <a:p>
                      <a:pPr>
                        <a:lnSpc>
                          <a:spcPct val="107000"/>
                        </a:lnSpc>
                        <a:spcAft>
                          <a:spcPts val="0"/>
                        </a:spcAft>
                      </a:pPr>
                      <a:r>
                        <a:rPr lang="tr-TR" sz="1000">
                          <a:effectLst/>
                        </a:rPr>
                        <a:t>29,3</a:t>
                      </a:r>
                      <a:endParaRPr lang="tr-TR" sz="1100">
                        <a:effectLst/>
                        <a:latin typeface="Calibri"/>
                        <a:ea typeface="Calibri"/>
                        <a:cs typeface="Times New Roman"/>
                      </a:endParaRPr>
                    </a:p>
                  </a:txBody>
                  <a:tcPr marL="44450" marR="44450" marT="0" marB="0" anchor="b"/>
                </a:tc>
                <a:tc>
                  <a:txBody>
                    <a:bodyPr/>
                    <a:lstStyle/>
                    <a:p>
                      <a:pPr>
                        <a:lnSpc>
                          <a:spcPct val="107000"/>
                        </a:lnSpc>
                        <a:spcAft>
                          <a:spcPts val="0"/>
                        </a:spcAft>
                      </a:pPr>
                      <a:r>
                        <a:rPr lang="tr-TR" sz="1000">
                          <a:effectLst/>
                        </a:rPr>
                        <a:t>30,2</a:t>
                      </a:r>
                      <a:endParaRPr lang="tr-TR" sz="1100">
                        <a:effectLst/>
                        <a:latin typeface="Calibri"/>
                        <a:ea typeface="Calibri"/>
                        <a:cs typeface="Times New Roman"/>
                      </a:endParaRPr>
                    </a:p>
                  </a:txBody>
                  <a:tcPr marL="44450" marR="44450" marT="0" marB="0" anchor="b"/>
                </a:tc>
                <a:tc>
                  <a:txBody>
                    <a:bodyPr/>
                    <a:lstStyle/>
                    <a:p>
                      <a:pPr>
                        <a:lnSpc>
                          <a:spcPct val="107000"/>
                        </a:lnSpc>
                        <a:spcAft>
                          <a:spcPts val="0"/>
                        </a:spcAft>
                      </a:pPr>
                      <a:r>
                        <a:rPr lang="tr-TR" sz="1000">
                          <a:effectLst/>
                        </a:rPr>
                        <a:t>30,5</a:t>
                      </a:r>
                      <a:endParaRPr lang="tr-TR" sz="1100">
                        <a:effectLst/>
                        <a:latin typeface="Calibri"/>
                        <a:ea typeface="Calibri"/>
                        <a:cs typeface="Times New Roman"/>
                      </a:endParaRPr>
                    </a:p>
                  </a:txBody>
                  <a:tcPr marL="44450" marR="44450" marT="0" marB="0" anchor="b"/>
                </a:tc>
                <a:tc vMerge="1">
                  <a:txBody>
                    <a:bodyPr/>
                    <a:lstStyle/>
                    <a:p>
                      <a:endParaRPr lang="tr-TR"/>
                    </a:p>
                  </a:txBody>
                  <a:tcPr/>
                </a:tc>
                <a:tc>
                  <a:txBody>
                    <a:bodyPr/>
                    <a:lstStyle/>
                    <a:p>
                      <a:pPr>
                        <a:lnSpc>
                          <a:spcPct val="107000"/>
                        </a:lnSpc>
                        <a:spcAft>
                          <a:spcPts val="0"/>
                        </a:spcAft>
                      </a:pPr>
                      <a:r>
                        <a:rPr lang="tr-TR" sz="1000">
                          <a:effectLst/>
                        </a:rPr>
                        <a:t>Sanayi</a:t>
                      </a:r>
                      <a:endParaRPr lang="tr-TR" sz="1100">
                        <a:effectLst/>
                        <a:latin typeface="Calibri"/>
                        <a:ea typeface="Calibri"/>
                        <a:cs typeface="Times New Roman"/>
                      </a:endParaRPr>
                    </a:p>
                  </a:txBody>
                  <a:tcPr marL="44450" marR="44450" marT="0" marB="0" anchor="ctr"/>
                </a:tc>
                <a:tc>
                  <a:txBody>
                    <a:bodyPr/>
                    <a:lstStyle/>
                    <a:p>
                      <a:pPr>
                        <a:lnSpc>
                          <a:spcPct val="107000"/>
                        </a:lnSpc>
                        <a:spcAft>
                          <a:spcPts val="0"/>
                        </a:spcAft>
                      </a:pPr>
                      <a:r>
                        <a:rPr lang="tr-TR" sz="1000">
                          <a:effectLst/>
                        </a:rPr>
                        <a:t>4,7</a:t>
                      </a:r>
                      <a:endParaRPr lang="tr-TR" sz="1100">
                        <a:effectLst/>
                        <a:latin typeface="Calibri"/>
                        <a:ea typeface="Calibri"/>
                        <a:cs typeface="Times New Roman"/>
                      </a:endParaRPr>
                    </a:p>
                  </a:txBody>
                  <a:tcPr marL="44450" marR="44450" marT="0" marB="0" anchor="b"/>
                </a:tc>
                <a:tc>
                  <a:txBody>
                    <a:bodyPr/>
                    <a:lstStyle/>
                    <a:p>
                      <a:pPr>
                        <a:lnSpc>
                          <a:spcPct val="107000"/>
                        </a:lnSpc>
                        <a:spcAft>
                          <a:spcPts val="0"/>
                        </a:spcAft>
                      </a:pPr>
                      <a:r>
                        <a:rPr lang="tr-TR" sz="1000">
                          <a:effectLst/>
                        </a:rPr>
                        <a:t>3,7</a:t>
                      </a:r>
                      <a:endParaRPr lang="tr-TR" sz="1100">
                        <a:effectLst/>
                        <a:latin typeface="Calibri"/>
                        <a:ea typeface="Calibri"/>
                        <a:cs typeface="Times New Roman"/>
                      </a:endParaRPr>
                    </a:p>
                  </a:txBody>
                  <a:tcPr marL="44450" marR="44450" marT="0" marB="0" anchor="b"/>
                </a:tc>
                <a:tc>
                  <a:txBody>
                    <a:bodyPr/>
                    <a:lstStyle/>
                    <a:p>
                      <a:pPr>
                        <a:lnSpc>
                          <a:spcPct val="107000"/>
                        </a:lnSpc>
                        <a:spcAft>
                          <a:spcPts val="0"/>
                        </a:spcAft>
                      </a:pPr>
                      <a:r>
                        <a:rPr lang="tr-TR" sz="1000">
                          <a:effectLst/>
                        </a:rPr>
                        <a:t>2,6</a:t>
                      </a:r>
                      <a:endParaRPr lang="tr-TR" sz="1100">
                        <a:effectLst/>
                        <a:latin typeface="Calibri"/>
                        <a:ea typeface="Calibri"/>
                        <a:cs typeface="Times New Roman"/>
                      </a:endParaRPr>
                    </a:p>
                  </a:txBody>
                  <a:tcPr marL="44450" marR="44450" marT="0" marB="0" anchor="b"/>
                </a:tc>
                <a:tc>
                  <a:txBody>
                    <a:bodyPr/>
                    <a:lstStyle/>
                    <a:p>
                      <a:pPr>
                        <a:lnSpc>
                          <a:spcPct val="107000"/>
                        </a:lnSpc>
                        <a:spcAft>
                          <a:spcPts val="0"/>
                        </a:spcAft>
                      </a:pPr>
                      <a:r>
                        <a:rPr lang="tr-TR" sz="1000">
                          <a:effectLst/>
                        </a:rPr>
                        <a:t>2,5</a:t>
                      </a:r>
                      <a:endParaRPr lang="tr-TR" sz="1100">
                        <a:effectLst/>
                        <a:latin typeface="Calibri"/>
                        <a:ea typeface="Calibri"/>
                        <a:cs typeface="Times New Roman"/>
                      </a:endParaRPr>
                    </a:p>
                  </a:txBody>
                  <a:tcPr marL="44450" marR="44450" marT="0" marB="0" anchor="b"/>
                </a:tc>
              </a:tr>
              <a:tr h="318035">
                <a:tc vMerge="1">
                  <a:txBody>
                    <a:bodyPr/>
                    <a:lstStyle/>
                    <a:p>
                      <a:endParaRPr lang="tr-TR"/>
                    </a:p>
                  </a:txBody>
                  <a:tcPr/>
                </a:tc>
                <a:tc>
                  <a:txBody>
                    <a:bodyPr/>
                    <a:lstStyle/>
                    <a:p>
                      <a:pPr>
                        <a:lnSpc>
                          <a:spcPct val="107000"/>
                        </a:lnSpc>
                        <a:spcAft>
                          <a:spcPts val="0"/>
                        </a:spcAft>
                      </a:pPr>
                      <a:r>
                        <a:rPr lang="tr-TR" sz="1000">
                          <a:effectLst/>
                        </a:rPr>
                        <a:t>Hizmetler</a:t>
                      </a:r>
                      <a:endParaRPr lang="tr-TR" sz="1100">
                        <a:effectLst/>
                        <a:latin typeface="Calibri"/>
                        <a:ea typeface="Calibri"/>
                        <a:cs typeface="Times New Roman"/>
                      </a:endParaRPr>
                    </a:p>
                  </a:txBody>
                  <a:tcPr marL="44450" marR="44450" marT="0" marB="0" anchor="ctr"/>
                </a:tc>
                <a:tc>
                  <a:txBody>
                    <a:bodyPr/>
                    <a:lstStyle/>
                    <a:p>
                      <a:pPr>
                        <a:lnSpc>
                          <a:spcPct val="107000"/>
                        </a:lnSpc>
                        <a:spcAft>
                          <a:spcPts val="0"/>
                        </a:spcAft>
                      </a:pPr>
                      <a:r>
                        <a:rPr lang="tr-TR" sz="1000">
                          <a:effectLst/>
                        </a:rPr>
                        <a:t>67,4</a:t>
                      </a:r>
                      <a:endParaRPr lang="tr-TR" sz="1100">
                        <a:effectLst/>
                        <a:latin typeface="Calibri"/>
                        <a:ea typeface="Calibri"/>
                        <a:cs typeface="Times New Roman"/>
                      </a:endParaRPr>
                    </a:p>
                  </a:txBody>
                  <a:tcPr marL="44450" marR="44450" marT="0" marB="0" anchor="b"/>
                </a:tc>
                <a:tc>
                  <a:txBody>
                    <a:bodyPr/>
                    <a:lstStyle/>
                    <a:p>
                      <a:pPr>
                        <a:lnSpc>
                          <a:spcPct val="107000"/>
                        </a:lnSpc>
                        <a:spcAft>
                          <a:spcPts val="0"/>
                        </a:spcAft>
                      </a:pPr>
                      <a:r>
                        <a:rPr lang="tr-TR" sz="1000">
                          <a:effectLst/>
                        </a:rPr>
                        <a:t>69,9</a:t>
                      </a:r>
                      <a:endParaRPr lang="tr-TR" sz="1100">
                        <a:effectLst/>
                        <a:latin typeface="Calibri"/>
                        <a:ea typeface="Calibri"/>
                        <a:cs typeface="Times New Roman"/>
                      </a:endParaRPr>
                    </a:p>
                  </a:txBody>
                  <a:tcPr marL="44450" marR="44450" marT="0" marB="0" anchor="b"/>
                </a:tc>
                <a:tc>
                  <a:txBody>
                    <a:bodyPr/>
                    <a:lstStyle/>
                    <a:p>
                      <a:pPr>
                        <a:lnSpc>
                          <a:spcPct val="107000"/>
                        </a:lnSpc>
                        <a:spcAft>
                          <a:spcPts val="0"/>
                        </a:spcAft>
                      </a:pPr>
                      <a:r>
                        <a:rPr lang="tr-TR" sz="1000">
                          <a:effectLst/>
                        </a:rPr>
                        <a:t>69,1</a:t>
                      </a:r>
                      <a:endParaRPr lang="tr-TR" sz="1100">
                        <a:effectLst/>
                        <a:latin typeface="Calibri"/>
                        <a:ea typeface="Calibri"/>
                        <a:cs typeface="Times New Roman"/>
                      </a:endParaRPr>
                    </a:p>
                  </a:txBody>
                  <a:tcPr marL="44450" marR="44450" marT="0" marB="0" anchor="b"/>
                </a:tc>
                <a:tc>
                  <a:txBody>
                    <a:bodyPr/>
                    <a:lstStyle/>
                    <a:p>
                      <a:pPr>
                        <a:lnSpc>
                          <a:spcPct val="107000"/>
                        </a:lnSpc>
                        <a:spcAft>
                          <a:spcPts val="0"/>
                        </a:spcAft>
                      </a:pPr>
                      <a:r>
                        <a:rPr lang="tr-TR" sz="1000">
                          <a:effectLst/>
                        </a:rPr>
                        <a:t>68,7</a:t>
                      </a:r>
                      <a:endParaRPr lang="tr-TR" sz="1100">
                        <a:effectLst/>
                        <a:latin typeface="Calibri"/>
                        <a:ea typeface="Calibri"/>
                        <a:cs typeface="Times New Roman"/>
                      </a:endParaRPr>
                    </a:p>
                  </a:txBody>
                  <a:tcPr marL="44450" marR="44450" marT="0" marB="0" anchor="b"/>
                </a:tc>
                <a:tc vMerge="1">
                  <a:txBody>
                    <a:bodyPr/>
                    <a:lstStyle/>
                    <a:p>
                      <a:endParaRPr lang="tr-TR"/>
                    </a:p>
                  </a:txBody>
                  <a:tcPr/>
                </a:tc>
                <a:tc>
                  <a:txBody>
                    <a:bodyPr/>
                    <a:lstStyle/>
                    <a:p>
                      <a:pPr>
                        <a:lnSpc>
                          <a:spcPct val="107000"/>
                        </a:lnSpc>
                        <a:spcAft>
                          <a:spcPts val="0"/>
                        </a:spcAft>
                      </a:pPr>
                      <a:r>
                        <a:rPr lang="tr-TR" sz="1000">
                          <a:effectLst/>
                        </a:rPr>
                        <a:t>Hizmetler</a:t>
                      </a:r>
                      <a:endParaRPr lang="tr-TR" sz="1100">
                        <a:effectLst/>
                        <a:latin typeface="Calibri"/>
                        <a:ea typeface="Calibri"/>
                        <a:cs typeface="Times New Roman"/>
                      </a:endParaRPr>
                    </a:p>
                  </a:txBody>
                  <a:tcPr marL="44450" marR="44450" marT="0" marB="0" anchor="ctr"/>
                </a:tc>
                <a:tc>
                  <a:txBody>
                    <a:bodyPr/>
                    <a:lstStyle/>
                    <a:p>
                      <a:pPr>
                        <a:lnSpc>
                          <a:spcPct val="107000"/>
                        </a:lnSpc>
                        <a:spcAft>
                          <a:spcPts val="0"/>
                        </a:spcAft>
                      </a:pPr>
                      <a:r>
                        <a:rPr lang="tr-TR" sz="1000">
                          <a:effectLst/>
                        </a:rPr>
                        <a:t>64,8</a:t>
                      </a:r>
                      <a:endParaRPr lang="tr-TR" sz="1100">
                        <a:effectLst/>
                        <a:latin typeface="Calibri"/>
                        <a:ea typeface="Calibri"/>
                        <a:cs typeface="Times New Roman"/>
                      </a:endParaRPr>
                    </a:p>
                  </a:txBody>
                  <a:tcPr marL="44450" marR="44450" marT="0" marB="0" anchor="b"/>
                </a:tc>
                <a:tc>
                  <a:txBody>
                    <a:bodyPr/>
                    <a:lstStyle/>
                    <a:p>
                      <a:pPr>
                        <a:lnSpc>
                          <a:spcPct val="107000"/>
                        </a:lnSpc>
                        <a:spcAft>
                          <a:spcPts val="0"/>
                        </a:spcAft>
                      </a:pPr>
                      <a:r>
                        <a:rPr lang="tr-TR" sz="1000">
                          <a:effectLst/>
                        </a:rPr>
                        <a:t>65,9</a:t>
                      </a:r>
                      <a:endParaRPr lang="tr-TR" sz="1100">
                        <a:effectLst/>
                        <a:latin typeface="Calibri"/>
                        <a:ea typeface="Calibri"/>
                        <a:cs typeface="Times New Roman"/>
                      </a:endParaRPr>
                    </a:p>
                  </a:txBody>
                  <a:tcPr marL="44450" marR="44450" marT="0" marB="0" anchor="b"/>
                </a:tc>
                <a:tc>
                  <a:txBody>
                    <a:bodyPr/>
                    <a:lstStyle/>
                    <a:p>
                      <a:pPr>
                        <a:lnSpc>
                          <a:spcPct val="107000"/>
                        </a:lnSpc>
                        <a:spcAft>
                          <a:spcPts val="0"/>
                        </a:spcAft>
                      </a:pPr>
                      <a:r>
                        <a:rPr lang="tr-TR" sz="1000">
                          <a:effectLst/>
                        </a:rPr>
                        <a:t>71,4</a:t>
                      </a:r>
                      <a:endParaRPr lang="tr-TR" sz="1100">
                        <a:effectLst/>
                        <a:latin typeface="Calibri"/>
                        <a:ea typeface="Calibri"/>
                        <a:cs typeface="Times New Roman"/>
                      </a:endParaRPr>
                    </a:p>
                  </a:txBody>
                  <a:tcPr marL="44450" marR="44450" marT="0" marB="0" anchor="b"/>
                </a:tc>
                <a:tc>
                  <a:txBody>
                    <a:bodyPr/>
                    <a:lstStyle/>
                    <a:p>
                      <a:pPr>
                        <a:lnSpc>
                          <a:spcPct val="107000"/>
                        </a:lnSpc>
                        <a:spcAft>
                          <a:spcPts val="0"/>
                        </a:spcAft>
                      </a:pPr>
                      <a:r>
                        <a:rPr lang="tr-TR" sz="1000">
                          <a:effectLst/>
                        </a:rPr>
                        <a:t>74,2</a:t>
                      </a:r>
                      <a:endParaRPr lang="tr-TR" sz="1100">
                        <a:effectLst/>
                        <a:latin typeface="Calibri"/>
                        <a:ea typeface="Calibri"/>
                        <a:cs typeface="Times New Roman"/>
                      </a:endParaRPr>
                    </a:p>
                  </a:txBody>
                  <a:tcPr marL="44450" marR="44450" marT="0" marB="0" anchor="b"/>
                </a:tc>
              </a:tr>
              <a:tr h="318035">
                <a:tc rowSpan="3">
                  <a:txBody>
                    <a:bodyPr/>
                    <a:lstStyle/>
                    <a:p>
                      <a:pPr algn="ctr">
                        <a:lnSpc>
                          <a:spcPct val="107000"/>
                        </a:lnSpc>
                        <a:spcAft>
                          <a:spcPts val="0"/>
                        </a:spcAft>
                      </a:pPr>
                      <a:r>
                        <a:rPr lang="tr-TR" sz="1000">
                          <a:effectLst/>
                        </a:rPr>
                        <a:t>Fransa</a:t>
                      </a:r>
                      <a:endParaRPr lang="tr-TR" sz="1100">
                        <a:effectLst/>
                        <a:latin typeface="Calibri"/>
                        <a:ea typeface="Calibri"/>
                        <a:cs typeface="Times New Roman"/>
                      </a:endParaRPr>
                    </a:p>
                  </a:txBody>
                  <a:tcPr marL="44450" marR="44450" marT="0" marB="0" anchor="ctr"/>
                </a:tc>
                <a:tc>
                  <a:txBody>
                    <a:bodyPr/>
                    <a:lstStyle/>
                    <a:p>
                      <a:pPr>
                        <a:lnSpc>
                          <a:spcPct val="107000"/>
                        </a:lnSpc>
                        <a:spcAft>
                          <a:spcPts val="0"/>
                        </a:spcAft>
                      </a:pPr>
                      <a:r>
                        <a:rPr lang="tr-TR" sz="1000">
                          <a:effectLst/>
                        </a:rPr>
                        <a:t>Tarım</a:t>
                      </a:r>
                      <a:endParaRPr lang="tr-TR" sz="1100">
                        <a:effectLst/>
                        <a:latin typeface="Calibri"/>
                        <a:ea typeface="Calibri"/>
                        <a:cs typeface="Times New Roman"/>
                      </a:endParaRPr>
                    </a:p>
                  </a:txBody>
                  <a:tcPr marL="44450" marR="44450" marT="0" marB="0" anchor="ctr"/>
                </a:tc>
                <a:tc>
                  <a:txBody>
                    <a:bodyPr/>
                    <a:lstStyle/>
                    <a:p>
                      <a:pPr>
                        <a:lnSpc>
                          <a:spcPct val="107000"/>
                        </a:lnSpc>
                        <a:spcAft>
                          <a:spcPts val="0"/>
                        </a:spcAft>
                      </a:pPr>
                      <a:r>
                        <a:rPr lang="tr-TR" sz="1000">
                          <a:effectLst/>
                        </a:rPr>
                        <a:t>2,6</a:t>
                      </a:r>
                      <a:endParaRPr lang="tr-TR" sz="1100">
                        <a:effectLst/>
                        <a:latin typeface="Calibri"/>
                        <a:ea typeface="Calibri"/>
                        <a:cs typeface="Times New Roman"/>
                      </a:endParaRPr>
                    </a:p>
                  </a:txBody>
                  <a:tcPr marL="44450" marR="44450" marT="0" marB="0" anchor="b"/>
                </a:tc>
                <a:tc>
                  <a:txBody>
                    <a:bodyPr/>
                    <a:lstStyle/>
                    <a:p>
                      <a:pPr>
                        <a:lnSpc>
                          <a:spcPct val="107000"/>
                        </a:lnSpc>
                        <a:spcAft>
                          <a:spcPts val="0"/>
                        </a:spcAft>
                      </a:pPr>
                      <a:r>
                        <a:rPr lang="tr-TR" sz="1000">
                          <a:effectLst/>
                        </a:rPr>
                        <a:t>2,1</a:t>
                      </a:r>
                      <a:endParaRPr lang="tr-TR" sz="1100">
                        <a:effectLst/>
                        <a:latin typeface="Calibri"/>
                        <a:ea typeface="Calibri"/>
                        <a:cs typeface="Times New Roman"/>
                      </a:endParaRPr>
                    </a:p>
                  </a:txBody>
                  <a:tcPr marL="44450" marR="44450" marT="0" marB="0" anchor="b"/>
                </a:tc>
                <a:tc>
                  <a:txBody>
                    <a:bodyPr/>
                    <a:lstStyle/>
                    <a:p>
                      <a:pPr>
                        <a:lnSpc>
                          <a:spcPct val="107000"/>
                        </a:lnSpc>
                        <a:spcAft>
                          <a:spcPts val="0"/>
                        </a:spcAft>
                      </a:pPr>
                      <a:r>
                        <a:rPr lang="tr-TR" sz="1000">
                          <a:effectLst/>
                        </a:rPr>
                        <a:t>1,8</a:t>
                      </a:r>
                      <a:endParaRPr lang="tr-TR" sz="1100">
                        <a:effectLst/>
                        <a:latin typeface="Calibri"/>
                        <a:ea typeface="Calibri"/>
                        <a:cs typeface="Times New Roman"/>
                      </a:endParaRPr>
                    </a:p>
                  </a:txBody>
                  <a:tcPr marL="44450" marR="44450" marT="0" marB="0" anchor="b"/>
                </a:tc>
                <a:tc>
                  <a:txBody>
                    <a:bodyPr/>
                    <a:lstStyle/>
                    <a:p>
                      <a:pPr>
                        <a:lnSpc>
                          <a:spcPct val="107000"/>
                        </a:lnSpc>
                        <a:spcAft>
                          <a:spcPts val="0"/>
                        </a:spcAft>
                      </a:pPr>
                      <a:r>
                        <a:rPr lang="tr-TR" sz="1000">
                          <a:effectLst/>
                        </a:rPr>
                        <a:t>1,7</a:t>
                      </a:r>
                      <a:endParaRPr lang="tr-TR" sz="1100">
                        <a:effectLst/>
                        <a:latin typeface="Calibri"/>
                        <a:ea typeface="Calibri"/>
                        <a:cs typeface="Times New Roman"/>
                      </a:endParaRPr>
                    </a:p>
                  </a:txBody>
                  <a:tcPr marL="44450" marR="44450" marT="0" marB="0" anchor="b"/>
                </a:tc>
                <a:tc rowSpan="3">
                  <a:txBody>
                    <a:bodyPr/>
                    <a:lstStyle/>
                    <a:p>
                      <a:pPr algn="ctr">
                        <a:lnSpc>
                          <a:spcPct val="107000"/>
                        </a:lnSpc>
                        <a:spcAft>
                          <a:spcPts val="0"/>
                        </a:spcAft>
                      </a:pPr>
                      <a:r>
                        <a:rPr lang="tr-TR" sz="1000">
                          <a:effectLst/>
                        </a:rPr>
                        <a:t>OECD</a:t>
                      </a:r>
                      <a:endParaRPr lang="tr-TR" sz="1100">
                        <a:effectLst/>
                        <a:latin typeface="Calibri"/>
                        <a:ea typeface="Calibri"/>
                        <a:cs typeface="Times New Roman"/>
                      </a:endParaRPr>
                    </a:p>
                  </a:txBody>
                  <a:tcPr marL="44450" marR="44450" marT="0" marB="0" anchor="ctr"/>
                </a:tc>
                <a:tc>
                  <a:txBody>
                    <a:bodyPr/>
                    <a:lstStyle/>
                    <a:p>
                      <a:pPr>
                        <a:lnSpc>
                          <a:spcPct val="107000"/>
                        </a:lnSpc>
                        <a:spcAft>
                          <a:spcPts val="0"/>
                        </a:spcAft>
                      </a:pPr>
                      <a:r>
                        <a:rPr lang="tr-TR" sz="1000">
                          <a:effectLst/>
                        </a:rPr>
                        <a:t>Tarım</a:t>
                      </a:r>
                      <a:endParaRPr lang="tr-TR" sz="1100">
                        <a:effectLst/>
                        <a:latin typeface="Calibri"/>
                        <a:ea typeface="Calibri"/>
                        <a:cs typeface="Times New Roman"/>
                      </a:endParaRPr>
                    </a:p>
                  </a:txBody>
                  <a:tcPr marL="44450" marR="44450" marT="0" marB="0" anchor="ctr"/>
                </a:tc>
                <a:tc>
                  <a:txBody>
                    <a:bodyPr/>
                    <a:lstStyle/>
                    <a:p>
                      <a:pPr>
                        <a:lnSpc>
                          <a:spcPct val="107000"/>
                        </a:lnSpc>
                        <a:spcAft>
                          <a:spcPts val="0"/>
                        </a:spcAft>
                      </a:pPr>
                      <a:r>
                        <a:rPr lang="tr-TR" sz="1000">
                          <a:effectLst/>
                        </a:rPr>
                        <a:t>2,4</a:t>
                      </a:r>
                      <a:endParaRPr lang="tr-TR" sz="1100">
                        <a:effectLst/>
                        <a:latin typeface="Calibri"/>
                        <a:ea typeface="Calibri"/>
                        <a:cs typeface="Times New Roman"/>
                      </a:endParaRPr>
                    </a:p>
                  </a:txBody>
                  <a:tcPr marL="44450" marR="44450" marT="0" marB="0" anchor="b"/>
                </a:tc>
                <a:tc>
                  <a:txBody>
                    <a:bodyPr/>
                    <a:lstStyle/>
                    <a:p>
                      <a:pPr>
                        <a:lnSpc>
                          <a:spcPct val="107000"/>
                        </a:lnSpc>
                        <a:spcAft>
                          <a:spcPts val="0"/>
                        </a:spcAft>
                      </a:pPr>
                      <a:r>
                        <a:rPr lang="tr-TR" sz="1000">
                          <a:effectLst/>
                        </a:rPr>
                        <a:t>1,9</a:t>
                      </a:r>
                      <a:endParaRPr lang="tr-TR" sz="1100">
                        <a:effectLst/>
                        <a:latin typeface="Calibri"/>
                        <a:ea typeface="Calibri"/>
                        <a:cs typeface="Times New Roman"/>
                      </a:endParaRPr>
                    </a:p>
                  </a:txBody>
                  <a:tcPr marL="44450" marR="44450" marT="0" marB="0" anchor="b"/>
                </a:tc>
                <a:tc>
                  <a:txBody>
                    <a:bodyPr/>
                    <a:lstStyle/>
                    <a:p>
                      <a:pPr>
                        <a:lnSpc>
                          <a:spcPct val="107000"/>
                        </a:lnSpc>
                        <a:spcAft>
                          <a:spcPts val="0"/>
                        </a:spcAft>
                      </a:pPr>
                      <a:r>
                        <a:rPr lang="tr-TR" sz="1000">
                          <a:effectLst/>
                        </a:rPr>
                        <a:t>1,6</a:t>
                      </a:r>
                      <a:endParaRPr lang="tr-TR" sz="1100">
                        <a:effectLst/>
                        <a:latin typeface="Calibri"/>
                        <a:ea typeface="Calibri"/>
                        <a:cs typeface="Times New Roman"/>
                      </a:endParaRPr>
                    </a:p>
                  </a:txBody>
                  <a:tcPr marL="44450" marR="44450" marT="0" marB="0" anchor="b"/>
                </a:tc>
                <a:tc>
                  <a:txBody>
                    <a:bodyPr/>
                    <a:lstStyle/>
                    <a:p>
                      <a:pPr>
                        <a:lnSpc>
                          <a:spcPct val="107000"/>
                        </a:lnSpc>
                        <a:spcAft>
                          <a:spcPts val="0"/>
                        </a:spcAft>
                      </a:pPr>
                      <a:r>
                        <a:rPr lang="tr-TR" sz="1000">
                          <a:effectLst/>
                        </a:rPr>
                        <a:t>1,6</a:t>
                      </a:r>
                      <a:endParaRPr lang="tr-TR" sz="1100">
                        <a:effectLst/>
                        <a:latin typeface="Calibri"/>
                        <a:ea typeface="Calibri"/>
                        <a:cs typeface="Times New Roman"/>
                      </a:endParaRPr>
                    </a:p>
                  </a:txBody>
                  <a:tcPr marL="44450" marR="44450" marT="0" marB="0" anchor="b"/>
                </a:tc>
              </a:tr>
              <a:tr h="318035">
                <a:tc vMerge="1">
                  <a:txBody>
                    <a:bodyPr/>
                    <a:lstStyle/>
                    <a:p>
                      <a:endParaRPr lang="tr-TR"/>
                    </a:p>
                  </a:txBody>
                  <a:tcPr/>
                </a:tc>
                <a:tc>
                  <a:txBody>
                    <a:bodyPr/>
                    <a:lstStyle/>
                    <a:p>
                      <a:pPr>
                        <a:lnSpc>
                          <a:spcPct val="107000"/>
                        </a:lnSpc>
                        <a:spcAft>
                          <a:spcPts val="0"/>
                        </a:spcAft>
                      </a:pPr>
                      <a:r>
                        <a:rPr lang="tr-TR" sz="1000">
                          <a:effectLst/>
                        </a:rPr>
                        <a:t>Sanayi</a:t>
                      </a:r>
                      <a:endParaRPr lang="tr-TR" sz="1100">
                        <a:effectLst/>
                        <a:latin typeface="Calibri"/>
                        <a:ea typeface="Calibri"/>
                        <a:cs typeface="Times New Roman"/>
                      </a:endParaRPr>
                    </a:p>
                  </a:txBody>
                  <a:tcPr marL="44450" marR="44450" marT="0" marB="0" anchor="ctr"/>
                </a:tc>
                <a:tc>
                  <a:txBody>
                    <a:bodyPr/>
                    <a:lstStyle/>
                    <a:p>
                      <a:pPr>
                        <a:lnSpc>
                          <a:spcPct val="107000"/>
                        </a:lnSpc>
                        <a:spcAft>
                          <a:spcPts val="0"/>
                        </a:spcAft>
                      </a:pPr>
                      <a:r>
                        <a:rPr lang="tr-TR" sz="1000">
                          <a:effectLst/>
                        </a:rPr>
                        <a:t>23,7</a:t>
                      </a:r>
                      <a:endParaRPr lang="tr-TR" sz="1100">
                        <a:effectLst/>
                        <a:latin typeface="Calibri"/>
                        <a:ea typeface="Calibri"/>
                        <a:cs typeface="Times New Roman"/>
                      </a:endParaRPr>
                    </a:p>
                  </a:txBody>
                  <a:tcPr marL="44450" marR="44450" marT="0" marB="0" anchor="b"/>
                </a:tc>
                <a:tc>
                  <a:txBody>
                    <a:bodyPr/>
                    <a:lstStyle/>
                    <a:p>
                      <a:pPr>
                        <a:lnSpc>
                          <a:spcPct val="107000"/>
                        </a:lnSpc>
                        <a:spcAft>
                          <a:spcPts val="0"/>
                        </a:spcAft>
                      </a:pPr>
                      <a:r>
                        <a:rPr lang="tr-TR" sz="1000">
                          <a:effectLst/>
                        </a:rPr>
                        <a:t>22,1</a:t>
                      </a:r>
                      <a:endParaRPr lang="tr-TR" sz="1100">
                        <a:effectLst/>
                        <a:latin typeface="Calibri"/>
                        <a:ea typeface="Calibri"/>
                        <a:cs typeface="Times New Roman"/>
                      </a:endParaRPr>
                    </a:p>
                  </a:txBody>
                  <a:tcPr marL="44450" marR="44450" marT="0" marB="0" anchor="b"/>
                </a:tc>
                <a:tc>
                  <a:txBody>
                    <a:bodyPr/>
                    <a:lstStyle/>
                    <a:p>
                      <a:pPr>
                        <a:lnSpc>
                          <a:spcPct val="107000"/>
                        </a:lnSpc>
                        <a:spcAft>
                          <a:spcPts val="0"/>
                        </a:spcAft>
                      </a:pPr>
                      <a:r>
                        <a:rPr lang="tr-TR" sz="1000">
                          <a:effectLst/>
                        </a:rPr>
                        <a:t>19,6</a:t>
                      </a:r>
                      <a:endParaRPr lang="tr-TR" sz="1100">
                        <a:effectLst/>
                        <a:latin typeface="Calibri"/>
                        <a:ea typeface="Calibri"/>
                        <a:cs typeface="Times New Roman"/>
                      </a:endParaRPr>
                    </a:p>
                  </a:txBody>
                  <a:tcPr marL="44450" marR="44450" marT="0" marB="0" anchor="b"/>
                </a:tc>
                <a:tc>
                  <a:txBody>
                    <a:bodyPr/>
                    <a:lstStyle/>
                    <a:p>
                      <a:pPr>
                        <a:lnSpc>
                          <a:spcPct val="107000"/>
                        </a:lnSpc>
                        <a:spcAft>
                          <a:spcPts val="0"/>
                        </a:spcAft>
                      </a:pPr>
                      <a:r>
                        <a:rPr lang="tr-TR" sz="1000">
                          <a:effectLst/>
                        </a:rPr>
                        <a:t>19,6</a:t>
                      </a:r>
                      <a:endParaRPr lang="tr-TR" sz="1100">
                        <a:effectLst/>
                        <a:latin typeface="Calibri"/>
                        <a:ea typeface="Calibri"/>
                        <a:cs typeface="Times New Roman"/>
                      </a:endParaRPr>
                    </a:p>
                  </a:txBody>
                  <a:tcPr marL="44450" marR="44450" marT="0" marB="0" anchor="b"/>
                </a:tc>
                <a:tc vMerge="1">
                  <a:txBody>
                    <a:bodyPr/>
                    <a:lstStyle/>
                    <a:p>
                      <a:endParaRPr lang="tr-TR"/>
                    </a:p>
                  </a:txBody>
                  <a:tcPr/>
                </a:tc>
                <a:tc>
                  <a:txBody>
                    <a:bodyPr/>
                    <a:lstStyle/>
                    <a:p>
                      <a:pPr>
                        <a:lnSpc>
                          <a:spcPct val="107000"/>
                        </a:lnSpc>
                        <a:spcAft>
                          <a:spcPts val="0"/>
                        </a:spcAft>
                      </a:pPr>
                      <a:r>
                        <a:rPr lang="tr-TR" sz="1000">
                          <a:effectLst/>
                        </a:rPr>
                        <a:t>Sanayi</a:t>
                      </a:r>
                      <a:endParaRPr lang="tr-TR" sz="1100">
                        <a:effectLst/>
                        <a:latin typeface="Calibri"/>
                        <a:ea typeface="Calibri"/>
                        <a:cs typeface="Times New Roman"/>
                      </a:endParaRPr>
                    </a:p>
                  </a:txBody>
                  <a:tcPr marL="44450" marR="44450" marT="0" marB="0" anchor="ctr"/>
                </a:tc>
                <a:tc>
                  <a:txBody>
                    <a:bodyPr/>
                    <a:lstStyle/>
                    <a:p>
                      <a:pPr>
                        <a:lnSpc>
                          <a:spcPct val="107000"/>
                        </a:lnSpc>
                        <a:spcAft>
                          <a:spcPts val="0"/>
                        </a:spcAft>
                      </a:pPr>
                      <a:r>
                        <a:rPr lang="tr-TR" sz="1000">
                          <a:effectLst/>
                        </a:rPr>
                        <a:t>27,9</a:t>
                      </a:r>
                      <a:endParaRPr lang="tr-TR" sz="1100">
                        <a:effectLst/>
                        <a:latin typeface="Calibri"/>
                        <a:ea typeface="Calibri"/>
                        <a:cs typeface="Times New Roman"/>
                      </a:endParaRPr>
                    </a:p>
                  </a:txBody>
                  <a:tcPr marL="44450" marR="44450" marT="0" marB="0" anchor="b"/>
                </a:tc>
                <a:tc>
                  <a:txBody>
                    <a:bodyPr/>
                    <a:lstStyle/>
                    <a:p>
                      <a:pPr>
                        <a:lnSpc>
                          <a:spcPct val="107000"/>
                        </a:lnSpc>
                        <a:spcAft>
                          <a:spcPts val="0"/>
                        </a:spcAft>
                      </a:pPr>
                      <a:r>
                        <a:rPr lang="tr-TR" sz="1000">
                          <a:effectLst/>
                        </a:rPr>
                        <a:t>25,4</a:t>
                      </a:r>
                      <a:endParaRPr lang="tr-TR" sz="1100">
                        <a:effectLst/>
                        <a:latin typeface="Calibri"/>
                        <a:ea typeface="Calibri"/>
                        <a:cs typeface="Times New Roman"/>
                      </a:endParaRPr>
                    </a:p>
                  </a:txBody>
                  <a:tcPr marL="44450" marR="44450" marT="0" marB="0" anchor="b"/>
                </a:tc>
                <a:tc>
                  <a:txBody>
                    <a:bodyPr/>
                    <a:lstStyle/>
                    <a:p>
                      <a:pPr>
                        <a:lnSpc>
                          <a:spcPct val="107000"/>
                        </a:lnSpc>
                        <a:spcAft>
                          <a:spcPts val="0"/>
                        </a:spcAft>
                      </a:pPr>
                      <a:r>
                        <a:rPr lang="tr-TR" sz="1000">
                          <a:effectLst/>
                        </a:rPr>
                        <a:t>24,5</a:t>
                      </a:r>
                      <a:endParaRPr lang="tr-TR" sz="1100">
                        <a:effectLst/>
                        <a:latin typeface="Calibri"/>
                        <a:ea typeface="Calibri"/>
                        <a:cs typeface="Times New Roman"/>
                      </a:endParaRPr>
                    </a:p>
                  </a:txBody>
                  <a:tcPr marL="44450" marR="44450" marT="0" marB="0" anchor="b"/>
                </a:tc>
                <a:tc>
                  <a:txBody>
                    <a:bodyPr/>
                    <a:lstStyle/>
                    <a:p>
                      <a:pPr>
                        <a:lnSpc>
                          <a:spcPct val="107000"/>
                        </a:lnSpc>
                        <a:spcAft>
                          <a:spcPts val="0"/>
                        </a:spcAft>
                      </a:pPr>
                      <a:r>
                        <a:rPr lang="tr-TR" sz="1000">
                          <a:effectLst/>
                        </a:rPr>
                        <a:t>24,0</a:t>
                      </a:r>
                      <a:endParaRPr lang="tr-TR" sz="1100">
                        <a:effectLst/>
                        <a:latin typeface="Calibri"/>
                        <a:ea typeface="Calibri"/>
                        <a:cs typeface="Times New Roman"/>
                      </a:endParaRPr>
                    </a:p>
                  </a:txBody>
                  <a:tcPr marL="44450" marR="44450" marT="0" marB="0" anchor="b"/>
                </a:tc>
              </a:tr>
              <a:tr h="318035">
                <a:tc vMerge="1">
                  <a:txBody>
                    <a:bodyPr/>
                    <a:lstStyle/>
                    <a:p>
                      <a:endParaRPr lang="tr-TR"/>
                    </a:p>
                  </a:txBody>
                  <a:tcPr/>
                </a:tc>
                <a:tc>
                  <a:txBody>
                    <a:bodyPr/>
                    <a:lstStyle/>
                    <a:p>
                      <a:pPr>
                        <a:lnSpc>
                          <a:spcPct val="107000"/>
                        </a:lnSpc>
                        <a:spcAft>
                          <a:spcPts val="0"/>
                        </a:spcAft>
                      </a:pPr>
                      <a:r>
                        <a:rPr lang="tr-TR" sz="1000">
                          <a:effectLst/>
                        </a:rPr>
                        <a:t>Hizmetler</a:t>
                      </a:r>
                      <a:endParaRPr lang="tr-TR" sz="1100">
                        <a:effectLst/>
                        <a:latin typeface="Calibri"/>
                        <a:ea typeface="Calibri"/>
                        <a:cs typeface="Times New Roman"/>
                      </a:endParaRPr>
                    </a:p>
                  </a:txBody>
                  <a:tcPr marL="44450" marR="44450" marT="0" marB="0" anchor="ctr"/>
                </a:tc>
                <a:tc>
                  <a:txBody>
                    <a:bodyPr/>
                    <a:lstStyle/>
                    <a:p>
                      <a:pPr>
                        <a:lnSpc>
                          <a:spcPct val="107000"/>
                        </a:lnSpc>
                        <a:spcAft>
                          <a:spcPts val="0"/>
                        </a:spcAft>
                      </a:pPr>
                      <a:r>
                        <a:rPr lang="tr-TR" sz="1000">
                          <a:effectLst/>
                        </a:rPr>
                        <a:t>73,7</a:t>
                      </a:r>
                      <a:endParaRPr lang="tr-TR" sz="1100">
                        <a:effectLst/>
                        <a:latin typeface="Calibri"/>
                        <a:ea typeface="Calibri"/>
                        <a:cs typeface="Times New Roman"/>
                      </a:endParaRPr>
                    </a:p>
                  </a:txBody>
                  <a:tcPr marL="44450" marR="44450" marT="0" marB="0" anchor="b"/>
                </a:tc>
                <a:tc>
                  <a:txBody>
                    <a:bodyPr/>
                    <a:lstStyle/>
                    <a:p>
                      <a:pPr>
                        <a:lnSpc>
                          <a:spcPct val="107000"/>
                        </a:lnSpc>
                        <a:spcAft>
                          <a:spcPts val="0"/>
                        </a:spcAft>
                      </a:pPr>
                      <a:r>
                        <a:rPr lang="tr-TR" sz="1000">
                          <a:effectLst/>
                        </a:rPr>
                        <a:t>75,9</a:t>
                      </a:r>
                      <a:endParaRPr lang="tr-TR" sz="1100">
                        <a:effectLst/>
                        <a:latin typeface="Calibri"/>
                        <a:ea typeface="Calibri"/>
                        <a:cs typeface="Times New Roman"/>
                      </a:endParaRPr>
                    </a:p>
                  </a:txBody>
                  <a:tcPr marL="44450" marR="44450" marT="0" marB="0" anchor="b"/>
                </a:tc>
                <a:tc>
                  <a:txBody>
                    <a:bodyPr/>
                    <a:lstStyle/>
                    <a:p>
                      <a:pPr>
                        <a:lnSpc>
                          <a:spcPct val="107000"/>
                        </a:lnSpc>
                        <a:spcAft>
                          <a:spcPts val="0"/>
                        </a:spcAft>
                      </a:pPr>
                      <a:r>
                        <a:rPr lang="tr-TR" sz="1000">
                          <a:effectLst/>
                        </a:rPr>
                        <a:t>78,6</a:t>
                      </a:r>
                      <a:endParaRPr lang="tr-TR" sz="1100">
                        <a:effectLst/>
                        <a:latin typeface="Calibri"/>
                        <a:ea typeface="Calibri"/>
                        <a:cs typeface="Times New Roman"/>
                      </a:endParaRPr>
                    </a:p>
                  </a:txBody>
                  <a:tcPr marL="44450" marR="44450" marT="0" marB="0" anchor="b"/>
                </a:tc>
                <a:tc>
                  <a:txBody>
                    <a:bodyPr/>
                    <a:lstStyle/>
                    <a:p>
                      <a:pPr>
                        <a:lnSpc>
                          <a:spcPct val="107000"/>
                        </a:lnSpc>
                        <a:spcAft>
                          <a:spcPts val="0"/>
                        </a:spcAft>
                      </a:pPr>
                      <a:r>
                        <a:rPr lang="tr-TR" sz="1000">
                          <a:effectLst/>
                        </a:rPr>
                        <a:t>78,7</a:t>
                      </a:r>
                      <a:endParaRPr lang="tr-TR" sz="1100">
                        <a:effectLst/>
                        <a:latin typeface="Calibri"/>
                        <a:ea typeface="Calibri"/>
                        <a:cs typeface="Times New Roman"/>
                      </a:endParaRPr>
                    </a:p>
                  </a:txBody>
                  <a:tcPr marL="44450" marR="44450" marT="0" marB="0" anchor="b"/>
                </a:tc>
                <a:tc vMerge="1">
                  <a:txBody>
                    <a:bodyPr/>
                    <a:lstStyle/>
                    <a:p>
                      <a:endParaRPr lang="tr-TR"/>
                    </a:p>
                  </a:txBody>
                  <a:tcPr/>
                </a:tc>
                <a:tc>
                  <a:txBody>
                    <a:bodyPr/>
                    <a:lstStyle/>
                    <a:p>
                      <a:pPr>
                        <a:lnSpc>
                          <a:spcPct val="107000"/>
                        </a:lnSpc>
                        <a:spcAft>
                          <a:spcPts val="0"/>
                        </a:spcAft>
                      </a:pPr>
                      <a:r>
                        <a:rPr lang="tr-TR" sz="1000">
                          <a:effectLst/>
                        </a:rPr>
                        <a:t>Hizmetler</a:t>
                      </a:r>
                      <a:endParaRPr lang="tr-TR" sz="1100">
                        <a:effectLst/>
                        <a:latin typeface="Calibri"/>
                        <a:ea typeface="Calibri"/>
                        <a:cs typeface="Times New Roman"/>
                      </a:endParaRPr>
                    </a:p>
                  </a:txBody>
                  <a:tcPr marL="44450" marR="44450" marT="0" marB="0" anchor="ctr"/>
                </a:tc>
                <a:tc>
                  <a:txBody>
                    <a:bodyPr/>
                    <a:lstStyle/>
                    <a:p>
                      <a:pPr>
                        <a:lnSpc>
                          <a:spcPct val="107000"/>
                        </a:lnSpc>
                        <a:spcAft>
                          <a:spcPts val="0"/>
                        </a:spcAft>
                      </a:pPr>
                      <a:r>
                        <a:rPr lang="tr-TR" sz="1000">
                          <a:effectLst/>
                        </a:rPr>
                        <a:t>69,8</a:t>
                      </a:r>
                      <a:endParaRPr lang="tr-TR" sz="1100">
                        <a:effectLst/>
                        <a:latin typeface="Calibri"/>
                        <a:ea typeface="Calibri"/>
                        <a:cs typeface="Times New Roman"/>
                      </a:endParaRPr>
                    </a:p>
                  </a:txBody>
                  <a:tcPr marL="44450" marR="44450" marT="0" marB="0" anchor="b"/>
                </a:tc>
                <a:tc>
                  <a:txBody>
                    <a:bodyPr/>
                    <a:lstStyle/>
                    <a:p>
                      <a:pPr>
                        <a:lnSpc>
                          <a:spcPct val="107000"/>
                        </a:lnSpc>
                        <a:spcAft>
                          <a:spcPts val="0"/>
                        </a:spcAft>
                      </a:pPr>
                      <a:r>
                        <a:rPr lang="tr-TR" sz="1000">
                          <a:effectLst/>
                        </a:rPr>
                        <a:t>72,7</a:t>
                      </a:r>
                      <a:endParaRPr lang="tr-TR" sz="1100">
                        <a:effectLst/>
                        <a:latin typeface="Calibri"/>
                        <a:ea typeface="Calibri"/>
                        <a:cs typeface="Times New Roman"/>
                      </a:endParaRPr>
                    </a:p>
                  </a:txBody>
                  <a:tcPr marL="44450" marR="44450" marT="0" marB="0" anchor="b"/>
                </a:tc>
                <a:tc>
                  <a:txBody>
                    <a:bodyPr/>
                    <a:lstStyle/>
                    <a:p>
                      <a:pPr>
                        <a:lnSpc>
                          <a:spcPct val="107000"/>
                        </a:lnSpc>
                        <a:spcAft>
                          <a:spcPts val="0"/>
                        </a:spcAft>
                      </a:pPr>
                      <a:r>
                        <a:rPr lang="tr-TR" sz="1000">
                          <a:effectLst/>
                        </a:rPr>
                        <a:t>73,9</a:t>
                      </a:r>
                      <a:endParaRPr lang="tr-TR" sz="1100">
                        <a:effectLst/>
                        <a:latin typeface="Calibri"/>
                        <a:ea typeface="Calibri"/>
                        <a:cs typeface="Times New Roman"/>
                      </a:endParaRPr>
                    </a:p>
                  </a:txBody>
                  <a:tcPr marL="44450" marR="44450" marT="0" marB="0" anchor="b"/>
                </a:tc>
                <a:tc>
                  <a:txBody>
                    <a:bodyPr/>
                    <a:lstStyle/>
                    <a:p>
                      <a:pPr>
                        <a:lnSpc>
                          <a:spcPct val="107000"/>
                        </a:lnSpc>
                        <a:spcAft>
                          <a:spcPts val="0"/>
                        </a:spcAft>
                      </a:pPr>
                      <a:r>
                        <a:rPr lang="tr-TR" sz="1000">
                          <a:effectLst/>
                        </a:rPr>
                        <a:t>74,3</a:t>
                      </a:r>
                      <a:endParaRPr lang="tr-TR" sz="1100">
                        <a:effectLst/>
                        <a:latin typeface="Calibri"/>
                        <a:ea typeface="Calibri"/>
                        <a:cs typeface="Times New Roman"/>
                      </a:endParaRPr>
                    </a:p>
                  </a:txBody>
                  <a:tcPr marL="44450" marR="44450" marT="0" marB="0" anchor="b"/>
                </a:tc>
              </a:tr>
              <a:tr h="318035">
                <a:tc gridSpan="12">
                  <a:txBody>
                    <a:bodyPr/>
                    <a:lstStyle/>
                    <a:p>
                      <a:pPr>
                        <a:lnSpc>
                          <a:spcPct val="107000"/>
                        </a:lnSpc>
                        <a:spcAft>
                          <a:spcPts val="0"/>
                        </a:spcAft>
                      </a:pPr>
                      <a:r>
                        <a:rPr lang="tr-TR" sz="1100" dirty="0">
                          <a:effectLst/>
                        </a:rPr>
                        <a:t>Kaynak: Dünya Bankası</a:t>
                      </a:r>
                      <a:endParaRPr lang="tr-TR" sz="1100" dirty="0">
                        <a:effectLst/>
                        <a:latin typeface="Calibri"/>
                        <a:ea typeface="Calibri"/>
                        <a:cs typeface="Times New Roman"/>
                      </a:endParaRPr>
                    </a:p>
                  </a:txBody>
                  <a:tcPr marL="44450" marR="44450" marT="0" marB="0" anchor="b"/>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bl>
          </a:graphicData>
        </a:graphic>
      </p:graphicFrame>
    </p:spTree>
    <p:extLst>
      <p:ext uri="{BB962C8B-B14F-4D97-AF65-F5344CB8AC3E}">
        <p14:creationId xmlns:p14="http://schemas.microsoft.com/office/powerpoint/2010/main" val="10695398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Hizmetler Sektörü</a:t>
            </a:r>
            <a:endParaRPr lang="tr-TR" dirty="0"/>
          </a:p>
        </p:txBody>
      </p:sp>
      <p:sp>
        <p:nvSpPr>
          <p:cNvPr id="3" name="İçerik Yer Tutucusu 2"/>
          <p:cNvSpPr>
            <a:spLocks noGrp="1"/>
          </p:cNvSpPr>
          <p:nvPr>
            <p:ph idx="1"/>
          </p:nvPr>
        </p:nvSpPr>
        <p:spPr>
          <a:xfrm>
            <a:off x="457200" y="2143116"/>
            <a:ext cx="8229600" cy="4238212"/>
          </a:xfrm>
        </p:spPr>
        <p:txBody>
          <a:bodyPr/>
          <a:lstStyle/>
          <a:p>
            <a:pPr marL="0" indent="0">
              <a:spcBef>
                <a:spcPts val="0"/>
              </a:spcBef>
              <a:buNone/>
            </a:pPr>
            <a:r>
              <a:rPr lang="tr-TR" sz="2200" dirty="0" smtClean="0"/>
              <a:t>Hizmetler sektörünün önemini ortaya koyduğumuzda üç nokta üzerinde önemle durulması gerekmektedir. </a:t>
            </a:r>
          </a:p>
          <a:p>
            <a:pPr marL="0" indent="0">
              <a:spcBef>
                <a:spcPts val="0"/>
              </a:spcBef>
              <a:buNone/>
            </a:pPr>
            <a:endParaRPr lang="tr-TR" sz="2200" dirty="0" smtClean="0"/>
          </a:p>
          <a:p>
            <a:pPr marL="0" indent="0">
              <a:spcBef>
                <a:spcPts val="0"/>
              </a:spcBef>
              <a:buNone/>
            </a:pPr>
            <a:r>
              <a:rPr lang="tr-TR" sz="2200" b="1" dirty="0" smtClean="0"/>
              <a:t>İlk olarak </a:t>
            </a:r>
            <a:r>
              <a:rPr lang="tr-TR" sz="2200" dirty="0" smtClean="0"/>
              <a:t>ülke ekonomileri büyüdükçe hizmetler sektörünün ekonomi içindeki payı giderek artmaktadır.</a:t>
            </a:r>
          </a:p>
          <a:p>
            <a:pPr marL="0" indent="0">
              <a:spcBef>
                <a:spcPts val="0"/>
              </a:spcBef>
              <a:buNone/>
            </a:pPr>
            <a:endParaRPr lang="tr-TR" sz="2200" dirty="0" smtClean="0"/>
          </a:p>
          <a:p>
            <a:pPr marL="0" indent="0">
              <a:spcBef>
                <a:spcPts val="0"/>
              </a:spcBef>
              <a:buNone/>
            </a:pPr>
            <a:r>
              <a:rPr lang="tr-TR" sz="2200" dirty="0" smtClean="0"/>
              <a:t>Gelişmekte olan ülkelerin hizmetler sektöründeki büyüme hızı, gelişmiş ülkelerden görece çok yüksektir.</a:t>
            </a:r>
          </a:p>
          <a:p>
            <a:pPr marL="0" indent="0">
              <a:spcBef>
                <a:spcPts val="0"/>
              </a:spcBef>
              <a:buNone/>
            </a:pPr>
            <a:endParaRPr lang="tr-TR" sz="2200" dirty="0" smtClean="0"/>
          </a:p>
          <a:p>
            <a:pPr marL="0" indent="0">
              <a:spcBef>
                <a:spcPts val="0"/>
              </a:spcBef>
              <a:buNone/>
            </a:pPr>
            <a:r>
              <a:rPr lang="tr-TR" sz="2200" dirty="0" smtClean="0"/>
              <a:t>Bu dönüşüm, yeni gelir ve istihdam alanlarının oluşmasına neden olmaktadır. </a:t>
            </a:r>
            <a:endParaRPr lang="tr-TR" sz="2200" dirty="0"/>
          </a:p>
        </p:txBody>
      </p:sp>
    </p:spTree>
    <p:extLst>
      <p:ext uri="{BB962C8B-B14F-4D97-AF65-F5344CB8AC3E}">
        <p14:creationId xmlns:p14="http://schemas.microsoft.com/office/powerpoint/2010/main" val="11014086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214414" y="1004878"/>
            <a:ext cx="6781800" cy="983962"/>
          </a:xfrm>
        </p:spPr>
        <p:txBody>
          <a:bodyPr/>
          <a:lstStyle/>
          <a:p>
            <a:r>
              <a:rPr lang="tr-TR" sz="3000" b="1" dirty="0"/>
              <a:t>Ana İktisadi Faaliyet Kollarında Verimlilik Karşılaştırması</a:t>
            </a:r>
          </a:p>
        </p:txBody>
      </p:sp>
      <p:sp>
        <p:nvSpPr>
          <p:cNvPr id="3" name="2 İçerik Yer Tutucusu"/>
          <p:cNvSpPr>
            <a:spLocks noGrp="1"/>
          </p:cNvSpPr>
          <p:nvPr>
            <p:ph idx="1"/>
          </p:nvPr>
        </p:nvSpPr>
        <p:spPr>
          <a:xfrm>
            <a:off x="457200" y="2143116"/>
            <a:ext cx="8229600" cy="4238212"/>
          </a:xfrm>
        </p:spPr>
        <p:txBody>
          <a:bodyPr/>
          <a:lstStyle/>
          <a:p>
            <a:pPr marL="0" lvl="0" indent="0" algn="just">
              <a:spcBef>
                <a:spcPts val="0"/>
              </a:spcBef>
              <a:spcAft>
                <a:spcPts val="0"/>
              </a:spcAft>
              <a:buNone/>
            </a:pPr>
            <a:r>
              <a:rPr lang="tr-TR" dirty="0" smtClean="0"/>
              <a:t>İstihdam yapısındaki değişmenin verimlilik üzerinde önemli bir etkisi bulunmaktadır. </a:t>
            </a:r>
          </a:p>
          <a:p>
            <a:pPr marL="0" lvl="0" indent="0" algn="just">
              <a:spcBef>
                <a:spcPts val="0"/>
              </a:spcBef>
              <a:spcAft>
                <a:spcPts val="0"/>
              </a:spcAft>
              <a:buNone/>
            </a:pPr>
            <a:endParaRPr lang="tr-TR" dirty="0">
              <a:ea typeface="Calibri"/>
              <a:cs typeface="Times New Roman"/>
            </a:endParaRPr>
          </a:p>
          <a:p>
            <a:pPr marL="0" lvl="0" indent="0" algn="just">
              <a:spcBef>
                <a:spcPts val="0"/>
              </a:spcBef>
              <a:spcAft>
                <a:spcPts val="0"/>
              </a:spcAft>
              <a:buNone/>
            </a:pPr>
            <a:r>
              <a:rPr lang="tr-TR" dirty="0" smtClean="0">
                <a:ea typeface="Calibri"/>
                <a:cs typeface="Times New Roman"/>
              </a:rPr>
              <a:t>1980’li </a:t>
            </a:r>
            <a:r>
              <a:rPr lang="tr-TR" dirty="0">
                <a:ea typeface="Calibri"/>
                <a:cs typeface="Times New Roman"/>
              </a:rPr>
              <a:t>yıllara gelindiğinde Türkiye’de ve birçok gelişmekte olan ülkede istihdamın büyük bir kısmı gizli işsizliğin yüksek olduğu tarım sektöründe gerçekleşmekteydi</a:t>
            </a:r>
            <a:r>
              <a:rPr lang="tr-TR" dirty="0" smtClean="0">
                <a:ea typeface="Calibri"/>
                <a:cs typeface="Times New Roman"/>
              </a:rPr>
              <a:t>.</a:t>
            </a:r>
          </a:p>
          <a:p>
            <a:pPr marL="0" lvl="0" indent="0" algn="just">
              <a:spcBef>
                <a:spcPts val="0"/>
              </a:spcBef>
              <a:spcAft>
                <a:spcPts val="0"/>
              </a:spcAft>
              <a:buNone/>
            </a:pPr>
            <a:r>
              <a:rPr lang="tr-TR" dirty="0" smtClean="0">
                <a:ea typeface="Calibri"/>
                <a:cs typeface="Times New Roman"/>
              </a:rPr>
              <a:t> </a:t>
            </a:r>
          </a:p>
          <a:p>
            <a:pPr marL="0" lvl="0" indent="0" algn="just">
              <a:spcBef>
                <a:spcPts val="0"/>
              </a:spcBef>
              <a:spcAft>
                <a:spcPts val="0"/>
              </a:spcAft>
              <a:buNone/>
            </a:pPr>
            <a:r>
              <a:rPr lang="tr-TR" dirty="0" smtClean="0">
                <a:ea typeface="Calibri"/>
                <a:cs typeface="Times New Roman"/>
              </a:rPr>
              <a:t>O </a:t>
            </a:r>
            <a:r>
              <a:rPr lang="tr-TR" dirty="0">
                <a:ea typeface="Calibri"/>
                <a:cs typeface="Times New Roman"/>
              </a:rPr>
              <a:t>dönemden günümüze kadar gelişmekte olan ülkelerde bir yandan ekonomide istihdam edilenlerin sayısı artarken diğer yandan tarım sektöründe istihdam oranı azalmaktadır. </a:t>
            </a:r>
            <a:endParaRPr lang="tr-TR" dirty="0" smtClean="0">
              <a:ea typeface="Calibri"/>
              <a:cs typeface="Times New Roman"/>
            </a:endParaRPr>
          </a:p>
          <a:p>
            <a:pPr marL="0" lvl="0" indent="0" algn="just">
              <a:spcBef>
                <a:spcPts val="0"/>
              </a:spcBef>
              <a:spcAft>
                <a:spcPts val="0"/>
              </a:spcAft>
              <a:buNone/>
            </a:pPr>
            <a:endParaRPr lang="tr-TR" dirty="0" smtClean="0">
              <a:ea typeface="Calibri"/>
              <a:cs typeface="Times New Roman"/>
            </a:endParaRPr>
          </a:p>
          <a:p>
            <a:pPr marL="0" lvl="0" indent="0" algn="just">
              <a:spcBef>
                <a:spcPts val="0"/>
              </a:spcBef>
              <a:spcAft>
                <a:spcPts val="0"/>
              </a:spcAft>
              <a:buNone/>
            </a:pPr>
            <a:r>
              <a:rPr lang="tr-TR" dirty="0" smtClean="0">
                <a:ea typeface="Calibri"/>
                <a:cs typeface="Times New Roman"/>
              </a:rPr>
              <a:t>Bu </a:t>
            </a:r>
            <a:r>
              <a:rPr lang="tr-TR" dirty="0">
                <a:ea typeface="Calibri"/>
                <a:cs typeface="Times New Roman"/>
              </a:rPr>
              <a:t>dönüşümle birlikte istihdamın büyük bir kısmı, verimliliğin göreceli olarak yüksek olduğu hizmetler sektörüne geçmiştir</a:t>
            </a:r>
            <a:r>
              <a:rPr lang="tr-TR" dirty="0" smtClean="0">
                <a:ea typeface="Calibri"/>
                <a:cs typeface="Times New Roman"/>
              </a:rPr>
              <a:t>.</a:t>
            </a:r>
          </a:p>
          <a:p>
            <a:pPr marL="0" indent="0" algn="just">
              <a:spcBef>
                <a:spcPts val="0"/>
              </a:spcBef>
              <a:spcAft>
                <a:spcPts val="0"/>
              </a:spcAft>
              <a:buNone/>
            </a:pPr>
            <a:endParaRPr lang="tr-TR" dirty="0">
              <a:ea typeface="Calibri"/>
              <a:cs typeface="Times New Roman"/>
            </a:endParaRPr>
          </a:p>
          <a:p>
            <a:pPr marL="0" lvl="0" indent="0" algn="just">
              <a:buNone/>
            </a:pPr>
            <a:endParaRPr lang="tr-TR" sz="16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844824"/>
            <a:ext cx="8229600" cy="4176464"/>
          </a:xfrm>
        </p:spPr>
        <p:txBody>
          <a:bodyPr/>
          <a:lstStyle/>
          <a:p>
            <a:pPr lvl="0" algn="just">
              <a:spcBef>
                <a:spcPts val="0"/>
              </a:spcBef>
              <a:buClr>
                <a:srgbClr val="000000"/>
              </a:buClr>
            </a:pPr>
            <a:r>
              <a:rPr lang="tr-TR" dirty="0"/>
              <a:t>Verimlik, çıktının (üretim miktarı) girdiye (kullanılan kaynak miktarı) bölünmesiyle elde edilir</a:t>
            </a:r>
            <a:r>
              <a:rPr lang="tr-TR" dirty="0" smtClean="0"/>
              <a:t>.</a:t>
            </a:r>
          </a:p>
          <a:p>
            <a:pPr lvl="0" algn="just">
              <a:spcBef>
                <a:spcPts val="0"/>
              </a:spcBef>
              <a:buClr>
                <a:srgbClr val="000000"/>
              </a:buClr>
            </a:pPr>
            <a:endParaRPr lang="tr-TR" dirty="0" smtClean="0"/>
          </a:p>
          <a:p>
            <a:pPr lvl="0" algn="just">
              <a:spcBef>
                <a:spcPts val="0"/>
              </a:spcBef>
              <a:buClr>
                <a:srgbClr val="000000"/>
              </a:buClr>
            </a:pPr>
            <a:r>
              <a:rPr lang="tr-TR" dirty="0" smtClean="0"/>
              <a:t>Emeğin verimliliğini hesaplamak gerekirse, toplam ürünü çalışma süresine bölmek gerekir.</a:t>
            </a:r>
          </a:p>
          <a:p>
            <a:pPr lvl="0" algn="just">
              <a:spcBef>
                <a:spcPts val="0"/>
              </a:spcBef>
              <a:buClr>
                <a:srgbClr val="000000"/>
              </a:buClr>
            </a:pPr>
            <a:endParaRPr lang="tr-TR" dirty="0"/>
          </a:p>
          <a:p>
            <a:pPr lvl="0" algn="just">
              <a:spcBef>
                <a:spcPts val="0"/>
              </a:spcBef>
              <a:buClr>
                <a:srgbClr val="000000"/>
              </a:buClr>
            </a:pPr>
            <a:r>
              <a:rPr lang="tr-TR" dirty="0"/>
              <a:t>Bir birimlik istihdamın ürettiği katma değer, hizmetler sektöründe diğer sektörlerden daha yüksektir</a:t>
            </a:r>
            <a:r>
              <a:rPr lang="tr-TR" dirty="0" smtClean="0"/>
              <a:t>.</a:t>
            </a:r>
          </a:p>
          <a:p>
            <a:pPr marL="0" lvl="0" indent="0" algn="just">
              <a:spcBef>
                <a:spcPts val="0"/>
              </a:spcBef>
              <a:buClr>
                <a:srgbClr val="000000"/>
              </a:buClr>
              <a:buNone/>
            </a:pPr>
            <a:endParaRPr lang="tr-TR" dirty="0"/>
          </a:p>
          <a:p>
            <a:pPr lvl="0" algn="just">
              <a:spcBef>
                <a:spcPts val="0"/>
              </a:spcBef>
              <a:buClr>
                <a:srgbClr val="000000"/>
              </a:buClr>
            </a:pPr>
            <a:r>
              <a:rPr lang="tr-TR" dirty="0"/>
              <a:t>Hizmetler sektöründeki yüksek verimlilik ulaşım, telekomünikasyon, bilişim gibi ticarete dayalı hizmetler sektöründeki teknoloji kullanımından kaynaklanmaktadır.</a:t>
            </a:r>
          </a:p>
          <a:p>
            <a:endParaRPr lang="tr-TR" dirty="0"/>
          </a:p>
        </p:txBody>
      </p:sp>
    </p:spTree>
    <p:extLst>
      <p:ext uri="{BB962C8B-B14F-4D97-AF65-F5344CB8AC3E}">
        <p14:creationId xmlns:p14="http://schemas.microsoft.com/office/powerpoint/2010/main" val="17649190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800" dirty="0" smtClean="0"/>
              <a:t>Türkiye’de Sektörlerin Verimlilikleri</a:t>
            </a:r>
            <a:endParaRPr lang="tr-TR" sz="28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2220" y="2894167"/>
            <a:ext cx="6919560" cy="2298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84229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14414" y="1004878"/>
            <a:ext cx="6781800" cy="1055970"/>
          </a:xfrm>
        </p:spPr>
        <p:txBody>
          <a:bodyPr/>
          <a:lstStyle/>
          <a:p>
            <a:r>
              <a:rPr lang="tr-TR" sz="3200" b="1" dirty="0"/>
              <a:t>Hizmetler Sektörü Neden Hızlı Bir Şekilde Büyüyor?</a:t>
            </a:r>
          </a:p>
        </p:txBody>
      </p:sp>
      <p:sp>
        <p:nvSpPr>
          <p:cNvPr id="3" name="İçerik Yer Tutucusu 2"/>
          <p:cNvSpPr>
            <a:spLocks noGrp="1"/>
          </p:cNvSpPr>
          <p:nvPr>
            <p:ph idx="1"/>
          </p:nvPr>
        </p:nvSpPr>
        <p:spPr>
          <a:xfrm>
            <a:off x="467544" y="2420888"/>
            <a:ext cx="8229600" cy="3816424"/>
          </a:xfrm>
        </p:spPr>
        <p:txBody>
          <a:bodyPr/>
          <a:lstStyle/>
          <a:p>
            <a:pPr marL="0" indent="0" algn="just">
              <a:spcBef>
                <a:spcPts val="0"/>
              </a:spcBef>
              <a:spcAft>
                <a:spcPts val="0"/>
              </a:spcAft>
              <a:buNone/>
            </a:pPr>
            <a:r>
              <a:rPr lang="tr-TR" dirty="0" smtClean="0">
                <a:ea typeface="Calibri"/>
              </a:rPr>
              <a:t>Hizmetler </a:t>
            </a:r>
            <a:r>
              <a:rPr lang="tr-TR" dirty="0">
                <a:ea typeface="Calibri"/>
              </a:rPr>
              <a:t>sektörünün hızla büyümesinin üç önemli nedeni bulunmaktadır. </a:t>
            </a:r>
            <a:endParaRPr lang="tr-TR" dirty="0" smtClean="0">
              <a:ea typeface="Calibri"/>
            </a:endParaRPr>
          </a:p>
          <a:p>
            <a:pPr marL="0" indent="0" algn="just">
              <a:spcBef>
                <a:spcPts val="0"/>
              </a:spcBef>
              <a:spcAft>
                <a:spcPts val="0"/>
              </a:spcAft>
              <a:buNone/>
            </a:pPr>
            <a:endParaRPr lang="tr-TR" dirty="0" smtClean="0">
              <a:ea typeface="Calibri"/>
            </a:endParaRPr>
          </a:p>
          <a:p>
            <a:pPr marL="0" indent="0" algn="just">
              <a:spcBef>
                <a:spcPts val="0"/>
              </a:spcBef>
              <a:spcAft>
                <a:spcPts val="0"/>
              </a:spcAft>
              <a:buNone/>
            </a:pPr>
            <a:r>
              <a:rPr lang="tr-TR" dirty="0" smtClean="0">
                <a:ea typeface="Calibri"/>
              </a:rPr>
              <a:t>Bunlardan </a:t>
            </a:r>
            <a:r>
              <a:rPr lang="tr-TR" dirty="0">
                <a:ea typeface="Calibri"/>
              </a:rPr>
              <a:t>ilki hizmetlere olan tüketici talebinin giderek artmasıdır. Tüketicilerin geliri arttıkça temel ihtiyaçlara olan harcamalarının bütçe içindeki payı daralırken hizmetlerin bütçe içindeki payı artmaktadır. </a:t>
            </a:r>
            <a:endParaRPr lang="tr-TR" dirty="0" smtClean="0">
              <a:ea typeface="Calibri"/>
            </a:endParaRPr>
          </a:p>
          <a:p>
            <a:pPr marL="0" indent="0" algn="just">
              <a:spcBef>
                <a:spcPts val="0"/>
              </a:spcBef>
              <a:spcAft>
                <a:spcPts val="0"/>
              </a:spcAft>
              <a:buNone/>
            </a:pPr>
            <a:endParaRPr lang="tr-TR" dirty="0" smtClean="0">
              <a:ea typeface="Calibri"/>
            </a:endParaRPr>
          </a:p>
          <a:p>
            <a:pPr marL="0" indent="0" algn="just">
              <a:spcBef>
                <a:spcPts val="0"/>
              </a:spcBef>
              <a:spcAft>
                <a:spcPts val="0"/>
              </a:spcAft>
              <a:buNone/>
            </a:pPr>
            <a:r>
              <a:rPr lang="tr-TR" dirty="0" smtClean="0">
                <a:ea typeface="Calibri"/>
              </a:rPr>
              <a:t>Bu </a:t>
            </a:r>
            <a:r>
              <a:rPr lang="tr-TR" dirty="0">
                <a:ea typeface="Calibri"/>
              </a:rPr>
              <a:t>durumun en temel nedeni hizmetler sektöründe talebin gelir esnekliğinin 1’den yüksek </a:t>
            </a:r>
            <a:r>
              <a:rPr lang="tr-TR" dirty="0" smtClean="0">
                <a:ea typeface="Calibri"/>
              </a:rPr>
              <a:t>olmasıdır.</a:t>
            </a:r>
          </a:p>
          <a:p>
            <a:pPr marL="0" indent="0" algn="just">
              <a:spcBef>
                <a:spcPts val="0"/>
              </a:spcBef>
              <a:spcAft>
                <a:spcPts val="0"/>
              </a:spcAft>
              <a:buNone/>
            </a:pPr>
            <a:endParaRPr lang="tr-TR" dirty="0" smtClean="0">
              <a:ea typeface="Calibri"/>
            </a:endParaRPr>
          </a:p>
          <a:p>
            <a:pPr marL="0" indent="0" algn="just">
              <a:spcBef>
                <a:spcPts val="0"/>
              </a:spcBef>
              <a:spcAft>
                <a:spcPts val="0"/>
              </a:spcAft>
              <a:buNone/>
            </a:pPr>
            <a:r>
              <a:rPr lang="tr-TR" dirty="0">
                <a:ea typeface="Calibri"/>
              </a:rPr>
              <a:t>Bir başka deyişle gelir arttıkça hizmetler için yapılan harcamaların bütçe içindeki payı artmaktadır. </a:t>
            </a:r>
            <a:r>
              <a:rPr lang="tr-TR" dirty="0">
                <a:ea typeface="Calibri"/>
                <a:cs typeface="Times New Roman"/>
              </a:rPr>
              <a:t>	</a:t>
            </a:r>
            <a:endParaRPr lang="tr-TR" dirty="0"/>
          </a:p>
        </p:txBody>
      </p:sp>
    </p:spTree>
    <p:extLst>
      <p:ext uri="{BB962C8B-B14F-4D97-AF65-F5344CB8AC3E}">
        <p14:creationId xmlns:p14="http://schemas.microsoft.com/office/powerpoint/2010/main" val="37917152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1052736"/>
            <a:ext cx="8568952" cy="5256584"/>
          </a:xfrm>
        </p:spPr>
        <p:txBody>
          <a:bodyPr/>
          <a:lstStyle/>
          <a:p>
            <a:pPr marL="0" indent="0">
              <a:spcBef>
                <a:spcPts val="0"/>
              </a:spcBef>
              <a:buNone/>
            </a:pPr>
            <a:r>
              <a:rPr lang="tr-TR" b="1" dirty="0" smtClean="0"/>
              <a:t>İkinci neden; </a:t>
            </a:r>
            <a:r>
              <a:rPr lang="tr-TR" dirty="0" smtClean="0"/>
              <a:t>iş dünyasının hizmetler sektörüne olan talebinin ve dış kaynak kullanımının artmasıdır. Dış kaynak kullanımının nedenleri şunlardır:</a:t>
            </a:r>
            <a:endParaRPr lang="tr-TR" i="1" dirty="0"/>
          </a:p>
          <a:p>
            <a:pPr>
              <a:spcBef>
                <a:spcPts val="0"/>
              </a:spcBef>
            </a:pPr>
            <a:endParaRPr lang="tr-TR" i="1" dirty="0" smtClean="0"/>
          </a:p>
          <a:p>
            <a:pPr>
              <a:spcBef>
                <a:spcPts val="0"/>
              </a:spcBef>
            </a:pPr>
            <a:r>
              <a:rPr lang="tr-TR" sz="1800" b="1" i="1" dirty="0" smtClean="0"/>
              <a:t>Maliyet </a:t>
            </a:r>
            <a:r>
              <a:rPr lang="tr-TR" sz="1800" b="1" i="1" dirty="0"/>
              <a:t>ve </a:t>
            </a:r>
            <a:r>
              <a:rPr lang="tr-TR" sz="1800" b="1" i="1" dirty="0" smtClean="0"/>
              <a:t>verimlilik</a:t>
            </a:r>
            <a:endParaRPr lang="tr-TR" sz="1800" b="1" dirty="0"/>
          </a:p>
          <a:p>
            <a:pPr lvl="1">
              <a:spcBef>
                <a:spcPts val="0"/>
              </a:spcBef>
            </a:pPr>
            <a:r>
              <a:rPr lang="tr-TR" sz="1800" dirty="0" smtClean="0"/>
              <a:t>Diğer </a:t>
            </a:r>
            <a:r>
              <a:rPr lang="tr-TR" sz="1800" dirty="0"/>
              <a:t>firmalara destek hizmeti veren dış sağlayıcı firmalar </a:t>
            </a:r>
            <a:r>
              <a:rPr lang="tr-TR" sz="1800" dirty="0" smtClean="0"/>
              <a:t>genellikle </a:t>
            </a:r>
            <a:r>
              <a:rPr lang="tr-TR" sz="1800" dirty="0"/>
              <a:t>daha düşük maliyetle bunu yapabilirken daha geniş bir hizmet seçeneği sunarlar. </a:t>
            </a:r>
            <a:endParaRPr lang="tr-TR" sz="1800" dirty="0" smtClean="0"/>
          </a:p>
          <a:p>
            <a:pPr>
              <a:spcBef>
                <a:spcPts val="0"/>
              </a:spcBef>
            </a:pPr>
            <a:r>
              <a:rPr lang="tr-TR" sz="1800" b="1" i="1" dirty="0" smtClean="0"/>
              <a:t>Yeterlik</a:t>
            </a:r>
            <a:endParaRPr lang="tr-TR" sz="1800" b="1" dirty="0"/>
          </a:p>
          <a:p>
            <a:pPr lvl="1">
              <a:spcBef>
                <a:spcPts val="0"/>
              </a:spcBef>
            </a:pPr>
            <a:r>
              <a:rPr lang="tr-TR" sz="1800" dirty="0" smtClean="0"/>
              <a:t>Bilgi </a:t>
            </a:r>
            <a:r>
              <a:rPr lang="tr-TR" sz="1800" dirty="0"/>
              <a:t>teknolojileri ve finans gibi alanlarda yeni tekniklerin ve ürünlerin hızlı bir şekilde gelişmesi, firmaların bu alanlarda rekabetçi bir yapı kurmalarını ve sürdürmelerini zorlaştırmaktadır. Bu alanlarda iş dünyasının artan araştırma ve eğitim ihtiyaçlarının karşılanması için hizmet veren firmalar ortaya çıkmaya başlamıştır. </a:t>
            </a:r>
          </a:p>
          <a:p>
            <a:pPr>
              <a:spcBef>
                <a:spcPts val="0"/>
              </a:spcBef>
            </a:pPr>
            <a:r>
              <a:rPr lang="tr-TR" sz="1800" b="1" i="1" dirty="0" smtClean="0"/>
              <a:t>Uzmanlaşma</a:t>
            </a:r>
            <a:endParaRPr lang="tr-TR" sz="1800" b="1" dirty="0"/>
          </a:p>
          <a:p>
            <a:pPr lvl="1">
              <a:spcBef>
                <a:spcPts val="0"/>
              </a:spcBef>
            </a:pPr>
            <a:r>
              <a:rPr lang="tr-TR" sz="1800" dirty="0" smtClean="0"/>
              <a:t>Son </a:t>
            </a:r>
            <a:r>
              <a:rPr lang="tr-TR" sz="1800" dirty="0"/>
              <a:t>yıllarda endüstriler temel uğraş alanlarına odaklanmaya başlamıştır. Bu durum bağımsız hizmet tedarikçileri için yeni fırsatlar ortaya çıkartmıştır. </a:t>
            </a:r>
          </a:p>
          <a:p>
            <a:pPr lvl="1">
              <a:spcBef>
                <a:spcPts val="0"/>
              </a:spcBef>
            </a:pPr>
            <a:endParaRPr lang="tr-TR"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340768"/>
            <a:ext cx="8229600" cy="4896544"/>
          </a:xfrm>
        </p:spPr>
        <p:txBody>
          <a:bodyPr/>
          <a:lstStyle/>
          <a:p>
            <a:pPr marL="0" indent="0">
              <a:spcBef>
                <a:spcPts val="0"/>
              </a:spcBef>
              <a:buNone/>
            </a:pPr>
            <a:r>
              <a:rPr lang="tr-TR" sz="2400" b="1" dirty="0">
                <a:ea typeface="Calibri"/>
              </a:rPr>
              <a:t>Üçüncü </a:t>
            </a:r>
            <a:r>
              <a:rPr lang="tr-TR" sz="2400" b="1" dirty="0" smtClean="0">
                <a:ea typeface="Calibri"/>
              </a:rPr>
              <a:t>neden, </a:t>
            </a:r>
            <a:r>
              <a:rPr lang="tr-TR" sz="2400" dirty="0">
                <a:ea typeface="Calibri"/>
              </a:rPr>
              <a:t>teknolojik değişiminin sektör verimlilikleri üzerine görece etkisidir. </a:t>
            </a:r>
            <a:endParaRPr lang="tr-TR" sz="2400" dirty="0" smtClean="0">
              <a:ea typeface="Calibri"/>
            </a:endParaRPr>
          </a:p>
          <a:p>
            <a:pPr marL="0" indent="0">
              <a:spcBef>
                <a:spcPts val="0"/>
              </a:spcBef>
              <a:buNone/>
            </a:pPr>
            <a:endParaRPr lang="tr-TR" sz="2400" dirty="0">
              <a:ea typeface="Calibri"/>
            </a:endParaRPr>
          </a:p>
          <a:p>
            <a:pPr marL="0" indent="0">
              <a:spcBef>
                <a:spcPts val="0"/>
              </a:spcBef>
              <a:buNone/>
            </a:pPr>
            <a:r>
              <a:rPr lang="tr-TR" sz="2400" dirty="0" smtClean="0">
                <a:ea typeface="Calibri"/>
              </a:rPr>
              <a:t>Fiziksel </a:t>
            </a:r>
            <a:r>
              <a:rPr lang="tr-TR" sz="2400" dirty="0">
                <a:ea typeface="Calibri"/>
              </a:rPr>
              <a:t>malların üretimleri teknolojik gelişmenin etkisiyle daha yüksek verimliliğe ulaşabilir. </a:t>
            </a:r>
            <a:endParaRPr lang="tr-TR" sz="2400" dirty="0" smtClean="0">
              <a:ea typeface="Calibri"/>
            </a:endParaRPr>
          </a:p>
          <a:p>
            <a:pPr marL="0" indent="0">
              <a:spcBef>
                <a:spcPts val="0"/>
              </a:spcBef>
              <a:buNone/>
            </a:pPr>
            <a:endParaRPr lang="tr-TR" sz="2400" dirty="0">
              <a:ea typeface="Calibri"/>
            </a:endParaRPr>
          </a:p>
          <a:p>
            <a:pPr marL="0" indent="0">
              <a:spcBef>
                <a:spcPts val="0"/>
              </a:spcBef>
              <a:buNone/>
            </a:pPr>
            <a:r>
              <a:rPr lang="tr-TR" sz="2400" dirty="0" smtClean="0">
                <a:ea typeface="Calibri"/>
              </a:rPr>
              <a:t>Ancak </a:t>
            </a:r>
            <a:r>
              <a:rPr lang="tr-TR" sz="2400" dirty="0">
                <a:ea typeface="Calibri"/>
              </a:rPr>
              <a:t>hizmetlerin doğası gereği teknolojik gelişmeler, mal üretimine göre daha düşük düzeyde otomatik hale getirilebilir. </a:t>
            </a:r>
            <a:endParaRPr lang="tr-TR" sz="2400" dirty="0" smtClean="0">
              <a:ea typeface="Calibri"/>
            </a:endParaRPr>
          </a:p>
          <a:p>
            <a:pPr marL="0" indent="0">
              <a:spcBef>
                <a:spcPts val="0"/>
              </a:spcBef>
              <a:buNone/>
            </a:pPr>
            <a:endParaRPr lang="tr-TR" sz="2400" dirty="0">
              <a:ea typeface="Calibri"/>
            </a:endParaRPr>
          </a:p>
          <a:p>
            <a:pPr marL="0" indent="0">
              <a:spcBef>
                <a:spcPts val="0"/>
              </a:spcBef>
              <a:buNone/>
            </a:pPr>
            <a:r>
              <a:rPr lang="tr-TR" sz="2400" dirty="0" smtClean="0">
                <a:ea typeface="Calibri"/>
              </a:rPr>
              <a:t>Mal </a:t>
            </a:r>
            <a:r>
              <a:rPr lang="tr-TR" sz="2400" dirty="0">
                <a:ea typeface="Calibri"/>
              </a:rPr>
              <a:t>üretimiyle karşılaştırıldığında hizmetler, teknolojik gelişmenin etkisiyle gerçekleşen verimlilik artışlarında daha düşük bir potansiyele sahiptir. </a:t>
            </a:r>
            <a:endParaRPr lang="tr-TR" sz="2400" dirty="0"/>
          </a:p>
        </p:txBody>
      </p:sp>
    </p:spTree>
    <p:extLst>
      <p:ext uri="{BB962C8B-B14F-4D97-AF65-F5344CB8AC3E}">
        <p14:creationId xmlns:p14="http://schemas.microsoft.com/office/powerpoint/2010/main" val="18380002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004878"/>
            <a:ext cx="8229600" cy="1271994"/>
          </a:xfrm>
        </p:spPr>
        <p:txBody>
          <a:bodyPr/>
          <a:lstStyle/>
          <a:p>
            <a:r>
              <a:rPr lang="tr-TR" sz="3400" b="1" dirty="0" smtClean="0"/>
              <a:t>Hangi hizmetlerin gelişimi kalkınma göstergesidir?</a:t>
            </a:r>
            <a:endParaRPr lang="tr-TR" sz="3400" b="1" dirty="0"/>
          </a:p>
        </p:txBody>
      </p:sp>
      <p:sp>
        <p:nvSpPr>
          <p:cNvPr id="3" name="2 İçerik Yer Tutucusu"/>
          <p:cNvSpPr>
            <a:spLocks noGrp="1"/>
          </p:cNvSpPr>
          <p:nvPr>
            <p:ph idx="1"/>
          </p:nvPr>
        </p:nvSpPr>
        <p:spPr>
          <a:xfrm>
            <a:off x="457200" y="2492896"/>
            <a:ext cx="8147248" cy="3800484"/>
          </a:xfrm>
        </p:spPr>
        <p:txBody>
          <a:bodyPr/>
          <a:lstStyle/>
          <a:p>
            <a:pPr marL="0" indent="0">
              <a:spcBef>
                <a:spcPts val="0"/>
              </a:spcBef>
              <a:buNone/>
            </a:pPr>
            <a:r>
              <a:rPr lang="tr-TR" dirty="0" smtClean="0"/>
              <a:t>Hizmetler, </a:t>
            </a:r>
            <a:r>
              <a:rPr lang="tr-TR" dirty="0" err="1"/>
              <a:t>Browning-Singelmann</a:t>
            </a:r>
            <a:r>
              <a:rPr lang="tr-TR" dirty="0"/>
              <a:t> ve </a:t>
            </a:r>
            <a:r>
              <a:rPr lang="tr-TR" dirty="0" err="1"/>
              <a:t>Elfring</a:t>
            </a:r>
            <a:r>
              <a:rPr lang="tr-TR" dirty="0"/>
              <a:t> tarafından </a:t>
            </a:r>
            <a:r>
              <a:rPr lang="tr-TR" dirty="0" smtClean="0"/>
              <a:t>piyasa </a:t>
            </a:r>
            <a:r>
              <a:rPr lang="tr-TR" dirty="0"/>
              <a:t>temelli sınıflandırma </a:t>
            </a:r>
            <a:r>
              <a:rPr lang="tr-TR" dirty="0" smtClean="0"/>
              <a:t>sistemine göre dört </a:t>
            </a:r>
            <a:r>
              <a:rPr lang="tr-TR" dirty="0"/>
              <a:t>gruba ayırmaktadır</a:t>
            </a:r>
            <a:r>
              <a:rPr lang="tr-TR" dirty="0" smtClean="0"/>
              <a:t>.</a:t>
            </a:r>
          </a:p>
          <a:p>
            <a:pPr lvl="1">
              <a:spcBef>
                <a:spcPts val="0"/>
              </a:spcBef>
            </a:pPr>
            <a:r>
              <a:rPr lang="tr-TR" b="1" dirty="0"/>
              <a:t>Ü</a:t>
            </a:r>
            <a:r>
              <a:rPr lang="tr-TR" b="1" dirty="0" smtClean="0"/>
              <a:t>retici hizmetler</a:t>
            </a:r>
          </a:p>
          <a:p>
            <a:pPr lvl="2">
              <a:spcBef>
                <a:spcPts val="0"/>
              </a:spcBef>
            </a:pPr>
            <a:r>
              <a:rPr lang="tr-TR" sz="2000" dirty="0"/>
              <a:t>B</a:t>
            </a:r>
            <a:r>
              <a:rPr lang="tr-TR" sz="2000" dirty="0" smtClean="0"/>
              <a:t>ankacılık</a:t>
            </a:r>
            <a:r>
              <a:rPr lang="tr-TR" sz="2000" dirty="0"/>
              <a:t>, sigortacılık, muhasebecilik, emlak, hukuk hizmetleri </a:t>
            </a:r>
            <a:r>
              <a:rPr lang="tr-TR" sz="2000" dirty="0" smtClean="0"/>
              <a:t>gibi</a:t>
            </a:r>
          </a:p>
          <a:p>
            <a:pPr lvl="1">
              <a:spcBef>
                <a:spcPts val="0"/>
              </a:spcBef>
            </a:pPr>
            <a:r>
              <a:rPr lang="tr-TR" b="1" dirty="0"/>
              <a:t>D</a:t>
            </a:r>
            <a:r>
              <a:rPr lang="tr-TR" b="1" dirty="0" smtClean="0"/>
              <a:t>ağıtım hizmetleri</a:t>
            </a:r>
          </a:p>
          <a:p>
            <a:pPr lvl="2">
              <a:spcBef>
                <a:spcPts val="0"/>
              </a:spcBef>
            </a:pPr>
            <a:r>
              <a:rPr lang="tr-TR" sz="2000" dirty="0"/>
              <a:t>T</a:t>
            </a:r>
            <a:r>
              <a:rPr lang="tr-TR" sz="2000" dirty="0" smtClean="0"/>
              <a:t>aşımacılık</a:t>
            </a:r>
            <a:r>
              <a:rPr lang="tr-TR" sz="2000" dirty="0"/>
              <a:t>, depolama, iletişim ve perakende ticaret </a:t>
            </a:r>
            <a:r>
              <a:rPr lang="tr-TR" sz="2000" dirty="0" smtClean="0"/>
              <a:t>gibi</a:t>
            </a:r>
          </a:p>
          <a:p>
            <a:pPr lvl="1">
              <a:spcBef>
                <a:spcPts val="0"/>
              </a:spcBef>
            </a:pPr>
            <a:r>
              <a:rPr lang="tr-TR" b="1" dirty="0"/>
              <a:t>K</a:t>
            </a:r>
            <a:r>
              <a:rPr lang="tr-TR" b="1" dirty="0" smtClean="0"/>
              <a:t>işisel hizmetler</a:t>
            </a:r>
          </a:p>
          <a:p>
            <a:pPr lvl="2">
              <a:spcBef>
                <a:spcPts val="0"/>
              </a:spcBef>
            </a:pPr>
            <a:r>
              <a:rPr lang="tr-TR" sz="2000" dirty="0"/>
              <a:t>E</a:t>
            </a:r>
            <a:r>
              <a:rPr lang="tr-TR" sz="2000" dirty="0" smtClean="0"/>
              <a:t>v </a:t>
            </a:r>
            <a:r>
              <a:rPr lang="tr-TR" sz="2000" dirty="0"/>
              <a:t>hizmetleri, eğlence, bakım ve onarım gibi</a:t>
            </a:r>
            <a:endParaRPr lang="tr-TR" sz="2000" dirty="0" smtClean="0"/>
          </a:p>
          <a:p>
            <a:pPr lvl="1">
              <a:spcBef>
                <a:spcPts val="0"/>
              </a:spcBef>
            </a:pPr>
            <a:r>
              <a:rPr lang="tr-TR" b="1" dirty="0"/>
              <a:t>S</a:t>
            </a:r>
            <a:r>
              <a:rPr lang="tr-TR" b="1" dirty="0" smtClean="0"/>
              <a:t>osyal </a:t>
            </a:r>
            <a:r>
              <a:rPr lang="tr-TR" b="1" dirty="0"/>
              <a:t>hizmetler </a:t>
            </a:r>
            <a:r>
              <a:rPr lang="tr-TR" b="1" dirty="0" smtClean="0"/>
              <a:t> </a:t>
            </a:r>
          </a:p>
          <a:p>
            <a:pPr lvl="2">
              <a:spcBef>
                <a:spcPts val="0"/>
              </a:spcBef>
            </a:pPr>
            <a:r>
              <a:rPr lang="tr-TR" sz="2000" dirty="0"/>
              <a:t>E</a:t>
            </a:r>
            <a:r>
              <a:rPr lang="tr-TR" sz="2000" dirty="0" smtClean="0"/>
              <a:t>ğitim </a:t>
            </a:r>
            <a:r>
              <a:rPr lang="tr-TR" sz="2000" dirty="0"/>
              <a:t>ve sağlık </a:t>
            </a:r>
            <a:r>
              <a:rPr lang="tr-TR" sz="2000" dirty="0" smtClean="0"/>
              <a:t>hizmeti, kamu hizmetleri gibi</a:t>
            </a:r>
            <a:endParaRPr lang="tr-TR" sz="2000" dirty="0"/>
          </a:p>
        </p:txBody>
      </p:sp>
      <p:sp>
        <p:nvSpPr>
          <p:cNvPr id="4" name="2 İçerik Yer Tutucusu"/>
          <p:cNvSpPr txBox="1">
            <a:spLocks/>
          </p:cNvSpPr>
          <p:nvPr/>
        </p:nvSpPr>
        <p:spPr bwMode="auto">
          <a:xfrm>
            <a:off x="5076056" y="2492896"/>
            <a:ext cx="3826768" cy="38004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Char char="•"/>
              <a:defRPr sz="2000">
                <a:solidFill>
                  <a:srgbClr val="000000"/>
                </a:solidFill>
                <a:latin typeface="Book Antiqua" pitchFamily="18" charset="0"/>
                <a:ea typeface="+mn-ea"/>
                <a:cs typeface="+mn-cs"/>
              </a:defRPr>
            </a:lvl1pPr>
            <a:lvl2pPr marL="742950" indent="-285750" algn="l" rtl="0" eaLnBrk="1" fontAlgn="base" hangingPunct="1">
              <a:spcBef>
                <a:spcPct val="20000"/>
              </a:spcBef>
              <a:spcAft>
                <a:spcPct val="0"/>
              </a:spcAft>
              <a:buClr>
                <a:schemeClr val="tx1"/>
              </a:buClr>
              <a:buChar char="•"/>
              <a:defRPr sz="2000">
                <a:solidFill>
                  <a:srgbClr val="000000"/>
                </a:solidFill>
                <a:latin typeface="Book Antiqua" pitchFamily="18" charset="0"/>
              </a:defRPr>
            </a:lvl2pPr>
            <a:lvl3pPr marL="1143000" indent="-228600" algn="l" rtl="0" eaLnBrk="1" fontAlgn="base" hangingPunct="1">
              <a:spcBef>
                <a:spcPct val="20000"/>
              </a:spcBef>
              <a:spcAft>
                <a:spcPct val="0"/>
              </a:spcAft>
              <a:buClr>
                <a:schemeClr val="tx1"/>
              </a:buClr>
              <a:buChar char="•"/>
              <a:defRPr sz="1800">
                <a:solidFill>
                  <a:srgbClr val="000000"/>
                </a:solidFill>
                <a:latin typeface="Book Antiqua" pitchFamily="18" charset="0"/>
              </a:defRPr>
            </a:lvl3pPr>
            <a:lvl4pPr marL="1600200" indent="-228600" algn="l" rtl="0" eaLnBrk="1" fontAlgn="base" hangingPunct="1">
              <a:spcBef>
                <a:spcPct val="20000"/>
              </a:spcBef>
              <a:spcAft>
                <a:spcPct val="0"/>
              </a:spcAft>
              <a:buClr>
                <a:schemeClr val="tx1"/>
              </a:buClr>
              <a:buChar char="•"/>
              <a:defRPr sz="1600">
                <a:solidFill>
                  <a:srgbClr val="000000"/>
                </a:solidFill>
                <a:latin typeface="Book Antiqua" pitchFamily="18" charset="0"/>
              </a:defRPr>
            </a:lvl4pPr>
            <a:lvl5pPr marL="2057400" indent="-228600" algn="l" rtl="0" eaLnBrk="1" fontAlgn="base" hangingPunct="1">
              <a:spcBef>
                <a:spcPct val="20000"/>
              </a:spcBef>
              <a:spcAft>
                <a:spcPct val="0"/>
              </a:spcAft>
              <a:buClr>
                <a:schemeClr val="tx1"/>
              </a:buClr>
              <a:buChar char="•"/>
              <a:defRPr sz="1600">
                <a:solidFill>
                  <a:srgbClr val="000000"/>
                </a:solidFill>
                <a:latin typeface="Book Antiqua" pitchFamily="18" charset="0"/>
              </a:defRPr>
            </a:lvl5pPr>
            <a:lvl6pPr marL="2514600" indent="-228600" algn="l" rtl="0" eaLnBrk="1" fontAlgn="base" hangingPunct="1">
              <a:spcBef>
                <a:spcPct val="20000"/>
              </a:spcBef>
              <a:spcAft>
                <a:spcPct val="0"/>
              </a:spcAft>
              <a:buClr>
                <a:schemeClr val="tx1"/>
              </a:buClr>
              <a:buChar char="•"/>
              <a:defRPr sz="2000">
                <a:solidFill>
                  <a:srgbClr val="000000"/>
                </a:solidFill>
                <a:latin typeface="+mn-lt"/>
              </a:defRPr>
            </a:lvl6pPr>
            <a:lvl7pPr marL="2971800" indent="-228600" algn="l" rtl="0" eaLnBrk="1" fontAlgn="base" hangingPunct="1">
              <a:spcBef>
                <a:spcPct val="20000"/>
              </a:spcBef>
              <a:spcAft>
                <a:spcPct val="0"/>
              </a:spcAft>
              <a:buClr>
                <a:schemeClr val="tx1"/>
              </a:buClr>
              <a:buChar char="•"/>
              <a:defRPr sz="2000">
                <a:solidFill>
                  <a:srgbClr val="000000"/>
                </a:solidFill>
                <a:latin typeface="+mn-lt"/>
              </a:defRPr>
            </a:lvl7pPr>
            <a:lvl8pPr marL="3429000" indent="-228600" algn="l" rtl="0" eaLnBrk="1" fontAlgn="base" hangingPunct="1">
              <a:spcBef>
                <a:spcPct val="20000"/>
              </a:spcBef>
              <a:spcAft>
                <a:spcPct val="0"/>
              </a:spcAft>
              <a:buClr>
                <a:schemeClr val="tx1"/>
              </a:buClr>
              <a:buChar char="•"/>
              <a:defRPr sz="2000">
                <a:solidFill>
                  <a:srgbClr val="000000"/>
                </a:solidFill>
                <a:latin typeface="+mn-lt"/>
              </a:defRPr>
            </a:lvl8pPr>
            <a:lvl9pPr marL="3886200" indent="-228600" algn="l" rtl="0" eaLnBrk="1" fontAlgn="base" hangingPunct="1">
              <a:spcBef>
                <a:spcPct val="20000"/>
              </a:spcBef>
              <a:spcAft>
                <a:spcPct val="0"/>
              </a:spcAft>
              <a:buClr>
                <a:schemeClr val="tx1"/>
              </a:buClr>
              <a:buChar char="•"/>
              <a:defRPr sz="2000">
                <a:solidFill>
                  <a:srgbClr val="000000"/>
                </a:solidFill>
                <a:latin typeface="+mn-lt"/>
              </a:defRPr>
            </a:lvl9pPr>
          </a:lstStyle>
          <a:p>
            <a:endParaRPr lang="tr-TR" sz="1600" kern="0"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2276872"/>
            <a:ext cx="8229600" cy="3518132"/>
          </a:xfrm>
        </p:spPr>
        <p:txBody>
          <a:bodyPr/>
          <a:lstStyle/>
          <a:p>
            <a:pPr marL="0" lvl="0" indent="0">
              <a:spcBef>
                <a:spcPct val="0"/>
              </a:spcBef>
              <a:buClrTx/>
              <a:buNone/>
            </a:pPr>
            <a:r>
              <a:rPr lang="tr-TR" sz="2400" dirty="0"/>
              <a:t>Üretici hizmetler ve dağıtım hizmetleri, tarım ve sanayi üretimindeki artışla birlikte artan hizmet sektörlerinden oluşmaktadır</a:t>
            </a:r>
            <a:r>
              <a:rPr lang="tr-TR" sz="2400" dirty="0" smtClean="0"/>
              <a:t>.</a:t>
            </a:r>
          </a:p>
          <a:p>
            <a:pPr marL="0" lvl="0" indent="0">
              <a:spcBef>
                <a:spcPct val="0"/>
              </a:spcBef>
              <a:buClrTx/>
              <a:buNone/>
            </a:pPr>
            <a:endParaRPr lang="tr-TR" sz="2400" dirty="0"/>
          </a:p>
          <a:p>
            <a:pPr marL="0" lvl="0" indent="0">
              <a:spcBef>
                <a:spcPct val="0"/>
              </a:spcBef>
              <a:buClrTx/>
              <a:buNone/>
            </a:pPr>
            <a:r>
              <a:rPr lang="tr-TR" sz="2400" dirty="0"/>
              <a:t>Bir ekonomide hizmetler sektöründeki büyümenin kalkınma düzeyini gösterebilmesi için öncelikle sosyal ve kişisel hizmetler grubunda yer alan hizmetlerin büyümesi gerekmektedir.</a:t>
            </a:r>
          </a:p>
        </p:txBody>
      </p:sp>
    </p:spTree>
    <p:extLst>
      <p:ext uri="{BB962C8B-B14F-4D97-AF65-F5344CB8AC3E}">
        <p14:creationId xmlns:p14="http://schemas.microsoft.com/office/powerpoint/2010/main" val="17075772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004878"/>
            <a:ext cx="8229600" cy="839946"/>
          </a:xfrm>
        </p:spPr>
        <p:txBody>
          <a:bodyPr/>
          <a:lstStyle/>
          <a:p>
            <a:r>
              <a:rPr lang="tr-TR" sz="3000" b="1" dirty="0"/>
              <a:t>Hizmetler Sektörü ve Kapsayıcı Büyüme</a:t>
            </a:r>
          </a:p>
        </p:txBody>
      </p:sp>
      <p:sp>
        <p:nvSpPr>
          <p:cNvPr id="3" name="2 İçerik Yer Tutucusu"/>
          <p:cNvSpPr>
            <a:spLocks noGrp="1"/>
          </p:cNvSpPr>
          <p:nvPr>
            <p:ph idx="1"/>
          </p:nvPr>
        </p:nvSpPr>
        <p:spPr>
          <a:xfrm>
            <a:off x="395536" y="2132856"/>
            <a:ext cx="8229600" cy="4464496"/>
          </a:xfrm>
        </p:spPr>
        <p:txBody>
          <a:bodyPr/>
          <a:lstStyle/>
          <a:p>
            <a:pPr marL="0" indent="0">
              <a:spcBef>
                <a:spcPts val="0"/>
              </a:spcBef>
              <a:spcAft>
                <a:spcPts val="0"/>
              </a:spcAft>
              <a:buNone/>
            </a:pPr>
            <a:r>
              <a:rPr lang="tr-TR" dirty="0" smtClean="0">
                <a:ea typeface="Calibri"/>
                <a:cs typeface="Times New Roman"/>
              </a:rPr>
              <a:t>Hizmetler </a:t>
            </a:r>
            <a:r>
              <a:rPr lang="tr-TR" dirty="0">
                <a:ea typeface="Calibri"/>
                <a:cs typeface="Times New Roman"/>
              </a:rPr>
              <a:t>sektöründeki büyümenin bir ülke ekonomisine doğrudan ve dolaylı etkileri bulunmaktadır</a:t>
            </a:r>
            <a:r>
              <a:rPr lang="tr-TR" dirty="0" smtClean="0">
                <a:ea typeface="Calibri"/>
                <a:cs typeface="Times New Roman"/>
              </a:rPr>
              <a:t>.</a:t>
            </a:r>
          </a:p>
          <a:p>
            <a:pPr marL="0" indent="0">
              <a:spcBef>
                <a:spcPts val="0"/>
              </a:spcBef>
              <a:spcAft>
                <a:spcPts val="0"/>
              </a:spcAft>
              <a:buNone/>
            </a:pPr>
            <a:r>
              <a:rPr lang="tr-TR" dirty="0" smtClean="0">
                <a:ea typeface="Calibri"/>
                <a:cs typeface="Times New Roman"/>
              </a:rPr>
              <a:t> </a:t>
            </a:r>
          </a:p>
          <a:p>
            <a:pPr marL="0" indent="0">
              <a:spcBef>
                <a:spcPts val="0"/>
              </a:spcBef>
              <a:spcAft>
                <a:spcPts val="0"/>
              </a:spcAft>
              <a:buNone/>
            </a:pPr>
            <a:r>
              <a:rPr lang="tr-TR" dirty="0" smtClean="0">
                <a:ea typeface="Calibri"/>
                <a:cs typeface="Times New Roman"/>
              </a:rPr>
              <a:t>Her </a:t>
            </a:r>
            <a:r>
              <a:rPr lang="tr-TR" dirty="0">
                <a:ea typeface="Calibri"/>
                <a:cs typeface="Times New Roman"/>
              </a:rPr>
              <a:t>şeyden önce hizmetler sektörünün büyümesi kısa vadede GSYH’yi artırmaktadır. </a:t>
            </a:r>
            <a:endParaRPr lang="tr-TR" dirty="0" smtClean="0">
              <a:ea typeface="Calibri"/>
              <a:cs typeface="Times New Roman"/>
            </a:endParaRPr>
          </a:p>
          <a:p>
            <a:pPr marL="0" indent="0">
              <a:spcBef>
                <a:spcPts val="0"/>
              </a:spcBef>
              <a:spcAft>
                <a:spcPts val="0"/>
              </a:spcAft>
              <a:buNone/>
            </a:pPr>
            <a:endParaRPr lang="tr-TR" dirty="0" smtClean="0">
              <a:ea typeface="Calibri"/>
              <a:cs typeface="Times New Roman"/>
            </a:endParaRPr>
          </a:p>
          <a:p>
            <a:pPr marL="0" indent="0">
              <a:spcBef>
                <a:spcPts val="0"/>
              </a:spcBef>
              <a:spcAft>
                <a:spcPts val="0"/>
              </a:spcAft>
              <a:buNone/>
            </a:pPr>
            <a:r>
              <a:rPr lang="tr-TR" dirty="0" smtClean="0">
                <a:ea typeface="Calibri"/>
                <a:cs typeface="Times New Roman"/>
              </a:rPr>
              <a:t>Bu </a:t>
            </a:r>
            <a:r>
              <a:rPr lang="tr-TR" dirty="0">
                <a:ea typeface="Calibri"/>
                <a:cs typeface="Times New Roman"/>
              </a:rPr>
              <a:t>nedenle ekonomik büyüme üzerinde kesin bir etkisi bulunmaktadır</a:t>
            </a:r>
            <a:r>
              <a:rPr lang="tr-TR" dirty="0" smtClean="0">
                <a:ea typeface="Calibri"/>
                <a:cs typeface="Times New Roman"/>
              </a:rPr>
              <a:t>.</a:t>
            </a:r>
          </a:p>
          <a:p>
            <a:pPr marL="0" indent="0">
              <a:spcBef>
                <a:spcPts val="0"/>
              </a:spcBef>
              <a:spcAft>
                <a:spcPts val="0"/>
              </a:spcAft>
              <a:buNone/>
            </a:pPr>
            <a:r>
              <a:rPr lang="tr-TR" dirty="0" smtClean="0">
                <a:ea typeface="Calibri"/>
                <a:cs typeface="Times New Roman"/>
              </a:rPr>
              <a:t>Kalkınma </a:t>
            </a:r>
            <a:r>
              <a:rPr lang="tr-TR" dirty="0">
                <a:ea typeface="Calibri"/>
                <a:cs typeface="Times New Roman"/>
              </a:rPr>
              <a:t>düzeyini artırmanın en önemli kanallarından birisi, öncelikle sürdürülebilir bir ekonomik büyümeyi yakalamaktır. </a:t>
            </a:r>
            <a:endParaRPr lang="tr-TR" dirty="0" smtClean="0">
              <a:ea typeface="Calibri"/>
              <a:cs typeface="Times New Roman"/>
            </a:endParaRPr>
          </a:p>
          <a:p>
            <a:pPr marL="0" indent="0">
              <a:spcBef>
                <a:spcPts val="0"/>
              </a:spcBef>
              <a:spcAft>
                <a:spcPts val="0"/>
              </a:spcAft>
              <a:buNone/>
            </a:pPr>
            <a:endParaRPr lang="tr-TR" dirty="0" smtClean="0">
              <a:ea typeface="Calibri"/>
              <a:cs typeface="Times New Roman"/>
            </a:endParaRPr>
          </a:p>
          <a:p>
            <a:pPr marL="0" indent="0">
              <a:spcBef>
                <a:spcPts val="0"/>
              </a:spcBef>
              <a:spcAft>
                <a:spcPts val="0"/>
              </a:spcAft>
              <a:buNone/>
            </a:pPr>
            <a:r>
              <a:rPr lang="tr-TR" dirty="0" smtClean="0">
                <a:ea typeface="Calibri"/>
                <a:cs typeface="Times New Roman"/>
              </a:rPr>
              <a:t>Ardından </a:t>
            </a:r>
            <a:r>
              <a:rPr lang="tr-TR" dirty="0">
                <a:ea typeface="Calibri"/>
                <a:cs typeface="Times New Roman"/>
              </a:rPr>
              <a:t>ekonomik büyümeyle birlikte oluşan geliri, toplumun farklı kesimlerine adil bir şekilde dağıtmak gerekmektedir. </a:t>
            </a:r>
            <a:endParaRPr lang="tr-TR" dirty="0" smtClean="0">
              <a:ea typeface="Calibri"/>
              <a:cs typeface="Times New Roman"/>
            </a:endParaRPr>
          </a:p>
          <a:p>
            <a:pPr marL="0" indent="0">
              <a:spcBef>
                <a:spcPts val="0"/>
              </a:spcBef>
              <a:spcAft>
                <a:spcPts val="0"/>
              </a:spcAft>
              <a:buNone/>
            </a:pPr>
            <a:r>
              <a:rPr lang="tr-TR" dirty="0" smtClean="0">
                <a:ea typeface="Calibri"/>
                <a:cs typeface="Times New Roman"/>
              </a:rPr>
              <a:t>Bu </a:t>
            </a:r>
            <a:r>
              <a:rPr lang="tr-TR" dirty="0">
                <a:ea typeface="Calibri"/>
                <a:cs typeface="Times New Roman"/>
              </a:rPr>
              <a:t>dağılım ne kadar başarılıysa toplumun mal ve hizmetlere olan talebi o kadar artacaktır.</a:t>
            </a:r>
            <a:endParaRPr lang="tr-TR" sz="1800" dirty="0">
              <a:effectLst/>
              <a:ea typeface="Calibri"/>
              <a:cs typeface="Times New Roman"/>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412776"/>
            <a:ext cx="8229600" cy="5112568"/>
          </a:xfrm>
        </p:spPr>
        <p:txBody>
          <a:bodyPr/>
          <a:lstStyle/>
          <a:p>
            <a:pPr marL="0" lvl="0" indent="0">
              <a:buClr>
                <a:srgbClr val="000000"/>
              </a:buClr>
              <a:buNone/>
            </a:pPr>
            <a:r>
              <a:rPr lang="tr-TR" dirty="0" smtClean="0"/>
              <a:t>Dünya Bankasının son yıllarda ortaya çıkardığı </a:t>
            </a:r>
            <a:r>
              <a:rPr lang="tr-TR" b="1" dirty="0" smtClean="0"/>
              <a:t>Kapsayıcı Büyüme;</a:t>
            </a:r>
            <a:endParaRPr lang="tr-TR" b="1" dirty="0"/>
          </a:p>
          <a:p>
            <a:pPr lvl="1">
              <a:buClr>
                <a:srgbClr val="000000"/>
              </a:buClr>
            </a:pPr>
            <a:endParaRPr lang="tr-TR" dirty="0" smtClean="0"/>
          </a:p>
          <a:p>
            <a:pPr lvl="1">
              <a:buClr>
                <a:srgbClr val="000000"/>
              </a:buClr>
            </a:pPr>
            <a:r>
              <a:rPr lang="tr-TR" dirty="0" smtClean="0"/>
              <a:t>Milli </a:t>
            </a:r>
            <a:r>
              <a:rPr lang="tr-TR" dirty="0"/>
              <a:t>gelir artışından ortaya çıkan fayda ve fırsatların toplumun farklı kesimlerine dengeli bir şekilde dağıtıldığı bir ekonomik büyüme modelini ifade etmektedir</a:t>
            </a:r>
            <a:r>
              <a:rPr lang="tr-TR" dirty="0" smtClean="0"/>
              <a:t>.</a:t>
            </a:r>
          </a:p>
          <a:p>
            <a:pPr lvl="1">
              <a:buClr>
                <a:srgbClr val="000000"/>
              </a:buClr>
            </a:pPr>
            <a:endParaRPr lang="tr-TR" dirty="0"/>
          </a:p>
          <a:p>
            <a:pPr lvl="0">
              <a:buClr>
                <a:srgbClr val="000000"/>
              </a:buClr>
            </a:pPr>
            <a:r>
              <a:rPr lang="tr-TR" dirty="0"/>
              <a:t>Kapsayıcı büyüme, hem büyüme hızına hem de büyüme modeline/şekline odaklanan ayrı bir karaktere sahiptir. </a:t>
            </a:r>
          </a:p>
          <a:p>
            <a:pPr lvl="0">
              <a:buClr>
                <a:srgbClr val="000000"/>
              </a:buClr>
            </a:pPr>
            <a:r>
              <a:rPr lang="tr-TR" dirty="0"/>
              <a:t>Hizmetler sektörünün performansı ile yoksulluğun azaltılması ve sürdürülebilir ekonomik büyüme arasında ilişki bulunuyor.</a:t>
            </a:r>
          </a:p>
          <a:p>
            <a:pPr lvl="0">
              <a:buClr>
                <a:srgbClr val="000000"/>
              </a:buClr>
            </a:pPr>
            <a:r>
              <a:rPr lang="tr-TR" dirty="0"/>
              <a:t>Hizmetler sektörü büyürken kadın işgücü ve engelliler gibi toplumdaki dezavantajlı grupların istihdamına katkıda bulunmaktadır.</a:t>
            </a:r>
          </a:p>
          <a:p>
            <a:endParaRPr lang="tr-TR" dirty="0"/>
          </a:p>
        </p:txBody>
      </p:sp>
    </p:spTree>
    <p:extLst>
      <p:ext uri="{BB962C8B-B14F-4D97-AF65-F5344CB8AC3E}">
        <p14:creationId xmlns:p14="http://schemas.microsoft.com/office/powerpoint/2010/main" val="18494636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196752"/>
            <a:ext cx="8229600" cy="5184576"/>
          </a:xfrm>
        </p:spPr>
        <p:txBody>
          <a:bodyPr/>
          <a:lstStyle/>
          <a:p>
            <a:pPr marL="0" indent="0">
              <a:spcBef>
                <a:spcPts val="0"/>
              </a:spcBef>
              <a:buNone/>
            </a:pPr>
            <a:r>
              <a:rPr lang="tr-TR" sz="2200" b="1" dirty="0" smtClean="0"/>
              <a:t>İkinci olarak </a:t>
            </a:r>
            <a:r>
              <a:rPr lang="tr-TR" sz="2200" dirty="0" smtClean="0"/>
              <a:t>hizmetler sektöründeki gelişmeler, Dünya Bankası tarafından son yıllarda ön plana çıkarılan kapsayıcı büyüme kavramıyla birlikte ele alınmıştır. </a:t>
            </a:r>
          </a:p>
          <a:p>
            <a:pPr marL="0" indent="0">
              <a:spcBef>
                <a:spcPts val="0"/>
              </a:spcBef>
              <a:buNone/>
            </a:pPr>
            <a:endParaRPr lang="tr-TR" sz="2200" dirty="0" smtClean="0"/>
          </a:p>
          <a:p>
            <a:pPr marL="0" indent="0">
              <a:spcBef>
                <a:spcPts val="0"/>
              </a:spcBef>
              <a:buNone/>
            </a:pPr>
            <a:r>
              <a:rPr lang="tr-TR" sz="2200" dirty="0" smtClean="0"/>
              <a:t>Hizmetler sektörü gelişirken öncelikli olarak bir ekonomideki istihdam yapısını değiştirmektedir. </a:t>
            </a:r>
          </a:p>
          <a:p>
            <a:pPr marL="0" indent="0">
              <a:spcBef>
                <a:spcPts val="0"/>
              </a:spcBef>
              <a:buNone/>
            </a:pPr>
            <a:endParaRPr lang="tr-TR" sz="2200" dirty="0" smtClean="0"/>
          </a:p>
          <a:p>
            <a:pPr marL="0" indent="0">
              <a:spcBef>
                <a:spcPts val="0"/>
              </a:spcBef>
              <a:buNone/>
            </a:pPr>
            <a:r>
              <a:rPr lang="tr-TR" sz="2200" dirty="0" smtClean="0"/>
              <a:t>Böylece gençler ve kadınlar gibi toplumun dezavantajlı kesimleri ekonomik büyümeden faydalanmaktadır.</a:t>
            </a:r>
          </a:p>
          <a:p>
            <a:pPr marL="0" indent="0">
              <a:spcBef>
                <a:spcPts val="0"/>
              </a:spcBef>
              <a:buNone/>
            </a:pPr>
            <a:endParaRPr lang="tr-TR" sz="2200" dirty="0" smtClean="0"/>
          </a:p>
          <a:p>
            <a:pPr marL="0" indent="0">
              <a:spcBef>
                <a:spcPts val="0"/>
              </a:spcBef>
              <a:buNone/>
            </a:pPr>
            <a:r>
              <a:rPr lang="tr-TR" sz="2200" b="1" dirty="0" smtClean="0"/>
              <a:t>Son olarak </a:t>
            </a:r>
            <a:r>
              <a:rPr lang="tr-TR" sz="2200" dirty="0" smtClean="0"/>
              <a:t>hizmetler sektörünün önemi, Türkiye ekonomisi açısından ele alındığında Türkiye ekonomisinin uzun vadeli sorunu olan dış ticaret açığını azaltmada hizmetler sektörü önemli bir rol oynamaktadır.</a:t>
            </a:r>
            <a:endParaRPr lang="tr-TR" sz="2200" dirty="0"/>
          </a:p>
        </p:txBody>
      </p:sp>
    </p:spTree>
    <p:extLst>
      <p:ext uri="{BB962C8B-B14F-4D97-AF65-F5344CB8AC3E}">
        <p14:creationId xmlns:p14="http://schemas.microsoft.com/office/powerpoint/2010/main" val="17753487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600" b="1" dirty="0" smtClean="0"/>
              <a:t>Türkiye’de Kadın İstihdamının </a:t>
            </a:r>
            <a:r>
              <a:rPr lang="tr-TR" sz="2600" b="1" dirty="0" err="1" smtClean="0"/>
              <a:t>Sektörel</a:t>
            </a:r>
            <a:r>
              <a:rPr lang="tr-TR" sz="2600" b="1" dirty="0" smtClean="0"/>
              <a:t> Dağılımı</a:t>
            </a:r>
            <a:endParaRPr lang="tr-TR" sz="2600" b="1" dirty="0"/>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3667923332"/>
              </p:ext>
            </p:extLst>
          </p:nvPr>
        </p:nvGraphicFramePr>
        <p:xfrm>
          <a:off x="971600" y="2132856"/>
          <a:ext cx="7128791" cy="4479060"/>
        </p:xfrm>
        <a:graphic>
          <a:graphicData uri="http://schemas.openxmlformats.org/drawingml/2006/table">
            <a:tbl>
              <a:tblPr firstRow="1" firstCol="1" bandRow="1">
                <a:tableStyleId>{5C22544A-7EE6-4342-B048-85BDC9FD1C3A}</a:tableStyleId>
              </a:tblPr>
              <a:tblGrid>
                <a:gridCol w="7128791"/>
              </a:tblGrid>
              <a:tr h="764702">
                <a:tc>
                  <a:txBody>
                    <a:bodyPr/>
                    <a:lstStyle/>
                    <a:p>
                      <a:pPr algn="just">
                        <a:lnSpc>
                          <a:spcPct val="107000"/>
                        </a:lnSpc>
                        <a:spcAft>
                          <a:spcPts val="600"/>
                        </a:spcAft>
                      </a:pPr>
                      <a:r>
                        <a:rPr lang="tr-TR" sz="1100">
                          <a:effectLst/>
                        </a:rPr>
                        <a:t>Grafik 3: Türkiye’de Kadın İstihdamının Sektörel Dağılımı</a:t>
                      </a:r>
                      <a:endParaRPr lang="tr-TR" sz="1100">
                        <a:effectLst/>
                        <a:latin typeface="Calibri"/>
                        <a:ea typeface="Calibri"/>
                        <a:cs typeface="Times New Roman"/>
                      </a:endParaRPr>
                    </a:p>
                  </a:txBody>
                  <a:tcPr marL="68580" marR="68580" marT="0" marB="0"/>
                </a:tc>
              </a:tr>
              <a:tr h="2835698">
                <a:tc>
                  <a:txBody>
                    <a:bodyPr/>
                    <a:lstStyle/>
                    <a:p>
                      <a:pPr algn="just">
                        <a:lnSpc>
                          <a:spcPct val="107000"/>
                        </a:lnSpc>
                        <a:spcAft>
                          <a:spcPts val="0"/>
                        </a:spcAft>
                      </a:pPr>
                      <a:endParaRPr lang="tr-TR" sz="1200">
                        <a:effectLst/>
                        <a:latin typeface="Times New Roman"/>
                        <a:ea typeface="Calibri"/>
                        <a:cs typeface="Times New Roman"/>
                      </a:endParaRPr>
                    </a:p>
                  </a:txBody>
                  <a:tcPr marL="68580" marR="68580" marT="0" marB="0"/>
                </a:tc>
              </a:tr>
              <a:tr h="878660">
                <a:tc>
                  <a:txBody>
                    <a:bodyPr/>
                    <a:lstStyle/>
                    <a:p>
                      <a:pPr algn="just">
                        <a:lnSpc>
                          <a:spcPct val="107000"/>
                        </a:lnSpc>
                        <a:spcBef>
                          <a:spcPts val="600"/>
                        </a:spcBef>
                        <a:spcAft>
                          <a:spcPts val="0"/>
                        </a:spcAft>
                      </a:pPr>
                      <a:r>
                        <a:rPr lang="tr-TR" sz="1000" dirty="0">
                          <a:effectLst/>
                        </a:rPr>
                        <a:t>Kaynak: Dünya Bankası</a:t>
                      </a:r>
                      <a:endParaRPr lang="tr-TR" sz="1100" dirty="0">
                        <a:effectLst/>
                        <a:latin typeface="Calibri"/>
                        <a:ea typeface="Calibri"/>
                        <a:cs typeface="Times New Roman"/>
                      </a:endParaRPr>
                    </a:p>
                  </a:txBody>
                  <a:tcPr marL="68580" marR="68580" marT="0" marB="0"/>
                </a:tc>
              </a:tr>
            </a:tbl>
          </a:graphicData>
        </a:graphic>
      </p:graphicFrame>
      <p:pic>
        <p:nvPicPr>
          <p:cNvPr id="1026" name="Resim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924944"/>
            <a:ext cx="7128792"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314775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214414" y="1004878"/>
            <a:ext cx="6781800" cy="1271994"/>
          </a:xfrm>
        </p:spPr>
        <p:txBody>
          <a:bodyPr/>
          <a:lstStyle/>
          <a:p>
            <a:r>
              <a:rPr lang="tr-TR" sz="2800" b="1" dirty="0" smtClean="0"/>
              <a:t>Türkiye Ekonomisi Açısından Hizmetler Sektörünün Diğer Bir Önemi</a:t>
            </a:r>
            <a:endParaRPr lang="tr-TR" sz="2800" b="1" dirty="0"/>
          </a:p>
        </p:txBody>
      </p:sp>
      <p:sp>
        <p:nvSpPr>
          <p:cNvPr id="3" name="2 İçerik Yer Tutucusu"/>
          <p:cNvSpPr>
            <a:spLocks noGrp="1"/>
          </p:cNvSpPr>
          <p:nvPr>
            <p:ph idx="1"/>
          </p:nvPr>
        </p:nvSpPr>
        <p:spPr>
          <a:xfrm>
            <a:off x="457200" y="2636912"/>
            <a:ext cx="8229600" cy="3306688"/>
          </a:xfrm>
        </p:spPr>
        <p:txBody>
          <a:bodyPr/>
          <a:lstStyle/>
          <a:p>
            <a:pPr marL="0" indent="0">
              <a:spcBef>
                <a:spcPts val="0"/>
              </a:spcBef>
              <a:buNone/>
            </a:pPr>
            <a:r>
              <a:rPr lang="tr-TR" dirty="0"/>
              <a:t>Türkiye ekonomisinin uzun bir geçmişe dayanan cari açık sorunu bulunmaktadır. </a:t>
            </a:r>
            <a:r>
              <a:rPr lang="tr-TR" dirty="0" smtClean="0"/>
              <a:t>Cari Dengeyi en önemli iki hesap dış ticaret dengesi ve hizmetler dengesidir.</a:t>
            </a:r>
          </a:p>
          <a:p>
            <a:pPr marL="0" indent="0">
              <a:spcBef>
                <a:spcPts val="0"/>
              </a:spcBef>
              <a:buNone/>
            </a:pPr>
            <a:endParaRPr lang="tr-TR" dirty="0" smtClean="0"/>
          </a:p>
          <a:p>
            <a:pPr lvl="1">
              <a:spcBef>
                <a:spcPts val="0"/>
              </a:spcBef>
            </a:pPr>
            <a:r>
              <a:rPr lang="tr-TR" dirty="0"/>
              <a:t>Dış ticaret dengesi, sadece fiziksel malların ihracatı ve ithalatı arasındaki fark hesaplanarak elde edilmektedir. </a:t>
            </a:r>
            <a:r>
              <a:rPr lang="tr-TR" dirty="0" smtClean="0"/>
              <a:t>Türkiye yüksek dış ticaret açığı vermektedir.</a:t>
            </a:r>
          </a:p>
          <a:p>
            <a:pPr lvl="1">
              <a:spcBef>
                <a:spcPts val="0"/>
              </a:spcBef>
            </a:pPr>
            <a:r>
              <a:rPr lang="tr-TR" dirty="0" smtClean="0"/>
              <a:t>Hizmetler dengesinde yer alan turizm ve ulaştırma gibi kalemlerden elde ettiği yüksek döviz geliriyle bu açığın bir kısmını gidermektedir.</a:t>
            </a:r>
            <a:endParaRPr lang="tr-T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14414" y="1004878"/>
            <a:ext cx="6781800" cy="1055970"/>
          </a:xfrm>
        </p:spPr>
        <p:txBody>
          <a:bodyPr/>
          <a:lstStyle/>
          <a:p>
            <a:r>
              <a:rPr lang="tr-TR" sz="3000" b="1" dirty="0" smtClean="0"/>
              <a:t>Türkiye’nin Ödemeler Dengesi İstatistikleri </a:t>
            </a:r>
            <a:endParaRPr lang="tr-TR" sz="3000" b="1"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063125954"/>
              </p:ext>
            </p:extLst>
          </p:nvPr>
        </p:nvGraphicFramePr>
        <p:xfrm>
          <a:off x="971600" y="2276870"/>
          <a:ext cx="7056783" cy="3960441"/>
        </p:xfrm>
        <a:graphic>
          <a:graphicData uri="http://schemas.openxmlformats.org/drawingml/2006/table">
            <a:tbl>
              <a:tblPr firstRow="1" firstCol="1" bandRow="1">
                <a:tableStyleId>{5C22544A-7EE6-4342-B048-85BDC9FD1C3A}</a:tableStyleId>
              </a:tblPr>
              <a:tblGrid>
                <a:gridCol w="827752"/>
                <a:gridCol w="1154110"/>
                <a:gridCol w="1122491"/>
                <a:gridCol w="1377704"/>
                <a:gridCol w="1287363"/>
                <a:gridCol w="1287363"/>
              </a:tblGrid>
              <a:tr h="302170">
                <a:tc gridSpan="6">
                  <a:txBody>
                    <a:bodyPr/>
                    <a:lstStyle/>
                    <a:p>
                      <a:pPr>
                        <a:lnSpc>
                          <a:spcPct val="107000"/>
                        </a:lnSpc>
                        <a:spcAft>
                          <a:spcPts val="0"/>
                        </a:spcAft>
                      </a:pPr>
                      <a:r>
                        <a:rPr lang="tr-TR" sz="1100">
                          <a:effectLst/>
                        </a:rPr>
                        <a:t>Tablo 5: Türkiye'nin Ödemeler Dengesi İstatistikleri (Milyar Dolar)</a:t>
                      </a:r>
                      <a:endParaRPr lang="tr-TR" sz="1100">
                        <a:effectLst/>
                        <a:latin typeface="Calibri"/>
                        <a:ea typeface="Calibri"/>
                        <a:cs typeface="Times New Roman"/>
                      </a:endParaRPr>
                    </a:p>
                  </a:txBody>
                  <a:tcPr marL="44450" marR="44450" marT="0" marB="0" anchor="b"/>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621463">
                <a:tc>
                  <a:txBody>
                    <a:bodyPr/>
                    <a:lstStyle/>
                    <a:p>
                      <a:pPr>
                        <a:lnSpc>
                          <a:spcPct val="107000"/>
                        </a:lnSpc>
                      </a:pPr>
                      <a:endParaRPr lang="tr-TR" sz="1100">
                        <a:effectLst/>
                        <a:latin typeface="Calibri"/>
                        <a:cs typeface="Times New Roman"/>
                      </a:endParaRPr>
                    </a:p>
                  </a:txBody>
                  <a:tcPr marL="44450" marR="44450" marT="0" marB="0" anchor="b"/>
                </a:tc>
                <a:tc>
                  <a:txBody>
                    <a:bodyPr/>
                    <a:lstStyle/>
                    <a:p>
                      <a:pPr algn="ctr">
                        <a:lnSpc>
                          <a:spcPct val="107000"/>
                        </a:lnSpc>
                        <a:spcAft>
                          <a:spcPts val="0"/>
                        </a:spcAft>
                      </a:pPr>
                      <a:r>
                        <a:rPr lang="tr-TR" sz="1000">
                          <a:effectLst/>
                        </a:rPr>
                        <a:t>Mal </a:t>
                      </a:r>
                      <a:br>
                        <a:rPr lang="tr-TR" sz="1000">
                          <a:effectLst/>
                        </a:rPr>
                      </a:br>
                      <a:r>
                        <a:rPr lang="tr-TR" sz="1000">
                          <a:effectLst/>
                        </a:rPr>
                        <a:t>İhracatı</a:t>
                      </a:r>
                      <a:endParaRPr lang="tr-TR" sz="1100">
                        <a:effectLst/>
                        <a:latin typeface="Calibri"/>
                        <a:ea typeface="Calibri"/>
                        <a:cs typeface="Times New Roman"/>
                      </a:endParaRPr>
                    </a:p>
                  </a:txBody>
                  <a:tcPr marL="44450" marR="44450" marT="0" marB="0" anchor="ctr"/>
                </a:tc>
                <a:tc>
                  <a:txBody>
                    <a:bodyPr/>
                    <a:lstStyle/>
                    <a:p>
                      <a:pPr algn="ctr">
                        <a:lnSpc>
                          <a:spcPct val="107000"/>
                        </a:lnSpc>
                        <a:spcAft>
                          <a:spcPts val="0"/>
                        </a:spcAft>
                      </a:pPr>
                      <a:r>
                        <a:rPr lang="tr-TR" sz="1000">
                          <a:effectLst/>
                        </a:rPr>
                        <a:t>Mal </a:t>
                      </a:r>
                      <a:br>
                        <a:rPr lang="tr-TR" sz="1000">
                          <a:effectLst/>
                        </a:rPr>
                      </a:br>
                      <a:r>
                        <a:rPr lang="tr-TR" sz="1000">
                          <a:effectLst/>
                        </a:rPr>
                        <a:t>İthalatı</a:t>
                      </a:r>
                      <a:endParaRPr lang="tr-TR" sz="1100">
                        <a:effectLst/>
                        <a:latin typeface="Calibri"/>
                        <a:ea typeface="Calibri"/>
                        <a:cs typeface="Times New Roman"/>
                      </a:endParaRPr>
                    </a:p>
                  </a:txBody>
                  <a:tcPr marL="44450" marR="44450" marT="0" marB="0" anchor="ctr"/>
                </a:tc>
                <a:tc>
                  <a:txBody>
                    <a:bodyPr/>
                    <a:lstStyle/>
                    <a:p>
                      <a:pPr algn="ctr">
                        <a:lnSpc>
                          <a:spcPct val="107000"/>
                        </a:lnSpc>
                        <a:spcAft>
                          <a:spcPts val="0"/>
                        </a:spcAft>
                      </a:pPr>
                      <a:r>
                        <a:rPr lang="tr-TR" sz="1000">
                          <a:effectLst/>
                        </a:rPr>
                        <a:t>Dış Ticaret </a:t>
                      </a:r>
                      <a:br>
                        <a:rPr lang="tr-TR" sz="1000">
                          <a:effectLst/>
                        </a:rPr>
                      </a:br>
                      <a:r>
                        <a:rPr lang="tr-TR" sz="1000">
                          <a:effectLst/>
                        </a:rPr>
                        <a:t>Dengesi</a:t>
                      </a:r>
                      <a:endParaRPr lang="tr-TR" sz="1100">
                        <a:effectLst/>
                        <a:latin typeface="Calibri"/>
                        <a:ea typeface="Calibri"/>
                        <a:cs typeface="Times New Roman"/>
                      </a:endParaRPr>
                    </a:p>
                  </a:txBody>
                  <a:tcPr marL="44450" marR="44450" marT="0" marB="0" anchor="ctr"/>
                </a:tc>
                <a:tc>
                  <a:txBody>
                    <a:bodyPr/>
                    <a:lstStyle/>
                    <a:p>
                      <a:pPr algn="ctr">
                        <a:lnSpc>
                          <a:spcPct val="107000"/>
                        </a:lnSpc>
                        <a:spcAft>
                          <a:spcPts val="0"/>
                        </a:spcAft>
                      </a:pPr>
                      <a:r>
                        <a:rPr lang="tr-TR" sz="1000">
                          <a:effectLst/>
                        </a:rPr>
                        <a:t>Hizmetler </a:t>
                      </a:r>
                      <a:br>
                        <a:rPr lang="tr-TR" sz="1000">
                          <a:effectLst/>
                        </a:rPr>
                      </a:br>
                      <a:r>
                        <a:rPr lang="tr-TR" sz="1000">
                          <a:effectLst/>
                        </a:rPr>
                        <a:t>Dengesi</a:t>
                      </a:r>
                      <a:endParaRPr lang="tr-TR" sz="1100">
                        <a:effectLst/>
                        <a:latin typeface="Calibri"/>
                        <a:ea typeface="Calibri"/>
                        <a:cs typeface="Times New Roman"/>
                      </a:endParaRPr>
                    </a:p>
                  </a:txBody>
                  <a:tcPr marL="44450" marR="44450" marT="0" marB="0" anchor="ctr"/>
                </a:tc>
                <a:tc>
                  <a:txBody>
                    <a:bodyPr/>
                    <a:lstStyle/>
                    <a:p>
                      <a:pPr algn="ctr">
                        <a:lnSpc>
                          <a:spcPct val="107000"/>
                        </a:lnSpc>
                        <a:spcAft>
                          <a:spcPts val="0"/>
                        </a:spcAft>
                      </a:pPr>
                      <a:r>
                        <a:rPr lang="tr-TR" sz="1000">
                          <a:effectLst/>
                        </a:rPr>
                        <a:t>Seyahat </a:t>
                      </a:r>
                      <a:br>
                        <a:rPr lang="tr-TR" sz="1000">
                          <a:effectLst/>
                        </a:rPr>
                      </a:br>
                      <a:r>
                        <a:rPr lang="tr-TR" sz="1000">
                          <a:effectLst/>
                        </a:rPr>
                        <a:t>Dengesi</a:t>
                      </a:r>
                      <a:endParaRPr lang="tr-TR" sz="1100">
                        <a:effectLst/>
                        <a:latin typeface="Calibri"/>
                        <a:ea typeface="Calibri"/>
                        <a:cs typeface="Times New Roman"/>
                      </a:endParaRPr>
                    </a:p>
                  </a:txBody>
                  <a:tcPr marL="44450" marR="44450" marT="0" marB="0" anchor="ctr"/>
                </a:tc>
              </a:tr>
              <a:tr h="302170">
                <a:tc>
                  <a:txBody>
                    <a:bodyPr/>
                    <a:lstStyle/>
                    <a:p>
                      <a:pPr>
                        <a:lnSpc>
                          <a:spcPct val="107000"/>
                        </a:lnSpc>
                        <a:spcAft>
                          <a:spcPts val="0"/>
                        </a:spcAft>
                      </a:pPr>
                      <a:r>
                        <a:rPr lang="tr-TR" sz="1000">
                          <a:effectLst/>
                        </a:rPr>
                        <a:t>1988</a:t>
                      </a:r>
                      <a:endParaRPr lang="tr-TR" sz="1100">
                        <a:effectLst/>
                        <a:latin typeface="Calibri"/>
                        <a:ea typeface="Calibri"/>
                        <a:cs typeface="Times New Roman"/>
                      </a:endParaRPr>
                    </a:p>
                  </a:txBody>
                  <a:tcPr marL="44450" marR="44450" marT="0" marB="0" anchor="b"/>
                </a:tc>
                <a:tc>
                  <a:txBody>
                    <a:bodyPr/>
                    <a:lstStyle/>
                    <a:p>
                      <a:pPr algn="r">
                        <a:lnSpc>
                          <a:spcPct val="107000"/>
                        </a:lnSpc>
                        <a:spcAft>
                          <a:spcPts val="0"/>
                        </a:spcAft>
                      </a:pPr>
                      <a:r>
                        <a:rPr lang="tr-TR" sz="1000">
                          <a:effectLst/>
                        </a:rPr>
                        <a:t>11,66</a:t>
                      </a:r>
                      <a:endParaRPr lang="tr-TR" sz="1100">
                        <a:effectLst/>
                        <a:latin typeface="Calibri"/>
                        <a:ea typeface="Calibri"/>
                        <a:cs typeface="Times New Roman"/>
                      </a:endParaRPr>
                    </a:p>
                  </a:txBody>
                  <a:tcPr marL="44450" marR="44450" marT="0" marB="0" anchor="b"/>
                </a:tc>
                <a:tc>
                  <a:txBody>
                    <a:bodyPr/>
                    <a:lstStyle/>
                    <a:p>
                      <a:pPr algn="r">
                        <a:lnSpc>
                          <a:spcPct val="107000"/>
                        </a:lnSpc>
                        <a:spcAft>
                          <a:spcPts val="0"/>
                        </a:spcAft>
                      </a:pPr>
                      <a:r>
                        <a:rPr lang="tr-TR" sz="1000">
                          <a:effectLst/>
                        </a:rPr>
                        <a:t>13,48</a:t>
                      </a:r>
                      <a:endParaRPr lang="tr-TR" sz="1100">
                        <a:effectLst/>
                        <a:latin typeface="Calibri"/>
                        <a:ea typeface="Calibri"/>
                        <a:cs typeface="Times New Roman"/>
                      </a:endParaRPr>
                    </a:p>
                  </a:txBody>
                  <a:tcPr marL="44450" marR="44450" marT="0" marB="0" anchor="b"/>
                </a:tc>
                <a:tc>
                  <a:txBody>
                    <a:bodyPr/>
                    <a:lstStyle/>
                    <a:p>
                      <a:pPr algn="r">
                        <a:lnSpc>
                          <a:spcPct val="107000"/>
                        </a:lnSpc>
                        <a:spcAft>
                          <a:spcPts val="0"/>
                        </a:spcAft>
                      </a:pPr>
                      <a:r>
                        <a:rPr lang="tr-TR" sz="1000">
                          <a:effectLst/>
                        </a:rPr>
                        <a:t>-1,81</a:t>
                      </a:r>
                      <a:endParaRPr lang="tr-TR" sz="1100">
                        <a:effectLst/>
                        <a:latin typeface="Calibri"/>
                        <a:ea typeface="Calibri"/>
                        <a:cs typeface="Times New Roman"/>
                      </a:endParaRPr>
                    </a:p>
                  </a:txBody>
                  <a:tcPr marL="44450" marR="44450" marT="0" marB="0" anchor="b"/>
                </a:tc>
                <a:tc>
                  <a:txBody>
                    <a:bodyPr/>
                    <a:lstStyle/>
                    <a:p>
                      <a:pPr algn="r">
                        <a:lnSpc>
                          <a:spcPct val="107000"/>
                        </a:lnSpc>
                        <a:spcAft>
                          <a:spcPts val="0"/>
                        </a:spcAft>
                      </a:pPr>
                      <a:r>
                        <a:rPr lang="tr-TR" sz="1000">
                          <a:effectLst/>
                        </a:rPr>
                        <a:t>3,83</a:t>
                      </a:r>
                      <a:endParaRPr lang="tr-TR" sz="1100">
                        <a:effectLst/>
                        <a:latin typeface="Calibri"/>
                        <a:ea typeface="Calibri"/>
                        <a:cs typeface="Times New Roman"/>
                      </a:endParaRPr>
                    </a:p>
                  </a:txBody>
                  <a:tcPr marL="44450" marR="44450" marT="0" marB="0" anchor="b"/>
                </a:tc>
                <a:tc>
                  <a:txBody>
                    <a:bodyPr/>
                    <a:lstStyle/>
                    <a:p>
                      <a:pPr algn="r">
                        <a:lnSpc>
                          <a:spcPct val="107000"/>
                        </a:lnSpc>
                        <a:spcAft>
                          <a:spcPts val="0"/>
                        </a:spcAft>
                      </a:pPr>
                      <a:r>
                        <a:rPr lang="tr-TR" sz="1000">
                          <a:effectLst/>
                        </a:rPr>
                        <a:t>2,00</a:t>
                      </a:r>
                      <a:endParaRPr lang="tr-TR" sz="1100">
                        <a:effectLst/>
                        <a:latin typeface="Calibri"/>
                        <a:ea typeface="Calibri"/>
                        <a:cs typeface="Times New Roman"/>
                      </a:endParaRPr>
                    </a:p>
                  </a:txBody>
                  <a:tcPr marL="44450" marR="44450" marT="0" marB="0" anchor="b"/>
                </a:tc>
              </a:tr>
              <a:tr h="302170">
                <a:tc>
                  <a:txBody>
                    <a:bodyPr/>
                    <a:lstStyle/>
                    <a:p>
                      <a:pPr>
                        <a:lnSpc>
                          <a:spcPct val="107000"/>
                        </a:lnSpc>
                        <a:spcAft>
                          <a:spcPts val="0"/>
                        </a:spcAft>
                      </a:pPr>
                      <a:r>
                        <a:rPr lang="tr-TR" sz="1000">
                          <a:effectLst/>
                        </a:rPr>
                        <a:t>1990</a:t>
                      </a:r>
                      <a:endParaRPr lang="tr-TR" sz="1100">
                        <a:effectLst/>
                        <a:latin typeface="Calibri"/>
                        <a:ea typeface="Calibri"/>
                        <a:cs typeface="Times New Roman"/>
                      </a:endParaRPr>
                    </a:p>
                  </a:txBody>
                  <a:tcPr marL="44450" marR="44450" marT="0" marB="0" anchor="b"/>
                </a:tc>
                <a:tc>
                  <a:txBody>
                    <a:bodyPr/>
                    <a:lstStyle/>
                    <a:p>
                      <a:pPr algn="r">
                        <a:lnSpc>
                          <a:spcPct val="107000"/>
                        </a:lnSpc>
                        <a:spcAft>
                          <a:spcPts val="0"/>
                        </a:spcAft>
                      </a:pPr>
                      <a:r>
                        <a:rPr lang="tr-TR" sz="1000">
                          <a:effectLst/>
                        </a:rPr>
                        <a:t>12,96</a:t>
                      </a:r>
                      <a:endParaRPr lang="tr-TR" sz="1100">
                        <a:effectLst/>
                        <a:latin typeface="Calibri"/>
                        <a:ea typeface="Calibri"/>
                        <a:cs typeface="Times New Roman"/>
                      </a:endParaRPr>
                    </a:p>
                  </a:txBody>
                  <a:tcPr marL="44450" marR="44450" marT="0" marB="0" anchor="b"/>
                </a:tc>
                <a:tc>
                  <a:txBody>
                    <a:bodyPr/>
                    <a:lstStyle/>
                    <a:p>
                      <a:pPr algn="r">
                        <a:lnSpc>
                          <a:spcPct val="107000"/>
                        </a:lnSpc>
                        <a:spcAft>
                          <a:spcPts val="0"/>
                        </a:spcAft>
                      </a:pPr>
                      <a:r>
                        <a:rPr lang="tr-TR" sz="1000">
                          <a:effectLst/>
                        </a:rPr>
                        <a:t>22,41</a:t>
                      </a:r>
                      <a:endParaRPr lang="tr-TR" sz="1100">
                        <a:effectLst/>
                        <a:latin typeface="Calibri"/>
                        <a:ea typeface="Calibri"/>
                        <a:cs typeface="Times New Roman"/>
                      </a:endParaRPr>
                    </a:p>
                  </a:txBody>
                  <a:tcPr marL="44450" marR="44450" marT="0" marB="0" anchor="b"/>
                </a:tc>
                <a:tc>
                  <a:txBody>
                    <a:bodyPr/>
                    <a:lstStyle/>
                    <a:p>
                      <a:pPr algn="r">
                        <a:lnSpc>
                          <a:spcPct val="107000"/>
                        </a:lnSpc>
                        <a:spcAft>
                          <a:spcPts val="0"/>
                        </a:spcAft>
                      </a:pPr>
                      <a:r>
                        <a:rPr lang="tr-TR" sz="1000">
                          <a:effectLst/>
                        </a:rPr>
                        <a:t>-9,45</a:t>
                      </a:r>
                      <a:endParaRPr lang="tr-TR" sz="1100">
                        <a:effectLst/>
                        <a:latin typeface="Calibri"/>
                        <a:ea typeface="Calibri"/>
                        <a:cs typeface="Times New Roman"/>
                      </a:endParaRPr>
                    </a:p>
                  </a:txBody>
                  <a:tcPr marL="44450" marR="44450" marT="0" marB="0" anchor="b"/>
                </a:tc>
                <a:tc>
                  <a:txBody>
                    <a:bodyPr/>
                    <a:lstStyle/>
                    <a:p>
                      <a:pPr algn="r">
                        <a:lnSpc>
                          <a:spcPct val="107000"/>
                        </a:lnSpc>
                        <a:spcAft>
                          <a:spcPts val="0"/>
                        </a:spcAft>
                      </a:pPr>
                      <a:r>
                        <a:rPr lang="tr-TR" sz="1000">
                          <a:effectLst/>
                        </a:rPr>
                        <a:t>4,97</a:t>
                      </a:r>
                      <a:endParaRPr lang="tr-TR" sz="1100">
                        <a:effectLst/>
                        <a:latin typeface="Calibri"/>
                        <a:ea typeface="Calibri"/>
                        <a:cs typeface="Times New Roman"/>
                      </a:endParaRPr>
                    </a:p>
                  </a:txBody>
                  <a:tcPr marL="44450" marR="44450" marT="0" marB="0" anchor="b"/>
                </a:tc>
                <a:tc>
                  <a:txBody>
                    <a:bodyPr/>
                    <a:lstStyle/>
                    <a:p>
                      <a:pPr algn="r">
                        <a:lnSpc>
                          <a:spcPct val="107000"/>
                        </a:lnSpc>
                        <a:spcAft>
                          <a:spcPts val="0"/>
                        </a:spcAft>
                      </a:pPr>
                      <a:r>
                        <a:rPr lang="tr-TR" sz="1000">
                          <a:effectLst/>
                        </a:rPr>
                        <a:t>2,71</a:t>
                      </a:r>
                      <a:endParaRPr lang="tr-TR" sz="1100">
                        <a:effectLst/>
                        <a:latin typeface="Calibri"/>
                        <a:ea typeface="Calibri"/>
                        <a:cs typeface="Times New Roman"/>
                      </a:endParaRPr>
                    </a:p>
                  </a:txBody>
                  <a:tcPr marL="44450" marR="44450" marT="0" marB="0" anchor="b"/>
                </a:tc>
              </a:tr>
              <a:tr h="302170">
                <a:tc>
                  <a:txBody>
                    <a:bodyPr/>
                    <a:lstStyle/>
                    <a:p>
                      <a:pPr>
                        <a:lnSpc>
                          <a:spcPct val="107000"/>
                        </a:lnSpc>
                        <a:spcAft>
                          <a:spcPts val="0"/>
                        </a:spcAft>
                      </a:pPr>
                      <a:r>
                        <a:rPr lang="tr-TR" sz="1000">
                          <a:effectLst/>
                        </a:rPr>
                        <a:t>1995</a:t>
                      </a:r>
                      <a:endParaRPr lang="tr-TR" sz="1100">
                        <a:effectLst/>
                        <a:latin typeface="Calibri"/>
                        <a:ea typeface="Calibri"/>
                        <a:cs typeface="Times New Roman"/>
                      </a:endParaRPr>
                    </a:p>
                  </a:txBody>
                  <a:tcPr marL="44450" marR="44450" marT="0" marB="0" anchor="b"/>
                </a:tc>
                <a:tc>
                  <a:txBody>
                    <a:bodyPr/>
                    <a:lstStyle/>
                    <a:p>
                      <a:pPr algn="r">
                        <a:lnSpc>
                          <a:spcPct val="107000"/>
                        </a:lnSpc>
                        <a:spcAft>
                          <a:spcPts val="0"/>
                        </a:spcAft>
                      </a:pPr>
                      <a:r>
                        <a:rPr lang="tr-TR" sz="1000">
                          <a:effectLst/>
                        </a:rPr>
                        <a:t>21,64</a:t>
                      </a:r>
                      <a:endParaRPr lang="tr-TR" sz="1100">
                        <a:effectLst/>
                        <a:latin typeface="Calibri"/>
                        <a:ea typeface="Calibri"/>
                        <a:cs typeface="Times New Roman"/>
                      </a:endParaRPr>
                    </a:p>
                  </a:txBody>
                  <a:tcPr marL="44450" marR="44450" marT="0" marB="0" anchor="b"/>
                </a:tc>
                <a:tc>
                  <a:txBody>
                    <a:bodyPr/>
                    <a:lstStyle/>
                    <a:p>
                      <a:pPr algn="r">
                        <a:lnSpc>
                          <a:spcPct val="107000"/>
                        </a:lnSpc>
                        <a:spcAft>
                          <a:spcPts val="0"/>
                        </a:spcAft>
                      </a:pPr>
                      <a:r>
                        <a:rPr lang="tr-TR" sz="1000">
                          <a:effectLst/>
                        </a:rPr>
                        <a:t>34,79</a:t>
                      </a:r>
                      <a:endParaRPr lang="tr-TR" sz="1100">
                        <a:effectLst/>
                        <a:latin typeface="Calibri"/>
                        <a:ea typeface="Calibri"/>
                        <a:cs typeface="Times New Roman"/>
                      </a:endParaRPr>
                    </a:p>
                  </a:txBody>
                  <a:tcPr marL="44450" marR="44450" marT="0" marB="0" anchor="b"/>
                </a:tc>
                <a:tc>
                  <a:txBody>
                    <a:bodyPr/>
                    <a:lstStyle/>
                    <a:p>
                      <a:pPr algn="r">
                        <a:lnSpc>
                          <a:spcPct val="107000"/>
                        </a:lnSpc>
                        <a:spcAft>
                          <a:spcPts val="0"/>
                        </a:spcAft>
                      </a:pPr>
                      <a:r>
                        <a:rPr lang="tr-TR" sz="1000">
                          <a:effectLst/>
                        </a:rPr>
                        <a:t>-13,15</a:t>
                      </a:r>
                      <a:endParaRPr lang="tr-TR" sz="1100">
                        <a:effectLst/>
                        <a:latin typeface="Calibri"/>
                        <a:ea typeface="Calibri"/>
                        <a:cs typeface="Times New Roman"/>
                      </a:endParaRPr>
                    </a:p>
                  </a:txBody>
                  <a:tcPr marL="44450" marR="44450" marT="0" marB="0" anchor="b"/>
                </a:tc>
                <a:tc>
                  <a:txBody>
                    <a:bodyPr/>
                    <a:lstStyle/>
                    <a:p>
                      <a:pPr algn="r">
                        <a:lnSpc>
                          <a:spcPct val="107000"/>
                        </a:lnSpc>
                        <a:spcAft>
                          <a:spcPts val="0"/>
                        </a:spcAft>
                      </a:pPr>
                      <a:r>
                        <a:rPr lang="tr-TR" sz="1000">
                          <a:effectLst/>
                        </a:rPr>
                        <a:t>9,62</a:t>
                      </a:r>
                      <a:endParaRPr lang="tr-TR" sz="1100">
                        <a:effectLst/>
                        <a:latin typeface="Calibri"/>
                        <a:ea typeface="Calibri"/>
                        <a:cs typeface="Times New Roman"/>
                      </a:endParaRPr>
                    </a:p>
                  </a:txBody>
                  <a:tcPr marL="44450" marR="44450" marT="0" marB="0" anchor="b"/>
                </a:tc>
                <a:tc>
                  <a:txBody>
                    <a:bodyPr/>
                    <a:lstStyle/>
                    <a:p>
                      <a:pPr algn="r">
                        <a:lnSpc>
                          <a:spcPct val="107000"/>
                        </a:lnSpc>
                        <a:spcAft>
                          <a:spcPts val="0"/>
                        </a:spcAft>
                      </a:pPr>
                      <a:r>
                        <a:rPr lang="tr-TR" sz="1000">
                          <a:effectLst/>
                        </a:rPr>
                        <a:t>4,05</a:t>
                      </a:r>
                      <a:endParaRPr lang="tr-TR" sz="1100">
                        <a:effectLst/>
                        <a:latin typeface="Calibri"/>
                        <a:ea typeface="Calibri"/>
                        <a:cs typeface="Times New Roman"/>
                      </a:endParaRPr>
                    </a:p>
                  </a:txBody>
                  <a:tcPr marL="44450" marR="44450" marT="0" marB="0" anchor="b"/>
                </a:tc>
              </a:tr>
              <a:tr h="302170">
                <a:tc>
                  <a:txBody>
                    <a:bodyPr/>
                    <a:lstStyle/>
                    <a:p>
                      <a:pPr>
                        <a:lnSpc>
                          <a:spcPct val="107000"/>
                        </a:lnSpc>
                        <a:spcAft>
                          <a:spcPts val="0"/>
                        </a:spcAft>
                      </a:pPr>
                      <a:r>
                        <a:rPr lang="tr-TR" sz="1000">
                          <a:effectLst/>
                        </a:rPr>
                        <a:t>2000</a:t>
                      </a:r>
                      <a:endParaRPr lang="tr-TR" sz="1100">
                        <a:effectLst/>
                        <a:latin typeface="Calibri"/>
                        <a:ea typeface="Calibri"/>
                        <a:cs typeface="Times New Roman"/>
                      </a:endParaRPr>
                    </a:p>
                  </a:txBody>
                  <a:tcPr marL="44450" marR="44450" marT="0" marB="0" anchor="b"/>
                </a:tc>
                <a:tc>
                  <a:txBody>
                    <a:bodyPr/>
                    <a:lstStyle/>
                    <a:p>
                      <a:pPr algn="r">
                        <a:lnSpc>
                          <a:spcPct val="107000"/>
                        </a:lnSpc>
                        <a:spcAft>
                          <a:spcPts val="0"/>
                        </a:spcAft>
                      </a:pPr>
                      <a:r>
                        <a:rPr lang="tr-TR" sz="1000">
                          <a:effectLst/>
                        </a:rPr>
                        <a:t>30,92</a:t>
                      </a:r>
                      <a:endParaRPr lang="tr-TR" sz="1100">
                        <a:effectLst/>
                        <a:latin typeface="Calibri"/>
                        <a:ea typeface="Calibri"/>
                        <a:cs typeface="Times New Roman"/>
                      </a:endParaRPr>
                    </a:p>
                  </a:txBody>
                  <a:tcPr marL="44450" marR="44450" marT="0" marB="0" anchor="b"/>
                </a:tc>
                <a:tc>
                  <a:txBody>
                    <a:bodyPr/>
                    <a:lstStyle/>
                    <a:p>
                      <a:pPr algn="r">
                        <a:lnSpc>
                          <a:spcPct val="107000"/>
                        </a:lnSpc>
                        <a:spcAft>
                          <a:spcPts val="0"/>
                        </a:spcAft>
                      </a:pPr>
                      <a:r>
                        <a:rPr lang="tr-TR" sz="1000">
                          <a:effectLst/>
                        </a:rPr>
                        <a:t>52,88</a:t>
                      </a:r>
                      <a:endParaRPr lang="tr-TR" sz="1100">
                        <a:effectLst/>
                        <a:latin typeface="Calibri"/>
                        <a:ea typeface="Calibri"/>
                        <a:cs typeface="Times New Roman"/>
                      </a:endParaRPr>
                    </a:p>
                  </a:txBody>
                  <a:tcPr marL="44450" marR="44450" marT="0" marB="0" anchor="b"/>
                </a:tc>
                <a:tc>
                  <a:txBody>
                    <a:bodyPr/>
                    <a:lstStyle/>
                    <a:p>
                      <a:pPr algn="r">
                        <a:lnSpc>
                          <a:spcPct val="107000"/>
                        </a:lnSpc>
                        <a:spcAft>
                          <a:spcPts val="0"/>
                        </a:spcAft>
                      </a:pPr>
                      <a:r>
                        <a:rPr lang="tr-TR" sz="1000">
                          <a:effectLst/>
                        </a:rPr>
                        <a:t>-21,96</a:t>
                      </a:r>
                      <a:endParaRPr lang="tr-TR" sz="1100">
                        <a:effectLst/>
                        <a:latin typeface="Calibri"/>
                        <a:ea typeface="Calibri"/>
                        <a:cs typeface="Times New Roman"/>
                      </a:endParaRPr>
                    </a:p>
                  </a:txBody>
                  <a:tcPr marL="44450" marR="44450" marT="0" marB="0" anchor="b"/>
                </a:tc>
                <a:tc>
                  <a:txBody>
                    <a:bodyPr/>
                    <a:lstStyle/>
                    <a:p>
                      <a:pPr algn="r">
                        <a:lnSpc>
                          <a:spcPct val="107000"/>
                        </a:lnSpc>
                        <a:spcAft>
                          <a:spcPts val="0"/>
                        </a:spcAft>
                      </a:pPr>
                      <a:r>
                        <a:rPr lang="tr-TR" sz="1000">
                          <a:effectLst/>
                        </a:rPr>
                        <a:t>11,28</a:t>
                      </a:r>
                      <a:endParaRPr lang="tr-TR" sz="1100">
                        <a:effectLst/>
                        <a:latin typeface="Calibri"/>
                        <a:ea typeface="Calibri"/>
                        <a:cs typeface="Times New Roman"/>
                      </a:endParaRPr>
                    </a:p>
                  </a:txBody>
                  <a:tcPr marL="44450" marR="44450" marT="0" marB="0" anchor="b"/>
                </a:tc>
                <a:tc>
                  <a:txBody>
                    <a:bodyPr/>
                    <a:lstStyle/>
                    <a:p>
                      <a:pPr algn="r">
                        <a:lnSpc>
                          <a:spcPct val="107000"/>
                        </a:lnSpc>
                        <a:spcAft>
                          <a:spcPts val="0"/>
                        </a:spcAft>
                      </a:pPr>
                      <a:r>
                        <a:rPr lang="tr-TR" sz="1000">
                          <a:effectLst/>
                        </a:rPr>
                        <a:t>5,92</a:t>
                      </a:r>
                      <a:endParaRPr lang="tr-TR" sz="1100">
                        <a:effectLst/>
                        <a:latin typeface="Calibri"/>
                        <a:ea typeface="Calibri"/>
                        <a:cs typeface="Times New Roman"/>
                      </a:endParaRPr>
                    </a:p>
                  </a:txBody>
                  <a:tcPr marL="44450" marR="44450" marT="0" marB="0" anchor="b"/>
                </a:tc>
              </a:tr>
              <a:tr h="302170">
                <a:tc>
                  <a:txBody>
                    <a:bodyPr/>
                    <a:lstStyle/>
                    <a:p>
                      <a:pPr>
                        <a:lnSpc>
                          <a:spcPct val="107000"/>
                        </a:lnSpc>
                        <a:spcAft>
                          <a:spcPts val="0"/>
                        </a:spcAft>
                      </a:pPr>
                      <a:r>
                        <a:rPr lang="tr-TR" sz="1000">
                          <a:effectLst/>
                        </a:rPr>
                        <a:t>2005</a:t>
                      </a:r>
                      <a:endParaRPr lang="tr-TR" sz="1100">
                        <a:effectLst/>
                        <a:latin typeface="Calibri"/>
                        <a:ea typeface="Calibri"/>
                        <a:cs typeface="Times New Roman"/>
                      </a:endParaRPr>
                    </a:p>
                  </a:txBody>
                  <a:tcPr marL="44450" marR="44450" marT="0" marB="0" anchor="b"/>
                </a:tc>
                <a:tc>
                  <a:txBody>
                    <a:bodyPr/>
                    <a:lstStyle/>
                    <a:p>
                      <a:pPr algn="r">
                        <a:lnSpc>
                          <a:spcPct val="107000"/>
                        </a:lnSpc>
                        <a:spcAft>
                          <a:spcPts val="0"/>
                        </a:spcAft>
                      </a:pPr>
                      <a:r>
                        <a:rPr lang="tr-TR" sz="1000">
                          <a:effectLst/>
                        </a:rPr>
                        <a:t>78,51</a:t>
                      </a:r>
                      <a:endParaRPr lang="tr-TR" sz="1100">
                        <a:effectLst/>
                        <a:latin typeface="Calibri"/>
                        <a:ea typeface="Calibri"/>
                        <a:cs typeface="Times New Roman"/>
                      </a:endParaRPr>
                    </a:p>
                  </a:txBody>
                  <a:tcPr marL="44450" marR="44450" marT="0" marB="0" anchor="b"/>
                </a:tc>
                <a:tc>
                  <a:txBody>
                    <a:bodyPr/>
                    <a:lstStyle/>
                    <a:p>
                      <a:pPr algn="r">
                        <a:lnSpc>
                          <a:spcPct val="107000"/>
                        </a:lnSpc>
                        <a:spcAft>
                          <a:spcPts val="0"/>
                        </a:spcAft>
                      </a:pPr>
                      <a:r>
                        <a:rPr lang="tr-TR" sz="1000">
                          <a:effectLst/>
                        </a:rPr>
                        <a:t>111,45</a:t>
                      </a:r>
                      <a:endParaRPr lang="tr-TR" sz="1100">
                        <a:effectLst/>
                        <a:latin typeface="Calibri"/>
                        <a:ea typeface="Calibri"/>
                        <a:cs typeface="Times New Roman"/>
                      </a:endParaRPr>
                    </a:p>
                  </a:txBody>
                  <a:tcPr marL="44450" marR="44450" marT="0" marB="0" anchor="b"/>
                </a:tc>
                <a:tc>
                  <a:txBody>
                    <a:bodyPr/>
                    <a:lstStyle/>
                    <a:p>
                      <a:pPr algn="r">
                        <a:lnSpc>
                          <a:spcPct val="107000"/>
                        </a:lnSpc>
                        <a:spcAft>
                          <a:spcPts val="0"/>
                        </a:spcAft>
                      </a:pPr>
                      <a:r>
                        <a:rPr lang="tr-TR" sz="1000">
                          <a:effectLst/>
                        </a:rPr>
                        <a:t>-32,94</a:t>
                      </a:r>
                      <a:endParaRPr lang="tr-TR" sz="1100">
                        <a:effectLst/>
                        <a:latin typeface="Calibri"/>
                        <a:ea typeface="Calibri"/>
                        <a:cs typeface="Times New Roman"/>
                      </a:endParaRPr>
                    </a:p>
                  </a:txBody>
                  <a:tcPr marL="44450" marR="44450" marT="0" marB="0" anchor="b"/>
                </a:tc>
                <a:tc>
                  <a:txBody>
                    <a:bodyPr/>
                    <a:lstStyle/>
                    <a:p>
                      <a:pPr algn="r">
                        <a:lnSpc>
                          <a:spcPct val="107000"/>
                        </a:lnSpc>
                        <a:spcAft>
                          <a:spcPts val="0"/>
                        </a:spcAft>
                      </a:pPr>
                      <a:r>
                        <a:rPr lang="tr-TR" sz="1000">
                          <a:effectLst/>
                        </a:rPr>
                        <a:t>15,87</a:t>
                      </a:r>
                      <a:endParaRPr lang="tr-TR" sz="1100">
                        <a:effectLst/>
                        <a:latin typeface="Calibri"/>
                        <a:ea typeface="Calibri"/>
                        <a:cs typeface="Times New Roman"/>
                      </a:endParaRPr>
                    </a:p>
                  </a:txBody>
                  <a:tcPr marL="44450" marR="44450" marT="0" marB="0" anchor="b"/>
                </a:tc>
                <a:tc>
                  <a:txBody>
                    <a:bodyPr/>
                    <a:lstStyle/>
                    <a:p>
                      <a:pPr algn="r">
                        <a:lnSpc>
                          <a:spcPct val="107000"/>
                        </a:lnSpc>
                        <a:spcAft>
                          <a:spcPts val="0"/>
                        </a:spcAft>
                      </a:pPr>
                      <a:r>
                        <a:rPr lang="tr-TR" sz="1000">
                          <a:effectLst/>
                        </a:rPr>
                        <a:t>16,09</a:t>
                      </a:r>
                      <a:endParaRPr lang="tr-TR" sz="1100">
                        <a:effectLst/>
                        <a:latin typeface="Calibri"/>
                        <a:ea typeface="Calibri"/>
                        <a:cs typeface="Times New Roman"/>
                      </a:endParaRPr>
                    </a:p>
                  </a:txBody>
                  <a:tcPr marL="44450" marR="44450" marT="0" marB="0" anchor="b"/>
                </a:tc>
              </a:tr>
              <a:tr h="302170">
                <a:tc>
                  <a:txBody>
                    <a:bodyPr/>
                    <a:lstStyle/>
                    <a:p>
                      <a:pPr>
                        <a:lnSpc>
                          <a:spcPct val="107000"/>
                        </a:lnSpc>
                        <a:spcAft>
                          <a:spcPts val="0"/>
                        </a:spcAft>
                      </a:pPr>
                      <a:r>
                        <a:rPr lang="tr-TR" sz="1000">
                          <a:effectLst/>
                        </a:rPr>
                        <a:t>2010</a:t>
                      </a:r>
                      <a:endParaRPr lang="tr-TR" sz="1100">
                        <a:effectLst/>
                        <a:latin typeface="Calibri"/>
                        <a:ea typeface="Calibri"/>
                        <a:cs typeface="Times New Roman"/>
                      </a:endParaRPr>
                    </a:p>
                  </a:txBody>
                  <a:tcPr marL="44450" marR="44450" marT="0" marB="0" anchor="b"/>
                </a:tc>
                <a:tc>
                  <a:txBody>
                    <a:bodyPr/>
                    <a:lstStyle/>
                    <a:p>
                      <a:pPr algn="r">
                        <a:lnSpc>
                          <a:spcPct val="107000"/>
                        </a:lnSpc>
                        <a:spcAft>
                          <a:spcPts val="0"/>
                        </a:spcAft>
                      </a:pPr>
                      <a:r>
                        <a:rPr lang="tr-TR" sz="1000">
                          <a:effectLst/>
                        </a:rPr>
                        <a:t>120,99</a:t>
                      </a:r>
                      <a:endParaRPr lang="tr-TR" sz="1100">
                        <a:effectLst/>
                        <a:latin typeface="Calibri"/>
                        <a:ea typeface="Calibri"/>
                        <a:cs typeface="Times New Roman"/>
                      </a:endParaRPr>
                    </a:p>
                  </a:txBody>
                  <a:tcPr marL="44450" marR="44450" marT="0" marB="0" anchor="b"/>
                </a:tc>
                <a:tc>
                  <a:txBody>
                    <a:bodyPr/>
                    <a:lstStyle/>
                    <a:p>
                      <a:pPr algn="r">
                        <a:lnSpc>
                          <a:spcPct val="107000"/>
                        </a:lnSpc>
                        <a:spcAft>
                          <a:spcPts val="0"/>
                        </a:spcAft>
                      </a:pPr>
                      <a:r>
                        <a:rPr lang="tr-TR" sz="1000">
                          <a:effectLst/>
                        </a:rPr>
                        <a:t>177,32</a:t>
                      </a:r>
                      <a:endParaRPr lang="tr-TR" sz="1100">
                        <a:effectLst/>
                        <a:latin typeface="Calibri"/>
                        <a:ea typeface="Calibri"/>
                        <a:cs typeface="Times New Roman"/>
                      </a:endParaRPr>
                    </a:p>
                  </a:txBody>
                  <a:tcPr marL="44450" marR="44450" marT="0" marB="0" anchor="b"/>
                </a:tc>
                <a:tc>
                  <a:txBody>
                    <a:bodyPr/>
                    <a:lstStyle/>
                    <a:p>
                      <a:pPr algn="r">
                        <a:lnSpc>
                          <a:spcPct val="107000"/>
                        </a:lnSpc>
                        <a:spcAft>
                          <a:spcPts val="0"/>
                        </a:spcAft>
                      </a:pPr>
                      <a:r>
                        <a:rPr lang="tr-TR" sz="1000">
                          <a:effectLst/>
                        </a:rPr>
                        <a:t>-56,33</a:t>
                      </a:r>
                      <a:endParaRPr lang="tr-TR" sz="1100">
                        <a:effectLst/>
                        <a:latin typeface="Calibri"/>
                        <a:ea typeface="Calibri"/>
                        <a:cs typeface="Times New Roman"/>
                      </a:endParaRPr>
                    </a:p>
                  </a:txBody>
                  <a:tcPr marL="44450" marR="44450" marT="0" marB="0" anchor="b"/>
                </a:tc>
                <a:tc>
                  <a:txBody>
                    <a:bodyPr/>
                    <a:lstStyle/>
                    <a:p>
                      <a:pPr algn="r">
                        <a:lnSpc>
                          <a:spcPct val="107000"/>
                        </a:lnSpc>
                        <a:spcAft>
                          <a:spcPts val="0"/>
                        </a:spcAft>
                      </a:pPr>
                      <a:r>
                        <a:rPr lang="tr-TR" sz="1000">
                          <a:effectLst/>
                        </a:rPr>
                        <a:t>16,75</a:t>
                      </a:r>
                      <a:endParaRPr lang="tr-TR" sz="1100">
                        <a:effectLst/>
                        <a:latin typeface="Calibri"/>
                        <a:ea typeface="Calibri"/>
                        <a:cs typeface="Times New Roman"/>
                      </a:endParaRPr>
                    </a:p>
                  </a:txBody>
                  <a:tcPr marL="44450" marR="44450" marT="0" marB="0" anchor="b"/>
                </a:tc>
                <a:tc>
                  <a:txBody>
                    <a:bodyPr/>
                    <a:lstStyle/>
                    <a:p>
                      <a:pPr algn="r">
                        <a:lnSpc>
                          <a:spcPct val="107000"/>
                        </a:lnSpc>
                        <a:spcAft>
                          <a:spcPts val="0"/>
                        </a:spcAft>
                      </a:pPr>
                      <a:r>
                        <a:rPr lang="tr-TR" sz="1000">
                          <a:effectLst/>
                        </a:rPr>
                        <a:t>17,39</a:t>
                      </a:r>
                      <a:endParaRPr lang="tr-TR" sz="1100">
                        <a:effectLst/>
                        <a:latin typeface="Calibri"/>
                        <a:ea typeface="Calibri"/>
                        <a:cs typeface="Times New Roman"/>
                      </a:endParaRPr>
                    </a:p>
                  </a:txBody>
                  <a:tcPr marL="44450" marR="44450" marT="0" marB="0" anchor="b"/>
                </a:tc>
              </a:tr>
              <a:tr h="302170">
                <a:tc>
                  <a:txBody>
                    <a:bodyPr/>
                    <a:lstStyle/>
                    <a:p>
                      <a:pPr>
                        <a:lnSpc>
                          <a:spcPct val="107000"/>
                        </a:lnSpc>
                        <a:spcAft>
                          <a:spcPts val="0"/>
                        </a:spcAft>
                      </a:pPr>
                      <a:r>
                        <a:rPr lang="tr-TR" sz="1000">
                          <a:effectLst/>
                        </a:rPr>
                        <a:t>2015</a:t>
                      </a:r>
                      <a:endParaRPr lang="tr-TR" sz="1100">
                        <a:effectLst/>
                        <a:latin typeface="Calibri"/>
                        <a:ea typeface="Calibri"/>
                        <a:cs typeface="Times New Roman"/>
                      </a:endParaRPr>
                    </a:p>
                  </a:txBody>
                  <a:tcPr marL="44450" marR="44450" marT="0" marB="0" anchor="b"/>
                </a:tc>
                <a:tc>
                  <a:txBody>
                    <a:bodyPr/>
                    <a:lstStyle/>
                    <a:p>
                      <a:pPr algn="r">
                        <a:lnSpc>
                          <a:spcPct val="107000"/>
                        </a:lnSpc>
                        <a:spcAft>
                          <a:spcPts val="0"/>
                        </a:spcAft>
                      </a:pPr>
                      <a:r>
                        <a:rPr lang="tr-TR" sz="1000">
                          <a:effectLst/>
                        </a:rPr>
                        <a:t>151,97</a:t>
                      </a:r>
                      <a:endParaRPr lang="tr-TR" sz="1100">
                        <a:effectLst/>
                        <a:latin typeface="Calibri"/>
                        <a:ea typeface="Calibri"/>
                        <a:cs typeface="Times New Roman"/>
                      </a:endParaRPr>
                    </a:p>
                  </a:txBody>
                  <a:tcPr marL="44450" marR="44450" marT="0" marB="0" anchor="b"/>
                </a:tc>
                <a:tc>
                  <a:txBody>
                    <a:bodyPr/>
                    <a:lstStyle/>
                    <a:p>
                      <a:pPr algn="r">
                        <a:lnSpc>
                          <a:spcPct val="107000"/>
                        </a:lnSpc>
                        <a:spcAft>
                          <a:spcPts val="0"/>
                        </a:spcAft>
                      </a:pPr>
                      <a:r>
                        <a:rPr lang="tr-TR" sz="1000">
                          <a:effectLst/>
                        </a:rPr>
                        <a:t>200,08</a:t>
                      </a:r>
                      <a:endParaRPr lang="tr-TR" sz="1100">
                        <a:effectLst/>
                        <a:latin typeface="Calibri"/>
                        <a:ea typeface="Calibri"/>
                        <a:cs typeface="Times New Roman"/>
                      </a:endParaRPr>
                    </a:p>
                  </a:txBody>
                  <a:tcPr marL="44450" marR="44450" marT="0" marB="0" anchor="b"/>
                </a:tc>
                <a:tc>
                  <a:txBody>
                    <a:bodyPr/>
                    <a:lstStyle/>
                    <a:p>
                      <a:pPr algn="r">
                        <a:lnSpc>
                          <a:spcPct val="107000"/>
                        </a:lnSpc>
                        <a:spcAft>
                          <a:spcPts val="0"/>
                        </a:spcAft>
                      </a:pPr>
                      <a:r>
                        <a:rPr lang="tr-TR" sz="1000">
                          <a:effectLst/>
                        </a:rPr>
                        <a:t>-48,11</a:t>
                      </a:r>
                      <a:endParaRPr lang="tr-TR" sz="1100">
                        <a:effectLst/>
                        <a:latin typeface="Calibri"/>
                        <a:ea typeface="Calibri"/>
                        <a:cs typeface="Times New Roman"/>
                      </a:endParaRPr>
                    </a:p>
                  </a:txBody>
                  <a:tcPr marL="44450" marR="44450" marT="0" marB="0" anchor="b"/>
                </a:tc>
                <a:tc>
                  <a:txBody>
                    <a:bodyPr/>
                    <a:lstStyle/>
                    <a:p>
                      <a:pPr algn="r">
                        <a:lnSpc>
                          <a:spcPct val="107000"/>
                        </a:lnSpc>
                        <a:spcAft>
                          <a:spcPts val="0"/>
                        </a:spcAft>
                      </a:pPr>
                      <a:r>
                        <a:rPr lang="tr-TR" sz="1000">
                          <a:effectLst/>
                        </a:rPr>
                        <a:t>24,21</a:t>
                      </a:r>
                      <a:endParaRPr lang="tr-TR" sz="1100">
                        <a:effectLst/>
                        <a:latin typeface="Calibri"/>
                        <a:ea typeface="Calibri"/>
                        <a:cs typeface="Times New Roman"/>
                      </a:endParaRPr>
                    </a:p>
                  </a:txBody>
                  <a:tcPr marL="44450" marR="44450" marT="0" marB="0" anchor="b"/>
                </a:tc>
                <a:tc>
                  <a:txBody>
                    <a:bodyPr/>
                    <a:lstStyle/>
                    <a:p>
                      <a:pPr algn="r">
                        <a:lnSpc>
                          <a:spcPct val="107000"/>
                        </a:lnSpc>
                        <a:spcAft>
                          <a:spcPts val="0"/>
                        </a:spcAft>
                      </a:pPr>
                      <a:r>
                        <a:rPr lang="tr-TR" sz="1000">
                          <a:effectLst/>
                        </a:rPr>
                        <a:t>21,25</a:t>
                      </a:r>
                      <a:endParaRPr lang="tr-TR" sz="1100">
                        <a:effectLst/>
                        <a:latin typeface="Calibri"/>
                        <a:ea typeface="Calibri"/>
                        <a:cs typeface="Times New Roman"/>
                      </a:endParaRPr>
                    </a:p>
                  </a:txBody>
                  <a:tcPr marL="44450" marR="44450" marT="0" marB="0" anchor="b"/>
                </a:tc>
              </a:tr>
              <a:tr h="302170">
                <a:tc>
                  <a:txBody>
                    <a:bodyPr/>
                    <a:lstStyle/>
                    <a:p>
                      <a:pPr>
                        <a:lnSpc>
                          <a:spcPct val="107000"/>
                        </a:lnSpc>
                        <a:spcAft>
                          <a:spcPts val="0"/>
                        </a:spcAft>
                      </a:pPr>
                      <a:r>
                        <a:rPr lang="tr-TR" sz="1000">
                          <a:effectLst/>
                        </a:rPr>
                        <a:t>2016</a:t>
                      </a:r>
                      <a:endParaRPr lang="tr-TR" sz="1100">
                        <a:effectLst/>
                        <a:latin typeface="Calibri"/>
                        <a:ea typeface="Calibri"/>
                        <a:cs typeface="Times New Roman"/>
                      </a:endParaRPr>
                    </a:p>
                  </a:txBody>
                  <a:tcPr marL="44450" marR="44450" marT="0" marB="0" anchor="b"/>
                </a:tc>
                <a:tc>
                  <a:txBody>
                    <a:bodyPr/>
                    <a:lstStyle/>
                    <a:p>
                      <a:pPr algn="r">
                        <a:lnSpc>
                          <a:spcPct val="107000"/>
                        </a:lnSpc>
                        <a:spcAft>
                          <a:spcPts val="0"/>
                        </a:spcAft>
                      </a:pPr>
                      <a:r>
                        <a:rPr lang="tr-TR" sz="1000">
                          <a:effectLst/>
                        </a:rPr>
                        <a:t>150,16</a:t>
                      </a:r>
                      <a:endParaRPr lang="tr-TR" sz="1100">
                        <a:effectLst/>
                        <a:latin typeface="Calibri"/>
                        <a:ea typeface="Calibri"/>
                        <a:cs typeface="Times New Roman"/>
                      </a:endParaRPr>
                    </a:p>
                  </a:txBody>
                  <a:tcPr marL="44450" marR="44450" marT="0" marB="0" anchor="b"/>
                </a:tc>
                <a:tc>
                  <a:txBody>
                    <a:bodyPr/>
                    <a:lstStyle/>
                    <a:p>
                      <a:pPr algn="r">
                        <a:lnSpc>
                          <a:spcPct val="107000"/>
                        </a:lnSpc>
                        <a:spcAft>
                          <a:spcPts val="0"/>
                        </a:spcAft>
                      </a:pPr>
                      <a:r>
                        <a:rPr lang="tr-TR" sz="1000">
                          <a:effectLst/>
                        </a:rPr>
                        <a:t>191,02</a:t>
                      </a:r>
                      <a:endParaRPr lang="tr-TR" sz="1100">
                        <a:effectLst/>
                        <a:latin typeface="Calibri"/>
                        <a:ea typeface="Calibri"/>
                        <a:cs typeface="Times New Roman"/>
                      </a:endParaRPr>
                    </a:p>
                  </a:txBody>
                  <a:tcPr marL="44450" marR="44450" marT="0" marB="0" anchor="b"/>
                </a:tc>
                <a:tc>
                  <a:txBody>
                    <a:bodyPr/>
                    <a:lstStyle/>
                    <a:p>
                      <a:pPr algn="r">
                        <a:lnSpc>
                          <a:spcPct val="107000"/>
                        </a:lnSpc>
                        <a:spcAft>
                          <a:spcPts val="0"/>
                        </a:spcAft>
                      </a:pPr>
                      <a:r>
                        <a:rPr lang="tr-TR" sz="1000">
                          <a:effectLst/>
                        </a:rPr>
                        <a:t>-40,86</a:t>
                      </a:r>
                      <a:endParaRPr lang="tr-TR" sz="1100">
                        <a:effectLst/>
                        <a:latin typeface="Calibri"/>
                        <a:ea typeface="Calibri"/>
                        <a:cs typeface="Times New Roman"/>
                      </a:endParaRPr>
                    </a:p>
                  </a:txBody>
                  <a:tcPr marL="44450" marR="44450" marT="0" marB="0" anchor="b"/>
                </a:tc>
                <a:tc>
                  <a:txBody>
                    <a:bodyPr/>
                    <a:lstStyle/>
                    <a:p>
                      <a:pPr algn="r">
                        <a:lnSpc>
                          <a:spcPct val="107000"/>
                        </a:lnSpc>
                        <a:spcAft>
                          <a:spcPts val="0"/>
                        </a:spcAft>
                      </a:pPr>
                      <a:r>
                        <a:rPr lang="tr-TR" sz="1000">
                          <a:effectLst/>
                        </a:rPr>
                        <a:t>15,50</a:t>
                      </a:r>
                      <a:endParaRPr lang="tr-TR" sz="1100">
                        <a:effectLst/>
                        <a:latin typeface="Calibri"/>
                        <a:ea typeface="Calibri"/>
                        <a:cs typeface="Times New Roman"/>
                      </a:endParaRPr>
                    </a:p>
                  </a:txBody>
                  <a:tcPr marL="44450" marR="44450" marT="0" marB="0" anchor="b"/>
                </a:tc>
                <a:tc>
                  <a:txBody>
                    <a:bodyPr/>
                    <a:lstStyle/>
                    <a:p>
                      <a:pPr algn="r">
                        <a:lnSpc>
                          <a:spcPct val="107000"/>
                        </a:lnSpc>
                        <a:spcAft>
                          <a:spcPts val="0"/>
                        </a:spcAft>
                      </a:pPr>
                      <a:r>
                        <a:rPr lang="tr-TR" sz="1000">
                          <a:effectLst/>
                        </a:rPr>
                        <a:t>13,96</a:t>
                      </a:r>
                      <a:endParaRPr lang="tr-TR" sz="1100">
                        <a:effectLst/>
                        <a:latin typeface="Calibri"/>
                        <a:ea typeface="Calibri"/>
                        <a:cs typeface="Times New Roman"/>
                      </a:endParaRPr>
                    </a:p>
                  </a:txBody>
                  <a:tcPr marL="44450" marR="44450" marT="0" marB="0" anchor="b"/>
                </a:tc>
              </a:tr>
              <a:tr h="619448">
                <a:tc gridSpan="6">
                  <a:txBody>
                    <a:bodyPr/>
                    <a:lstStyle/>
                    <a:p>
                      <a:pPr>
                        <a:lnSpc>
                          <a:spcPct val="107000"/>
                        </a:lnSpc>
                        <a:spcAft>
                          <a:spcPts val="0"/>
                        </a:spcAft>
                      </a:pPr>
                      <a:r>
                        <a:rPr lang="tr-TR" sz="1000" dirty="0">
                          <a:effectLst/>
                        </a:rPr>
                        <a:t>Kaynak: TCMB, Ödemeler Dengesi Altıncı El Kitabı-Ayrıntılı Sunum Tablosu</a:t>
                      </a:r>
                      <a:endParaRPr lang="tr-TR" sz="1100" dirty="0">
                        <a:effectLst/>
                      </a:endParaRPr>
                    </a:p>
                    <a:p>
                      <a:pPr>
                        <a:lnSpc>
                          <a:spcPct val="107000"/>
                        </a:lnSpc>
                        <a:spcAft>
                          <a:spcPts val="0"/>
                        </a:spcAft>
                      </a:pPr>
                      <a:r>
                        <a:rPr lang="tr-TR" sz="1000" dirty="0">
                          <a:effectLst/>
                        </a:rPr>
                        <a:t>Not: 2016 yılı geçici değerlere dayanmaktadır.</a:t>
                      </a:r>
                      <a:endParaRPr lang="tr-TR" sz="1100" dirty="0">
                        <a:effectLst/>
                        <a:latin typeface="Calibri"/>
                        <a:ea typeface="Calibri"/>
                        <a:cs typeface="Times New Roman"/>
                      </a:endParaRPr>
                    </a:p>
                  </a:txBody>
                  <a:tcPr marL="44450" marR="44450" marT="0" marB="0" anchor="b"/>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bl>
          </a:graphicData>
        </a:graphic>
      </p:graphicFrame>
    </p:spTree>
    <p:extLst>
      <p:ext uri="{BB962C8B-B14F-4D97-AF65-F5344CB8AC3E}">
        <p14:creationId xmlns:p14="http://schemas.microsoft.com/office/powerpoint/2010/main" val="31464504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14414" y="1004878"/>
            <a:ext cx="6781800" cy="1199986"/>
          </a:xfrm>
        </p:spPr>
        <p:txBody>
          <a:bodyPr/>
          <a:lstStyle/>
          <a:p>
            <a:r>
              <a:rPr lang="tr-TR" sz="2800" b="1" dirty="0" smtClean="0"/>
              <a:t>Türkiye’de Sektörlere Göre Doğrudan Yabancı Yatırım Tutarları</a:t>
            </a:r>
            <a:endParaRPr lang="tr-TR" sz="2800" b="1"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686645899"/>
              </p:ext>
            </p:extLst>
          </p:nvPr>
        </p:nvGraphicFramePr>
        <p:xfrm>
          <a:off x="899591" y="2564904"/>
          <a:ext cx="7523406" cy="3456386"/>
        </p:xfrm>
        <a:graphic>
          <a:graphicData uri="http://schemas.openxmlformats.org/drawingml/2006/table">
            <a:tbl>
              <a:tblPr firstRow="1" firstCol="1" bandRow="1">
                <a:tableStyleId>{5C22544A-7EE6-4342-B048-85BDC9FD1C3A}</a:tableStyleId>
              </a:tblPr>
              <a:tblGrid>
                <a:gridCol w="1244922"/>
                <a:gridCol w="655172"/>
                <a:gridCol w="655172"/>
                <a:gridCol w="654209"/>
                <a:gridCol w="587826"/>
                <a:gridCol w="587826"/>
                <a:gridCol w="654209"/>
                <a:gridCol w="654209"/>
                <a:gridCol w="587826"/>
                <a:gridCol w="587826"/>
                <a:gridCol w="654209"/>
              </a:tblGrid>
              <a:tr h="718707">
                <a:tc gridSpan="11">
                  <a:txBody>
                    <a:bodyPr/>
                    <a:lstStyle/>
                    <a:p>
                      <a:pPr>
                        <a:lnSpc>
                          <a:spcPct val="107000"/>
                        </a:lnSpc>
                        <a:spcAft>
                          <a:spcPts val="0"/>
                        </a:spcAft>
                      </a:pPr>
                      <a:r>
                        <a:rPr lang="tr-TR" sz="1100" dirty="0">
                          <a:effectLst/>
                        </a:rPr>
                        <a:t>Tablo 6: Türkiye'de Sektörlere Göre Doğrudan Yabancı Yatırım Tutarları (Milyar Dolar)</a:t>
                      </a:r>
                      <a:endParaRPr lang="tr-TR" sz="1100" dirty="0">
                        <a:effectLst/>
                        <a:latin typeface="Calibri"/>
                        <a:ea typeface="Calibri"/>
                        <a:cs typeface="Times New Roman"/>
                      </a:endParaRPr>
                    </a:p>
                  </a:txBody>
                  <a:tcPr marL="44450" marR="4445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91097">
                <a:tc>
                  <a:txBody>
                    <a:bodyPr/>
                    <a:lstStyle/>
                    <a:p>
                      <a:pPr>
                        <a:lnSpc>
                          <a:spcPct val="107000"/>
                        </a:lnSpc>
                        <a:spcAft>
                          <a:spcPts val="0"/>
                        </a:spcAft>
                      </a:pPr>
                      <a:r>
                        <a:rPr lang="tr-TR" sz="1100">
                          <a:effectLst/>
                        </a:rPr>
                        <a:t> </a:t>
                      </a:r>
                      <a:endParaRPr lang="tr-TR" sz="1100">
                        <a:effectLst/>
                        <a:latin typeface="Calibri"/>
                        <a:ea typeface="Calibri"/>
                        <a:cs typeface="Times New Roman"/>
                      </a:endParaRPr>
                    </a:p>
                  </a:txBody>
                  <a:tcPr marL="44450" marR="44450" marT="0" marB="0" anchor="b"/>
                </a:tc>
                <a:tc>
                  <a:txBody>
                    <a:bodyPr/>
                    <a:lstStyle/>
                    <a:p>
                      <a:pPr algn="r">
                        <a:lnSpc>
                          <a:spcPct val="107000"/>
                        </a:lnSpc>
                        <a:spcAft>
                          <a:spcPts val="0"/>
                        </a:spcAft>
                      </a:pPr>
                      <a:r>
                        <a:rPr lang="tr-TR" sz="1100">
                          <a:effectLst/>
                        </a:rPr>
                        <a:t>2006</a:t>
                      </a:r>
                      <a:endParaRPr lang="tr-TR" sz="1100">
                        <a:effectLst/>
                        <a:latin typeface="Calibri"/>
                        <a:ea typeface="Calibri"/>
                        <a:cs typeface="Times New Roman"/>
                      </a:endParaRPr>
                    </a:p>
                  </a:txBody>
                  <a:tcPr marL="44450" marR="44450" marT="0" marB="0" anchor="b"/>
                </a:tc>
                <a:tc>
                  <a:txBody>
                    <a:bodyPr/>
                    <a:lstStyle/>
                    <a:p>
                      <a:pPr algn="r">
                        <a:lnSpc>
                          <a:spcPct val="107000"/>
                        </a:lnSpc>
                        <a:spcAft>
                          <a:spcPts val="0"/>
                        </a:spcAft>
                      </a:pPr>
                      <a:r>
                        <a:rPr lang="tr-TR" sz="1100">
                          <a:effectLst/>
                        </a:rPr>
                        <a:t>2007</a:t>
                      </a:r>
                      <a:endParaRPr lang="tr-TR" sz="1100">
                        <a:effectLst/>
                        <a:latin typeface="Calibri"/>
                        <a:ea typeface="Calibri"/>
                        <a:cs typeface="Times New Roman"/>
                      </a:endParaRPr>
                    </a:p>
                  </a:txBody>
                  <a:tcPr marL="44450" marR="44450" marT="0" marB="0" anchor="b"/>
                </a:tc>
                <a:tc>
                  <a:txBody>
                    <a:bodyPr/>
                    <a:lstStyle/>
                    <a:p>
                      <a:pPr algn="r">
                        <a:lnSpc>
                          <a:spcPct val="107000"/>
                        </a:lnSpc>
                        <a:spcAft>
                          <a:spcPts val="0"/>
                        </a:spcAft>
                      </a:pPr>
                      <a:r>
                        <a:rPr lang="tr-TR" sz="1100">
                          <a:effectLst/>
                        </a:rPr>
                        <a:t>2008</a:t>
                      </a:r>
                      <a:endParaRPr lang="tr-TR" sz="1100">
                        <a:effectLst/>
                        <a:latin typeface="Calibri"/>
                        <a:ea typeface="Calibri"/>
                        <a:cs typeface="Times New Roman"/>
                      </a:endParaRPr>
                    </a:p>
                  </a:txBody>
                  <a:tcPr marL="44450" marR="44450" marT="0" marB="0" anchor="b"/>
                </a:tc>
                <a:tc>
                  <a:txBody>
                    <a:bodyPr/>
                    <a:lstStyle/>
                    <a:p>
                      <a:pPr algn="r">
                        <a:lnSpc>
                          <a:spcPct val="107000"/>
                        </a:lnSpc>
                        <a:spcAft>
                          <a:spcPts val="0"/>
                        </a:spcAft>
                      </a:pPr>
                      <a:r>
                        <a:rPr lang="tr-TR" sz="1100" dirty="0">
                          <a:effectLst/>
                        </a:rPr>
                        <a:t>2009</a:t>
                      </a:r>
                      <a:endParaRPr lang="tr-TR" sz="1100" dirty="0">
                        <a:effectLst/>
                        <a:latin typeface="Calibri"/>
                        <a:ea typeface="Calibri"/>
                        <a:cs typeface="Times New Roman"/>
                      </a:endParaRPr>
                    </a:p>
                  </a:txBody>
                  <a:tcPr marL="44450" marR="44450" marT="0" marB="0" anchor="b"/>
                </a:tc>
                <a:tc>
                  <a:txBody>
                    <a:bodyPr/>
                    <a:lstStyle/>
                    <a:p>
                      <a:pPr algn="r">
                        <a:lnSpc>
                          <a:spcPct val="107000"/>
                        </a:lnSpc>
                        <a:spcAft>
                          <a:spcPts val="0"/>
                        </a:spcAft>
                      </a:pPr>
                      <a:r>
                        <a:rPr lang="tr-TR" sz="1100">
                          <a:effectLst/>
                        </a:rPr>
                        <a:t>2010</a:t>
                      </a:r>
                      <a:endParaRPr lang="tr-TR" sz="1100">
                        <a:effectLst/>
                        <a:latin typeface="Calibri"/>
                        <a:ea typeface="Calibri"/>
                        <a:cs typeface="Times New Roman"/>
                      </a:endParaRPr>
                    </a:p>
                  </a:txBody>
                  <a:tcPr marL="44450" marR="44450" marT="0" marB="0" anchor="b"/>
                </a:tc>
                <a:tc>
                  <a:txBody>
                    <a:bodyPr/>
                    <a:lstStyle/>
                    <a:p>
                      <a:pPr algn="r">
                        <a:lnSpc>
                          <a:spcPct val="107000"/>
                        </a:lnSpc>
                        <a:spcAft>
                          <a:spcPts val="0"/>
                        </a:spcAft>
                      </a:pPr>
                      <a:r>
                        <a:rPr lang="tr-TR" sz="1100">
                          <a:effectLst/>
                        </a:rPr>
                        <a:t>2011</a:t>
                      </a:r>
                      <a:endParaRPr lang="tr-TR" sz="1100">
                        <a:effectLst/>
                        <a:latin typeface="Calibri"/>
                        <a:ea typeface="Calibri"/>
                        <a:cs typeface="Times New Roman"/>
                      </a:endParaRPr>
                    </a:p>
                  </a:txBody>
                  <a:tcPr marL="44450" marR="44450" marT="0" marB="0" anchor="b"/>
                </a:tc>
                <a:tc>
                  <a:txBody>
                    <a:bodyPr/>
                    <a:lstStyle/>
                    <a:p>
                      <a:pPr algn="r">
                        <a:lnSpc>
                          <a:spcPct val="107000"/>
                        </a:lnSpc>
                        <a:spcAft>
                          <a:spcPts val="0"/>
                        </a:spcAft>
                      </a:pPr>
                      <a:r>
                        <a:rPr lang="tr-TR" sz="1100">
                          <a:effectLst/>
                        </a:rPr>
                        <a:t>2012</a:t>
                      </a:r>
                      <a:endParaRPr lang="tr-TR" sz="1100">
                        <a:effectLst/>
                        <a:latin typeface="Calibri"/>
                        <a:ea typeface="Calibri"/>
                        <a:cs typeface="Times New Roman"/>
                      </a:endParaRPr>
                    </a:p>
                  </a:txBody>
                  <a:tcPr marL="44450" marR="44450" marT="0" marB="0" anchor="b"/>
                </a:tc>
                <a:tc>
                  <a:txBody>
                    <a:bodyPr/>
                    <a:lstStyle/>
                    <a:p>
                      <a:pPr algn="r">
                        <a:lnSpc>
                          <a:spcPct val="107000"/>
                        </a:lnSpc>
                        <a:spcAft>
                          <a:spcPts val="0"/>
                        </a:spcAft>
                      </a:pPr>
                      <a:r>
                        <a:rPr lang="tr-TR" sz="1100">
                          <a:effectLst/>
                        </a:rPr>
                        <a:t>2013</a:t>
                      </a:r>
                      <a:endParaRPr lang="tr-TR" sz="1100">
                        <a:effectLst/>
                        <a:latin typeface="Calibri"/>
                        <a:ea typeface="Calibri"/>
                        <a:cs typeface="Times New Roman"/>
                      </a:endParaRPr>
                    </a:p>
                  </a:txBody>
                  <a:tcPr marL="44450" marR="44450" marT="0" marB="0" anchor="b"/>
                </a:tc>
                <a:tc>
                  <a:txBody>
                    <a:bodyPr/>
                    <a:lstStyle/>
                    <a:p>
                      <a:pPr algn="r">
                        <a:lnSpc>
                          <a:spcPct val="107000"/>
                        </a:lnSpc>
                        <a:spcAft>
                          <a:spcPts val="0"/>
                        </a:spcAft>
                      </a:pPr>
                      <a:r>
                        <a:rPr lang="tr-TR" sz="1100">
                          <a:effectLst/>
                        </a:rPr>
                        <a:t>2014</a:t>
                      </a:r>
                      <a:endParaRPr lang="tr-TR" sz="1100">
                        <a:effectLst/>
                        <a:latin typeface="Calibri"/>
                        <a:ea typeface="Calibri"/>
                        <a:cs typeface="Times New Roman"/>
                      </a:endParaRPr>
                    </a:p>
                  </a:txBody>
                  <a:tcPr marL="44450" marR="44450" marT="0" marB="0" anchor="b"/>
                </a:tc>
                <a:tc>
                  <a:txBody>
                    <a:bodyPr/>
                    <a:lstStyle/>
                    <a:p>
                      <a:pPr algn="r">
                        <a:lnSpc>
                          <a:spcPct val="107000"/>
                        </a:lnSpc>
                        <a:spcAft>
                          <a:spcPts val="0"/>
                        </a:spcAft>
                      </a:pPr>
                      <a:r>
                        <a:rPr lang="tr-TR" sz="1100">
                          <a:effectLst/>
                        </a:rPr>
                        <a:t>2015</a:t>
                      </a:r>
                      <a:endParaRPr lang="tr-TR" sz="1100">
                        <a:effectLst/>
                        <a:latin typeface="Calibri"/>
                        <a:ea typeface="Calibri"/>
                        <a:cs typeface="Times New Roman"/>
                      </a:endParaRPr>
                    </a:p>
                  </a:txBody>
                  <a:tcPr marL="44450" marR="44450" marT="0" marB="0" anchor="b"/>
                </a:tc>
              </a:tr>
              <a:tr h="391097">
                <a:tc>
                  <a:txBody>
                    <a:bodyPr/>
                    <a:lstStyle/>
                    <a:p>
                      <a:pPr>
                        <a:lnSpc>
                          <a:spcPct val="107000"/>
                        </a:lnSpc>
                        <a:spcAft>
                          <a:spcPts val="0"/>
                        </a:spcAft>
                      </a:pPr>
                      <a:r>
                        <a:rPr lang="tr-TR" sz="1100">
                          <a:effectLst/>
                        </a:rPr>
                        <a:t>İmalat</a:t>
                      </a:r>
                      <a:endParaRPr lang="tr-TR" sz="1100">
                        <a:effectLst/>
                        <a:latin typeface="Calibri"/>
                        <a:ea typeface="Calibri"/>
                        <a:cs typeface="Times New Roman"/>
                      </a:endParaRPr>
                    </a:p>
                  </a:txBody>
                  <a:tcPr marL="44450" marR="44450" marT="0" marB="0" anchor="b"/>
                </a:tc>
                <a:tc>
                  <a:txBody>
                    <a:bodyPr/>
                    <a:lstStyle/>
                    <a:p>
                      <a:pPr algn="r">
                        <a:lnSpc>
                          <a:spcPct val="107000"/>
                        </a:lnSpc>
                        <a:spcAft>
                          <a:spcPts val="0"/>
                        </a:spcAft>
                      </a:pPr>
                      <a:r>
                        <a:rPr lang="tr-TR" sz="1100">
                          <a:effectLst/>
                        </a:rPr>
                        <a:t>1,70</a:t>
                      </a:r>
                      <a:endParaRPr lang="tr-TR" sz="1100">
                        <a:effectLst/>
                        <a:latin typeface="Calibri"/>
                        <a:ea typeface="Calibri"/>
                        <a:cs typeface="Times New Roman"/>
                      </a:endParaRPr>
                    </a:p>
                  </a:txBody>
                  <a:tcPr marL="44450" marR="44450" marT="0" marB="0" anchor="b"/>
                </a:tc>
                <a:tc>
                  <a:txBody>
                    <a:bodyPr/>
                    <a:lstStyle/>
                    <a:p>
                      <a:pPr algn="r">
                        <a:lnSpc>
                          <a:spcPct val="107000"/>
                        </a:lnSpc>
                        <a:spcAft>
                          <a:spcPts val="0"/>
                        </a:spcAft>
                      </a:pPr>
                      <a:r>
                        <a:rPr lang="tr-TR" sz="1100">
                          <a:effectLst/>
                        </a:rPr>
                        <a:t>4,13</a:t>
                      </a:r>
                      <a:endParaRPr lang="tr-TR" sz="1100">
                        <a:effectLst/>
                        <a:latin typeface="Calibri"/>
                        <a:ea typeface="Calibri"/>
                        <a:cs typeface="Times New Roman"/>
                      </a:endParaRPr>
                    </a:p>
                  </a:txBody>
                  <a:tcPr marL="44450" marR="44450" marT="0" marB="0" anchor="b"/>
                </a:tc>
                <a:tc>
                  <a:txBody>
                    <a:bodyPr/>
                    <a:lstStyle/>
                    <a:p>
                      <a:pPr algn="r">
                        <a:lnSpc>
                          <a:spcPct val="107000"/>
                        </a:lnSpc>
                        <a:spcAft>
                          <a:spcPts val="0"/>
                        </a:spcAft>
                      </a:pPr>
                      <a:r>
                        <a:rPr lang="tr-TR" sz="1100">
                          <a:effectLst/>
                        </a:rPr>
                        <a:t>3,97</a:t>
                      </a:r>
                      <a:endParaRPr lang="tr-TR" sz="1100">
                        <a:effectLst/>
                        <a:latin typeface="Calibri"/>
                        <a:ea typeface="Calibri"/>
                        <a:cs typeface="Times New Roman"/>
                      </a:endParaRPr>
                    </a:p>
                  </a:txBody>
                  <a:tcPr marL="44450" marR="44450" marT="0" marB="0" anchor="b"/>
                </a:tc>
                <a:tc>
                  <a:txBody>
                    <a:bodyPr/>
                    <a:lstStyle/>
                    <a:p>
                      <a:pPr algn="r">
                        <a:lnSpc>
                          <a:spcPct val="107000"/>
                        </a:lnSpc>
                        <a:spcAft>
                          <a:spcPts val="0"/>
                        </a:spcAft>
                      </a:pPr>
                      <a:r>
                        <a:rPr lang="tr-TR" sz="1100">
                          <a:effectLst/>
                        </a:rPr>
                        <a:t>1,64</a:t>
                      </a:r>
                      <a:endParaRPr lang="tr-TR" sz="1100">
                        <a:effectLst/>
                        <a:latin typeface="Calibri"/>
                        <a:ea typeface="Calibri"/>
                        <a:cs typeface="Times New Roman"/>
                      </a:endParaRPr>
                    </a:p>
                  </a:txBody>
                  <a:tcPr marL="44450" marR="44450" marT="0" marB="0" anchor="b"/>
                </a:tc>
                <a:tc>
                  <a:txBody>
                    <a:bodyPr/>
                    <a:lstStyle/>
                    <a:p>
                      <a:pPr algn="r">
                        <a:lnSpc>
                          <a:spcPct val="107000"/>
                        </a:lnSpc>
                        <a:spcAft>
                          <a:spcPts val="0"/>
                        </a:spcAft>
                      </a:pPr>
                      <a:r>
                        <a:rPr lang="tr-TR" sz="1100">
                          <a:effectLst/>
                        </a:rPr>
                        <a:t>0,92</a:t>
                      </a:r>
                      <a:endParaRPr lang="tr-TR" sz="1100">
                        <a:effectLst/>
                        <a:latin typeface="Calibri"/>
                        <a:ea typeface="Calibri"/>
                        <a:cs typeface="Times New Roman"/>
                      </a:endParaRPr>
                    </a:p>
                  </a:txBody>
                  <a:tcPr marL="44450" marR="44450" marT="0" marB="0" anchor="b"/>
                </a:tc>
                <a:tc>
                  <a:txBody>
                    <a:bodyPr/>
                    <a:lstStyle/>
                    <a:p>
                      <a:pPr algn="r">
                        <a:lnSpc>
                          <a:spcPct val="107000"/>
                        </a:lnSpc>
                        <a:spcAft>
                          <a:spcPts val="0"/>
                        </a:spcAft>
                      </a:pPr>
                      <a:r>
                        <a:rPr lang="tr-TR" sz="1100">
                          <a:effectLst/>
                        </a:rPr>
                        <a:t>3,60</a:t>
                      </a:r>
                      <a:endParaRPr lang="tr-TR" sz="1100">
                        <a:effectLst/>
                        <a:latin typeface="Calibri"/>
                        <a:ea typeface="Calibri"/>
                        <a:cs typeface="Times New Roman"/>
                      </a:endParaRPr>
                    </a:p>
                  </a:txBody>
                  <a:tcPr marL="44450" marR="44450" marT="0" marB="0" anchor="b"/>
                </a:tc>
                <a:tc>
                  <a:txBody>
                    <a:bodyPr/>
                    <a:lstStyle/>
                    <a:p>
                      <a:pPr algn="r">
                        <a:lnSpc>
                          <a:spcPct val="107000"/>
                        </a:lnSpc>
                        <a:spcAft>
                          <a:spcPts val="0"/>
                        </a:spcAft>
                      </a:pPr>
                      <a:r>
                        <a:rPr lang="tr-TR" sz="1100">
                          <a:effectLst/>
                        </a:rPr>
                        <a:t>4,52</a:t>
                      </a:r>
                      <a:endParaRPr lang="tr-TR" sz="1100">
                        <a:effectLst/>
                        <a:latin typeface="Calibri"/>
                        <a:ea typeface="Calibri"/>
                        <a:cs typeface="Times New Roman"/>
                      </a:endParaRPr>
                    </a:p>
                  </a:txBody>
                  <a:tcPr marL="44450" marR="44450" marT="0" marB="0" anchor="b"/>
                </a:tc>
                <a:tc>
                  <a:txBody>
                    <a:bodyPr/>
                    <a:lstStyle/>
                    <a:p>
                      <a:pPr algn="r">
                        <a:lnSpc>
                          <a:spcPct val="107000"/>
                        </a:lnSpc>
                        <a:spcAft>
                          <a:spcPts val="0"/>
                        </a:spcAft>
                      </a:pPr>
                      <a:r>
                        <a:rPr lang="tr-TR" sz="1100">
                          <a:effectLst/>
                        </a:rPr>
                        <a:t>2,21</a:t>
                      </a:r>
                      <a:endParaRPr lang="tr-TR" sz="1100">
                        <a:effectLst/>
                        <a:latin typeface="Calibri"/>
                        <a:ea typeface="Calibri"/>
                        <a:cs typeface="Times New Roman"/>
                      </a:endParaRPr>
                    </a:p>
                  </a:txBody>
                  <a:tcPr marL="44450" marR="44450" marT="0" marB="0" anchor="b"/>
                </a:tc>
                <a:tc>
                  <a:txBody>
                    <a:bodyPr/>
                    <a:lstStyle/>
                    <a:p>
                      <a:pPr algn="r">
                        <a:lnSpc>
                          <a:spcPct val="107000"/>
                        </a:lnSpc>
                        <a:spcAft>
                          <a:spcPts val="0"/>
                        </a:spcAft>
                      </a:pPr>
                      <a:r>
                        <a:rPr lang="tr-TR" sz="1100">
                          <a:effectLst/>
                        </a:rPr>
                        <a:t>2,73</a:t>
                      </a:r>
                      <a:endParaRPr lang="tr-TR" sz="1100">
                        <a:effectLst/>
                        <a:latin typeface="Calibri"/>
                        <a:ea typeface="Calibri"/>
                        <a:cs typeface="Times New Roman"/>
                      </a:endParaRPr>
                    </a:p>
                  </a:txBody>
                  <a:tcPr marL="44450" marR="44450" marT="0" marB="0" anchor="b"/>
                </a:tc>
                <a:tc>
                  <a:txBody>
                    <a:bodyPr/>
                    <a:lstStyle/>
                    <a:p>
                      <a:pPr algn="r">
                        <a:lnSpc>
                          <a:spcPct val="107000"/>
                        </a:lnSpc>
                        <a:spcAft>
                          <a:spcPts val="0"/>
                        </a:spcAft>
                      </a:pPr>
                      <a:r>
                        <a:rPr lang="tr-TR" sz="1100">
                          <a:effectLst/>
                        </a:rPr>
                        <a:t>4,11</a:t>
                      </a:r>
                      <a:endParaRPr lang="tr-TR" sz="1100">
                        <a:effectLst/>
                        <a:latin typeface="Calibri"/>
                        <a:ea typeface="Calibri"/>
                        <a:cs typeface="Times New Roman"/>
                      </a:endParaRPr>
                    </a:p>
                  </a:txBody>
                  <a:tcPr marL="44450" marR="44450" marT="0" marB="0" anchor="b"/>
                </a:tc>
              </a:tr>
              <a:tr h="391097">
                <a:tc>
                  <a:txBody>
                    <a:bodyPr/>
                    <a:lstStyle/>
                    <a:p>
                      <a:pPr>
                        <a:lnSpc>
                          <a:spcPct val="107000"/>
                        </a:lnSpc>
                        <a:spcAft>
                          <a:spcPts val="0"/>
                        </a:spcAft>
                      </a:pPr>
                      <a:r>
                        <a:rPr lang="tr-TR" sz="1100">
                          <a:effectLst/>
                        </a:rPr>
                        <a:t>Madencilik</a:t>
                      </a:r>
                      <a:endParaRPr lang="tr-TR" sz="1100">
                        <a:effectLst/>
                        <a:latin typeface="Calibri"/>
                        <a:ea typeface="Calibri"/>
                        <a:cs typeface="Times New Roman"/>
                      </a:endParaRPr>
                    </a:p>
                  </a:txBody>
                  <a:tcPr marL="44450" marR="44450" marT="0" marB="0" anchor="b"/>
                </a:tc>
                <a:tc>
                  <a:txBody>
                    <a:bodyPr/>
                    <a:lstStyle/>
                    <a:p>
                      <a:pPr algn="r">
                        <a:lnSpc>
                          <a:spcPct val="107000"/>
                        </a:lnSpc>
                        <a:spcAft>
                          <a:spcPts val="0"/>
                        </a:spcAft>
                      </a:pPr>
                      <a:r>
                        <a:rPr lang="tr-TR" sz="1100">
                          <a:effectLst/>
                        </a:rPr>
                        <a:t>0,12</a:t>
                      </a:r>
                      <a:endParaRPr lang="tr-TR" sz="1100">
                        <a:effectLst/>
                        <a:latin typeface="Calibri"/>
                        <a:ea typeface="Calibri"/>
                        <a:cs typeface="Times New Roman"/>
                      </a:endParaRPr>
                    </a:p>
                  </a:txBody>
                  <a:tcPr marL="44450" marR="44450" marT="0" marB="0" anchor="b"/>
                </a:tc>
                <a:tc>
                  <a:txBody>
                    <a:bodyPr/>
                    <a:lstStyle/>
                    <a:p>
                      <a:pPr algn="r">
                        <a:lnSpc>
                          <a:spcPct val="107000"/>
                        </a:lnSpc>
                        <a:spcAft>
                          <a:spcPts val="0"/>
                        </a:spcAft>
                      </a:pPr>
                      <a:r>
                        <a:rPr lang="tr-TR" sz="1100">
                          <a:effectLst/>
                        </a:rPr>
                        <a:t>0,34</a:t>
                      </a:r>
                      <a:endParaRPr lang="tr-TR" sz="1100">
                        <a:effectLst/>
                        <a:latin typeface="Calibri"/>
                        <a:ea typeface="Calibri"/>
                        <a:cs typeface="Times New Roman"/>
                      </a:endParaRPr>
                    </a:p>
                  </a:txBody>
                  <a:tcPr marL="44450" marR="44450" marT="0" marB="0" anchor="b"/>
                </a:tc>
                <a:tc>
                  <a:txBody>
                    <a:bodyPr/>
                    <a:lstStyle/>
                    <a:p>
                      <a:pPr algn="r">
                        <a:lnSpc>
                          <a:spcPct val="107000"/>
                        </a:lnSpc>
                        <a:spcAft>
                          <a:spcPts val="0"/>
                        </a:spcAft>
                      </a:pPr>
                      <a:r>
                        <a:rPr lang="tr-TR" sz="1100">
                          <a:effectLst/>
                        </a:rPr>
                        <a:t>0,15</a:t>
                      </a:r>
                      <a:endParaRPr lang="tr-TR" sz="1100">
                        <a:effectLst/>
                        <a:latin typeface="Calibri"/>
                        <a:ea typeface="Calibri"/>
                        <a:cs typeface="Times New Roman"/>
                      </a:endParaRPr>
                    </a:p>
                  </a:txBody>
                  <a:tcPr marL="44450" marR="44450" marT="0" marB="0" anchor="b"/>
                </a:tc>
                <a:tc>
                  <a:txBody>
                    <a:bodyPr/>
                    <a:lstStyle/>
                    <a:p>
                      <a:pPr algn="r">
                        <a:lnSpc>
                          <a:spcPct val="107000"/>
                        </a:lnSpc>
                        <a:spcAft>
                          <a:spcPts val="0"/>
                        </a:spcAft>
                      </a:pPr>
                      <a:r>
                        <a:rPr lang="tr-TR" sz="1100">
                          <a:effectLst/>
                        </a:rPr>
                        <a:t>0,09</a:t>
                      </a:r>
                      <a:endParaRPr lang="tr-TR" sz="1100">
                        <a:effectLst/>
                        <a:latin typeface="Calibri"/>
                        <a:ea typeface="Calibri"/>
                        <a:cs typeface="Times New Roman"/>
                      </a:endParaRPr>
                    </a:p>
                  </a:txBody>
                  <a:tcPr marL="44450" marR="44450" marT="0" marB="0" anchor="b"/>
                </a:tc>
                <a:tc>
                  <a:txBody>
                    <a:bodyPr/>
                    <a:lstStyle/>
                    <a:p>
                      <a:pPr algn="r">
                        <a:lnSpc>
                          <a:spcPct val="107000"/>
                        </a:lnSpc>
                        <a:spcAft>
                          <a:spcPts val="0"/>
                        </a:spcAft>
                      </a:pPr>
                      <a:r>
                        <a:rPr lang="tr-TR" sz="1100">
                          <a:effectLst/>
                        </a:rPr>
                        <a:t>0,14</a:t>
                      </a:r>
                      <a:endParaRPr lang="tr-TR" sz="1100">
                        <a:effectLst/>
                        <a:latin typeface="Calibri"/>
                        <a:ea typeface="Calibri"/>
                        <a:cs typeface="Times New Roman"/>
                      </a:endParaRPr>
                    </a:p>
                  </a:txBody>
                  <a:tcPr marL="44450" marR="44450" marT="0" marB="0" anchor="b"/>
                </a:tc>
                <a:tc>
                  <a:txBody>
                    <a:bodyPr/>
                    <a:lstStyle/>
                    <a:p>
                      <a:pPr algn="r">
                        <a:lnSpc>
                          <a:spcPct val="107000"/>
                        </a:lnSpc>
                        <a:spcAft>
                          <a:spcPts val="0"/>
                        </a:spcAft>
                      </a:pPr>
                      <a:r>
                        <a:rPr lang="tr-TR" sz="1100">
                          <a:effectLst/>
                        </a:rPr>
                        <a:t>0,15</a:t>
                      </a:r>
                      <a:endParaRPr lang="tr-TR" sz="1100">
                        <a:effectLst/>
                        <a:latin typeface="Calibri"/>
                        <a:ea typeface="Calibri"/>
                        <a:cs typeface="Times New Roman"/>
                      </a:endParaRPr>
                    </a:p>
                  </a:txBody>
                  <a:tcPr marL="44450" marR="44450" marT="0" marB="0" anchor="b"/>
                </a:tc>
                <a:tc>
                  <a:txBody>
                    <a:bodyPr/>
                    <a:lstStyle/>
                    <a:p>
                      <a:pPr algn="r">
                        <a:lnSpc>
                          <a:spcPct val="107000"/>
                        </a:lnSpc>
                        <a:spcAft>
                          <a:spcPts val="0"/>
                        </a:spcAft>
                      </a:pPr>
                      <a:r>
                        <a:rPr lang="tr-TR" sz="1100">
                          <a:effectLst/>
                        </a:rPr>
                        <a:t>0,19</a:t>
                      </a:r>
                      <a:endParaRPr lang="tr-TR" sz="1100">
                        <a:effectLst/>
                        <a:latin typeface="Calibri"/>
                        <a:ea typeface="Calibri"/>
                        <a:cs typeface="Times New Roman"/>
                      </a:endParaRPr>
                    </a:p>
                  </a:txBody>
                  <a:tcPr marL="44450" marR="44450" marT="0" marB="0" anchor="b"/>
                </a:tc>
                <a:tc>
                  <a:txBody>
                    <a:bodyPr/>
                    <a:lstStyle/>
                    <a:p>
                      <a:pPr algn="r">
                        <a:lnSpc>
                          <a:spcPct val="107000"/>
                        </a:lnSpc>
                        <a:spcAft>
                          <a:spcPts val="0"/>
                        </a:spcAft>
                      </a:pPr>
                      <a:r>
                        <a:rPr lang="tr-TR" sz="1100">
                          <a:effectLst/>
                        </a:rPr>
                        <a:t>0,72</a:t>
                      </a:r>
                      <a:endParaRPr lang="tr-TR" sz="1100">
                        <a:effectLst/>
                        <a:latin typeface="Calibri"/>
                        <a:ea typeface="Calibri"/>
                        <a:cs typeface="Times New Roman"/>
                      </a:endParaRPr>
                    </a:p>
                  </a:txBody>
                  <a:tcPr marL="44450" marR="44450" marT="0" marB="0" anchor="b"/>
                </a:tc>
                <a:tc>
                  <a:txBody>
                    <a:bodyPr/>
                    <a:lstStyle/>
                    <a:p>
                      <a:pPr algn="r">
                        <a:lnSpc>
                          <a:spcPct val="107000"/>
                        </a:lnSpc>
                        <a:spcAft>
                          <a:spcPts val="0"/>
                        </a:spcAft>
                      </a:pPr>
                      <a:r>
                        <a:rPr lang="tr-TR" sz="1100">
                          <a:effectLst/>
                        </a:rPr>
                        <a:t>0,37</a:t>
                      </a:r>
                      <a:endParaRPr lang="tr-TR" sz="1100">
                        <a:effectLst/>
                        <a:latin typeface="Calibri"/>
                        <a:ea typeface="Calibri"/>
                        <a:cs typeface="Times New Roman"/>
                      </a:endParaRPr>
                    </a:p>
                  </a:txBody>
                  <a:tcPr marL="44450" marR="44450" marT="0" marB="0" anchor="b"/>
                </a:tc>
                <a:tc>
                  <a:txBody>
                    <a:bodyPr/>
                    <a:lstStyle/>
                    <a:p>
                      <a:pPr algn="r">
                        <a:lnSpc>
                          <a:spcPct val="107000"/>
                        </a:lnSpc>
                        <a:spcAft>
                          <a:spcPts val="0"/>
                        </a:spcAft>
                      </a:pPr>
                      <a:r>
                        <a:rPr lang="tr-TR" sz="1100">
                          <a:effectLst/>
                        </a:rPr>
                        <a:t>0,20</a:t>
                      </a:r>
                      <a:endParaRPr lang="tr-TR" sz="1100">
                        <a:effectLst/>
                        <a:latin typeface="Calibri"/>
                        <a:ea typeface="Calibri"/>
                        <a:cs typeface="Times New Roman"/>
                      </a:endParaRPr>
                    </a:p>
                  </a:txBody>
                  <a:tcPr marL="44450" marR="44450" marT="0" marB="0" anchor="b"/>
                </a:tc>
              </a:tr>
              <a:tr h="391097">
                <a:tc>
                  <a:txBody>
                    <a:bodyPr/>
                    <a:lstStyle/>
                    <a:p>
                      <a:pPr>
                        <a:lnSpc>
                          <a:spcPct val="107000"/>
                        </a:lnSpc>
                        <a:spcAft>
                          <a:spcPts val="0"/>
                        </a:spcAft>
                      </a:pPr>
                      <a:r>
                        <a:rPr lang="tr-TR" sz="1100">
                          <a:effectLst/>
                        </a:rPr>
                        <a:t>Enerji</a:t>
                      </a:r>
                      <a:endParaRPr lang="tr-TR" sz="1100">
                        <a:effectLst/>
                        <a:latin typeface="Calibri"/>
                        <a:ea typeface="Calibri"/>
                        <a:cs typeface="Times New Roman"/>
                      </a:endParaRPr>
                    </a:p>
                  </a:txBody>
                  <a:tcPr marL="44450" marR="44450" marT="0" marB="0" anchor="b"/>
                </a:tc>
                <a:tc>
                  <a:txBody>
                    <a:bodyPr/>
                    <a:lstStyle/>
                    <a:p>
                      <a:pPr algn="r">
                        <a:lnSpc>
                          <a:spcPct val="107000"/>
                        </a:lnSpc>
                        <a:spcAft>
                          <a:spcPts val="0"/>
                        </a:spcAft>
                      </a:pPr>
                      <a:r>
                        <a:rPr lang="tr-TR" sz="1100">
                          <a:effectLst/>
                        </a:rPr>
                        <a:t>1,16</a:t>
                      </a:r>
                      <a:endParaRPr lang="tr-TR" sz="1100">
                        <a:effectLst/>
                        <a:latin typeface="Calibri"/>
                        <a:ea typeface="Calibri"/>
                        <a:cs typeface="Times New Roman"/>
                      </a:endParaRPr>
                    </a:p>
                  </a:txBody>
                  <a:tcPr marL="44450" marR="44450" marT="0" marB="0" anchor="b"/>
                </a:tc>
                <a:tc>
                  <a:txBody>
                    <a:bodyPr/>
                    <a:lstStyle/>
                    <a:p>
                      <a:pPr algn="r">
                        <a:lnSpc>
                          <a:spcPct val="107000"/>
                        </a:lnSpc>
                        <a:spcAft>
                          <a:spcPts val="0"/>
                        </a:spcAft>
                      </a:pPr>
                      <a:r>
                        <a:rPr lang="tr-TR" sz="1100">
                          <a:effectLst/>
                        </a:rPr>
                        <a:t>0,57</a:t>
                      </a:r>
                      <a:endParaRPr lang="tr-TR" sz="1100">
                        <a:effectLst/>
                        <a:latin typeface="Calibri"/>
                        <a:ea typeface="Calibri"/>
                        <a:cs typeface="Times New Roman"/>
                      </a:endParaRPr>
                    </a:p>
                  </a:txBody>
                  <a:tcPr marL="44450" marR="44450" marT="0" marB="0" anchor="b"/>
                </a:tc>
                <a:tc>
                  <a:txBody>
                    <a:bodyPr/>
                    <a:lstStyle/>
                    <a:p>
                      <a:pPr algn="r">
                        <a:lnSpc>
                          <a:spcPct val="107000"/>
                        </a:lnSpc>
                        <a:spcAft>
                          <a:spcPts val="0"/>
                        </a:spcAft>
                      </a:pPr>
                      <a:r>
                        <a:rPr lang="tr-TR" sz="1100">
                          <a:effectLst/>
                        </a:rPr>
                        <a:t>1,06</a:t>
                      </a:r>
                      <a:endParaRPr lang="tr-TR" sz="1100">
                        <a:effectLst/>
                        <a:latin typeface="Calibri"/>
                        <a:ea typeface="Calibri"/>
                        <a:cs typeface="Times New Roman"/>
                      </a:endParaRPr>
                    </a:p>
                  </a:txBody>
                  <a:tcPr marL="44450" marR="44450" marT="0" marB="0" anchor="b"/>
                </a:tc>
                <a:tc>
                  <a:txBody>
                    <a:bodyPr/>
                    <a:lstStyle/>
                    <a:p>
                      <a:pPr algn="r">
                        <a:lnSpc>
                          <a:spcPct val="107000"/>
                        </a:lnSpc>
                        <a:spcAft>
                          <a:spcPts val="0"/>
                        </a:spcAft>
                      </a:pPr>
                      <a:r>
                        <a:rPr lang="tr-TR" sz="1100">
                          <a:effectLst/>
                        </a:rPr>
                        <a:t>2,15</a:t>
                      </a:r>
                      <a:endParaRPr lang="tr-TR" sz="1100">
                        <a:effectLst/>
                        <a:latin typeface="Calibri"/>
                        <a:ea typeface="Calibri"/>
                        <a:cs typeface="Times New Roman"/>
                      </a:endParaRPr>
                    </a:p>
                  </a:txBody>
                  <a:tcPr marL="44450" marR="44450" marT="0" marB="0" anchor="b"/>
                </a:tc>
                <a:tc>
                  <a:txBody>
                    <a:bodyPr/>
                    <a:lstStyle/>
                    <a:p>
                      <a:pPr algn="r">
                        <a:lnSpc>
                          <a:spcPct val="107000"/>
                        </a:lnSpc>
                        <a:spcAft>
                          <a:spcPts val="0"/>
                        </a:spcAft>
                      </a:pPr>
                      <a:r>
                        <a:rPr lang="tr-TR" sz="1100">
                          <a:effectLst/>
                        </a:rPr>
                        <a:t>1,82</a:t>
                      </a:r>
                      <a:endParaRPr lang="tr-TR" sz="1100">
                        <a:effectLst/>
                        <a:latin typeface="Calibri"/>
                        <a:ea typeface="Calibri"/>
                        <a:cs typeface="Times New Roman"/>
                      </a:endParaRPr>
                    </a:p>
                  </a:txBody>
                  <a:tcPr marL="44450" marR="44450" marT="0" marB="0" anchor="b"/>
                </a:tc>
                <a:tc>
                  <a:txBody>
                    <a:bodyPr/>
                    <a:lstStyle/>
                    <a:p>
                      <a:pPr algn="r">
                        <a:lnSpc>
                          <a:spcPct val="107000"/>
                        </a:lnSpc>
                        <a:spcAft>
                          <a:spcPts val="0"/>
                        </a:spcAft>
                      </a:pPr>
                      <a:r>
                        <a:rPr lang="tr-TR" sz="1100">
                          <a:effectLst/>
                        </a:rPr>
                        <a:t>4,29</a:t>
                      </a:r>
                      <a:endParaRPr lang="tr-TR" sz="1100">
                        <a:effectLst/>
                        <a:latin typeface="Calibri"/>
                        <a:ea typeface="Calibri"/>
                        <a:cs typeface="Times New Roman"/>
                      </a:endParaRPr>
                    </a:p>
                  </a:txBody>
                  <a:tcPr marL="44450" marR="44450" marT="0" marB="0" anchor="b"/>
                </a:tc>
                <a:tc>
                  <a:txBody>
                    <a:bodyPr/>
                    <a:lstStyle/>
                    <a:p>
                      <a:pPr algn="r">
                        <a:lnSpc>
                          <a:spcPct val="107000"/>
                        </a:lnSpc>
                        <a:spcAft>
                          <a:spcPts val="0"/>
                        </a:spcAft>
                      </a:pPr>
                      <a:r>
                        <a:rPr lang="tr-TR" sz="1100">
                          <a:effectLst/>
                        </a:rPr>
                        <a:t>0,77</a:t>
                      </a:r>
                      <a:endParaRPr lang="tr-TR" sz="1100">
                        <a:effectLst/>
                        <a:latin typeface="Calibri"/>
                        <a:ea typeface="Calibri"/>
                        <a:cs typeface="Times New Roman"/>
                      </a:endParaRPr>
                    </a:p>
                  </a:txBody>
                  <a:tcPr marL="44450" marR="44450" marT="0" marB="0" anchor="b"/>
                </a:tc>
                <a:tc>
                  <a:txBody>
                    <a:bodyPr/>
                    <a:lstStyle/>
                    <a:p>
                      <a:pPr algn="r">
                        <a:lnSpc>
                          <a:spcPct val="107000"/>
                        </a:lnSpc>
                        <a:spcAft>
                          <a:spcPts val="0"/>
                        </a:spcAft>
                      </a:pPr>
                      <a:r>
                        <a:rPr lang="tr-TR" sz="1100">
                          <a:effectLst/>
                        </a:rPr>
                        <a:t>1,80</a:t>
                      </a:r>
                      <a:endParaRPr lang="tr-TR" sz="1100">
                        <a:effectLst/>
                        <a:latin typeface="Calibri"/>
                        <a:ea typeface="Calibri"/>
                        <a:cs typeface="Times New Roman"/>
                      </a:endParaRPr>
                    </a:p>
                  </a:txBody>
                  <a:tcPr marL="44450" marR="44450" marT="0" marB="0" anchor="b"/>
                </a:tc>
                <a:tc>
                  <a:txBody>
                    <a:bodyPr/>
                    <a:lstStyle/>
                    <a:p>
                      <a:pPr algn="r">
                        <a:lnSpc>
                          <a:spcPct val="107000"/>
                        </a:lnSpc>
                        <a:spcAft>
                          <a:spcPts val="0"/>
                        </a:spcAft>
                      </a:pPr>
                      <a:r>
                        <a:rPr lang="tr-TR" sz="1100">
                          <a:effectLst/>
                        </a:rPr>
                        <a:t>1,13</a:t>
                      </a:r>
                      <a:endParaRPr lang="tr-TR" sz="1100">
                        <a:effectLst/>
                        <a:latin typeface="Calibri"/>
                        <a:ea typeface="Calibri"/>
                        <a:cs typeface="Times New Roman"/>
                      </a:endParaRPr>
                    </a:p>
                  </a:txBody>
                  <a:tcPr marL="44450" marR="44450" marT="0" marB="0" anchor="b"/>
                </a:tc>
                <a:tc>
                  <a:txBody>
                    <a:bodyPr/>
                    <a:lstStyle/>
                    <a:p>
                      <a:pPr algn="r">
                        <a:lnSpc>
                          <a:spcPct val="107000"/>
                        </a:lnSpc>
                        <a:spcAft>
                          <a:spcPts val="0"/>
                        </a:spcAft>
                      </a:pPr>
                      <a:r>
                        <a:rPr lang="tr-TR" sz="1100">
                          <a:effectLst/>
                        </a:rPr>
                        <a:t>1,26</a:t>
                      </a:r>
                      <a:endParaRPr lang="tr-TR" sz="1100">
                        <a:effectLst/>
                        <a:latin typeface="Calibri"/>
                        <a:ea typeface="Calibri"/>
                        <a:cs typeface="Times New Roman"/>
                      </a:endParaRPr>
                    </a:p>
                  </a:txBody>
                  <a:tcPr marL="44450" marR="44450" marT="0" marB="0" anchor="b"/>
                </a:tc>
              </a:tr>
              <a:tr h="391097">
                <a:tc>
                  <a:txBody>
                    <a:bodyPr/>
                    <a:lstStyle/>
                    <a:p>
                      <a:pPr>
                        <a:lnSpc>
                          <a:spcPct val="107000"/>
                        </a:lnSpc>
                        <a:spcAft>
                          <a:spcPts val="0"/>
                        </a:spcAft>
                      </a:pPr>
                      <a:r>
                        <a:rPr lang="tr-TR" sz="1100">
                          <a:effectLst/>
                        </a:rPr>
                        <a:t>Hizmetler</a:t>
                      </a:r>
                      <a:endParaRPr lang="tr-TR" sz="1100">
                        <a:effectLst/>
                        <a:latin typeface="Calibri"/>
                        <a:ea typeface="Calibri"/>
                        <a:cs typeface="Times New Roman"/>
                      </a:endParaRPr>
                    </a:p>
                  </a:txBody>
                  <a:tcPr marL="44450" marR="44450" marT="0" marB="0" anchor="b"/>
                </a:tc>
                <a:tc>
                  <a:txBody>
                    <a:bodyPr/>
                    <a:lstStyle/>
                    <a:p>
                      <a:pPr algn="r">
                        <a:lnSpc>
                          <a:spcPct val="107000"/>
                        </a:lnSpc>
                        <a:spcAft>
                          <a:spcPts val="0"/>
                        </a:spcAft>
                      </a:pPr>
                      <a:r>
                        <a:rPr lang="tr-TR" sz="1100">
                          <a:effectLst/>
                        </a:rPr>
                        <a:t>14,65</a:t>
                      </a:r>
                      <a:endParaRPr lang="tr-TR" sz="1100">
                        <a:effectLst/>
                        <a:latin typeface="Calibri"/>
                        <a:ea typeface="Calibri"/>
                        <a:cs typeface="Times New Roman"/>
                      </a:endParaRPr>
                    </a:p>
                  </a:txBody>
                  <a:tcPr marL="44450" marR="44450" marT="0" marB="0" anchor="b"/>
                </a:tc>
                <a:tc>
                  <a:txBody>
                    <a:bodyPr/>
                    <a:lstStyle/>
                    <a:p>
                      <a:pPr algn="r">
                        <a:lnSpc>
                          <a:spcPct val="107000"/>
                        </a:lnSpc>
                        <a:spcAft>
                          <a:spcPts val="0"/>
                        </a:spcAft>
                      </a:pPr>
                      <a:r>
                        <a:rPr lang="tr-TR" sz="1100">
                          <a:effectLst/>
                        </a:rPr>
                        <a:t>14,10</a:t>
                      </a:r>
                      <a:endParaRPr lang="tr-TR" sz="1100">
                        <a:effectLst/>
                        <a:latin typeface="Calibri"/>
                        <a:ea typeface="Calibri"/>
                        <a:cs typeface="Times New Roman"/>
                      </a:endParaRPr>
                    </a:p>
                  </a:txBody>
                  <a:tcPr marL="44450" marR="44450" marT="0" marB="0" anchor="b"/>
                </a:tc>
                <a:tc>
                  <a:txBody>
                    <a:bodyPr/>
                    <a:lstStyle/>
                    <a:p>
                      <a:pPr algn="r">
                        <a:lnSpc>
                          <a:spcPct val="107000"/>
                        </a:lnSpc>
                        <a:spcAft>
                          <a:spcPts val="0"/>
                        </a:spcAft>
                      </a:pPr>
                      <a:r>
                        <a:rPr lang="tr-TR" sz="1100">
                          <a:effectLst/>
                        </a:rPr>
                        <a:t>9,58</a:t>
                      </a:r>
                      <a:endParaRPr lang="tr-TR" sz="1100">
                        <a:effectLst/>
                        <a:latin typeface="Calibri"/>
                        <a:ea typeface="Calibri"/>
                        <a:cs typeface="Times New Roman"/>
                      </a:endParaRPr>
                    </a:p>
                  </a:txBody>
                  <a:tcPr marL="44450" marR="44450" marT="0" marB="0" anchor="b"/>
                </a:tc>
                <a:tc>
                  <a:txBody>
                    <a:bodyPr/>
                    <a:lstStyle/>
                    <a:p>
                      <a:pPr algn="r">
                        <a:lnSpc>
                          <a:spcPct val="107000"/>
                        </a:lnSpc>
                        <a:spcAft>
                          <a:spcPts val="0"/>
                        </a:spcAft>
                      </a:pPr>
                      <a:r>
                        <a:rPr lang="tr-TR" sz="1100">
                          <a:effectLst/>
                        </a:rPr>
                        <a:t>2,38</a:t>
                      </a:r>
                      <a:endParaRPr lang="tr-TR" sz="1100">
                        <a:effectLst/>
                        <a:latin typeface="Calibri"/>
                        <a:ea typeface="Calibri"/>
                        <a:cs typeface="Times New Roman"/>
                      </a:endParaRPr>
                    </a:p>
                  </a:txBody>
                  <a:tcPr marL="44450" marR="44450" marT="0" marB="0" anchor="b"/>
                </a:tc>
                <a:tc>
                  <a:txBody>
                    <a:bodyPr/>
                    <a:lstStyle/>
                    <a:p>
                      <a:pPr algn="r">
                        <a:lnSpc>
                          <a:spcPct val="107000"/>
                        </a:lnSpc>
                        <a:spcAft>
                          <a:spcPts val="0"/>
                        </a:spcAft>
                      </a:pPr>
                      <a:r>
                        <a:rPr lang="tr-TR" sz="1100">
                          <a:effectLst/>
                        </a:rPr>
                        <a:t>3,37</a:t>
                      </a:r>
                      <a:endParaRPr lang="tr-TR" sz="1100">
                        <a:effectLst/>
                        <a:latin typeface="Calibri"/>
                        <a:ea typeface="Calibri"/>
                        <a:cs typeface="Times New Roman"/>
                      </a:endParaRPr>
                    </a:p>
                  </a:txBody>
                  <a:tcPr marL="44450" marR="44450" marT="0" marB="0" anchor="b"/>
                </a:tc>
                <a:tc>
                  <a:txBody>
                    <a:bodyPr/>
                    <a:lstStyle/>
                    <a:p>
                      <a:pPr algn="r">
                        <a:lnSpc>
                          <a:spcPct val="107000"/>
                        </a:lnSpc>
                        <a:spcAft>
                          <a:spcPts val="0"/>
                        </a:spcAft>
                      </a:pPr>
                      <a:r>
                        <a:rPr lang="tr-TR" sz="1100">
                          <a:effectLst/>
                        </a:rPr>
                        <a:t>8,10</a:t>
                      </a:r>
                      <a:endParaRPr lang="tr-TR" sz="1100">
                        <a:effectLst/>
                        <a:latin typeface="Calibri"/>
                        <a:ea typeface="Calibri"/>
                        <a:cs typeface="Times New Roman"/>
                      </a:endParaRPr>
                    </a:p>
                  </a:txBody>
                  <a:tcPr marL="44450" marR="44450" marT="0" marB="0" anchor="b"/>
                </a:tc>
                <a:tc>
                  <a:txBody>
                    <a:bodyPr/>
                    <a:lstStyle/>
                    <a:p>
                      <a:pPr algn="r">
                        <a:lnSpc>
                          <a:spcPct val="107000"/>
                        </a:lnSpc>
                        <a:spcAft>
                          <a:spcPts val="0"/>
                        </a:spcAft>
                      </a:pPr>
                      <a:r>
                        <a:rPr lang="tr-TR" sz="1100">
                          <a:effectLst/>
                        </a:rPr>
                        <a:t>5,28</a:t>
                      </a:r>
                      <a:endParaRPr lang="tr-TR" sz="1100">
                        <a:effectLst/>
                        <a:latin typeface="Calibri"/>
                        <a:ea typeface="Calibri"/>
                        <a:cs typeface="Times New Roman"/>
                      </a:endParaRPr>
                    </a:p>
                  </a:txBody>
                  <a:tcPr marL="44450" marR="44450" marT="0" marB="0" anchor="b"/>
                </a:tc>
                <a:tc>
                  <a:txBody>
                    <a:bodyPr/>
                    <a:lstStyle/>
                    <a:p>
                      <a:pPr algn="r">
                        <a:lnSpc>
                          <a:spcPct val="107000"/>
                        </a:lnSpc>
                        <a:spcAft>
                          <a:spcPts val="0"/>
                        </a:spcAft>
                      </a:pPr>
                      <a:r>
                        <a:rPr lang="tr-TR" sz="1100">
                          <a:effectLst/>
                        </a:rPr>
                        <a:t>5,16</a:t>
                      </a:r>
                      <a:endParaRPr lang="tr-TR" sz="1100">
                        <a:effectLst/>
                        <a:latin typeface="Calibri"/>
                        <a:ea typeface="Calibri"/>
                        <a:cs typeface="Times New Roman"/>
                      </a:endParaRPr>
                    </a:p>
                  </a:txBody>
                  <a:tcPr marL="44450" marR="44450" marT="0" marB="0" anchor="b"/>
                </a:tc>
                <a:tc>
                  <a:txBody>
                    <a:bodyPr/>
                    <a:lstStyle/>
                    <a:p>
                      <a:pPr algn="r">
                        <a:lnSpc>
                          <a:spcPct val="107000"/>
                        </a:lnSpc>
                        <a:spcAft>
                          <a:spcPts val="0"/>
                        </a:spcAft>
                      </a:pPr>
                      <a:r>
                        <a:rPr lang="tr-TR" sz="1100">
                          <a:effectLst/>
                        </a:rPr>
                        <a:t>4,35</a:t>
                      </a:r>
                      <a:endParaRPr lang="tr-TR" sz="1100">
                        <a:effectLst/>
                        <a:latin typeface="Calibri"/>
                        <a:ea typeface="Calibri"/>
                        <a:cs typeface="Times New Roman"/>
                      </a:endParaRPr>
                    </a:p>
                  </a:txBody>
                  <a:tcPr marL="44450" marR="44450" marT="0" marB="0" anchor="b"/>
                </a:tc>
                <a:tc>
                  <a:txBody>
                    <a:bodyPr/>
                    <a:lstStyle/>
                    <a:p>
                      <a:pPr algn="r">
                        <a:lnSpc>
                          <a:spcPct val="107000"/>
                        </a:lnSpc>
                        <a:spcAft>
                          <a:spcPts val="0"/>
                        </a:spcAft>
                      </a:pPr>
                      <a:r>
                        <a:rPr lang="tr-TR" sz="1100">
                          <a:effectLst/>
                        </a:rPr>
                        <a:t>6,28</a:t>
                      </a:r>
                      <a:endParaRPr lang="tr-TR" sz="1100">
                        <a:effectLst/>
                        <a:latin typeface="Calibri"/>
                        <a:ea typeface="Calibri"/>
                        <a:cs typeface="Times New Roman"/>
                      </a:endParaRPr>
                    </a:p>
                  </a:txBody>
                  <a:tcPr marL="44450" marR="44450" marT="0" marB="0" anchor="b"/>
                </a:tc>
              </a:tr>
              <a:tr h="391097">
                <a:tc>
                  <a:txBody>
                    <a:bodyPr/>
                    <a:lstStyle/>
                    <a:p>
                      <a:pPr>
                        <a:lnSpc>
                          <a:spcPct val="107000"/>
                        </a:lnSpc>
                        <a:spcAft>
                          <a:spcPts val="0"/>
                        </a:spcAft>
                      </a:pPr>
                      <a:r>
                        <a:rPr lang="tr-TR" sz="1100">
                          <a:effectLst/>
                        </a:rPr>
                        <a:t>Toplam</a:t>
                      </a:r>
                      <a:endParaRPr lang="tr-TR" sz="1100">
                        <a:effectLst/>
                        <a:latin typeface="Calibri"/>
                        <a:ea typeface="Calibri"/>
                        <a:cs typeface="Times New Roman"/>
                      </a:endParaRPr>
                    </a:p>
                  </a:txBody>
                  <a:tcPr marL="44450" marR="44450" marT="0" marB="0" anchor="b"/>
                </a:tc>
                <a:tc>
                  <a:txBody>
                    <a:bodyPr/>
                    <a:lstStyle/>
                    <a:p>
                      <a:pPr algn="r">
                        <a:lnSpc>
                          <a:spcPct val="107000"/>
                        </a:lnSpc>
                        <a:spcAft>
                          <a:spcPts val="0"/>
                        </a:spcAft>
                      </a:pPr>
                      <a:r>
                        <a:rPr lang="tr-TR" sz="1100">
                          <a:effectLst/>
                        </a:rPr>
                        <a:t>17,64</a:t>
                      </a:r>
                      <a:endParaRPr lang="tr-TR" sz="1100">
                        <a:effectLst/>
                        <a:latin typeface="Calibri"/>
                        <a:ea typeface="Calibri"/>
                        <a:cs typeface="Times New Roman"/>
                      </a:endParaRPr>
                    </a:p>
                  </a:txBody>
                  <a:tcPr marL="44450" marR="44450" marT="0" marB="0" anchor="b"/>
                </a:tc>
                <a:tc>
                  <a:txBody>
                    <a:bodyPr/>
                    <a:lstStyle/>
                    <a:p>
                      <a:pPr algn="r">
                        <a:lnSpc>
                          <a:spcPct val="107000"/>
                        </a:lnSpc>
                        <a:spcAft>
                          <a:spcPts val="0"/>
                        </a:spcAft>
                      </a:pPr>
                      <a:r>
                        <a:rPr lang="tr-TR" sz="1100">
                          <a:effectLst/>
                        </a:rPr>
                        <a:t>19,14</a:t>
                      </a:r>
                      <a:endParaRPr lang="tr-TR" sz="1100">
                        <a:effectLst/>
                        <a:latin typeface="Calibri"/>
                        <a:ea typeface="Calibri"/>
                        <a:cs typeface="Times New Roman"/>
                      </a:endParaRPr>
                    </a:p>
                  </a:txBody>
                  <a:tcPr marL="44450" marR="44450" marT="0" marB="0" anchor="b"/>
                </a:tc>
                <a:tc>
                  <a:txBody>
                    <a:bodyPr/>
                    <a:lstStyle/>
                    <a:p>
                      <a:pPr algn="r">
                        <a:lnSpc>
                          <a:spcPct val="107000"/>
                        </a:lnSpc>
                        <a:spcAft>
                          <a:spcPts val="0"/>
                        </a:spcAft>
                      </a:pPr>
                      <a:r>
                        <a:rPr lang="tr-TR" sz="1100">
                          <a:effectLst/>
                        </a:rPr>
                        <a:t>14,75</a:t>
                      </a:r>
                      <a:endParaRPr lang="tr-TR" sz="1100">
                        <a:effectLst/>
                        <a:latin typeface="Calibri"/>
                        <a:ea typeface="Calibri"/>
                        <a:cs typeface="Times New Roman"/>
                      </a:endParaRPr>
                    </a:p>
                  </a:txBody>
                  <a:tcPr marL="44450" marR="44450" marT="0" marB="0" anchor="b"/>
                </a:tc>
                <a:tc>
                  <a:txBody>
                    <a:bodyPr/>
                    <a:lstStyle/>
                    <a:p>
                      <a:pPr algn="r">
                        <a:lnSpc>
                          <a:spcPct val="107000"/>
                        </a:lnSpc>
                        <a:spcAft>
                          <a:spcPts val="0"/>
                        </a:spcAft>
                      </a:pPr>
                      <a:r>
                        <a:rPr lang="tr-TR" sz="1100">
                          <a:effectLst/>
                        </a:rPr>
                        <a:t>6,27</a:t>
                      </a:r>
                      <a:endParaRPr lang="tr-TR" sz="1100">
                        <a:effectLst/>
                        <a:latin typeface="Calibri"/>
                        <a:ea typeface="Calibri"/>
                        <a:cs typeface="Times New Roman"/>
                      </a:endParaRPr>
                    </a:p>
                  </a:txBody>
                  <a:tcPr marL="44450" marR="44450" marT="0" marB="0" anchor="b"/>
                </a:tc>
                <a:tc>
                  <a:txBody>
                    <a:bodyPr/>
                    <a:lstStyle/>
                    <a:p>
                      <a:pPr algn="r">
                        <a:lnSpc>
                          <a:spcPct val="107000"/>
                        </a:lnSpc>
                        <a:spcAft>
                          <a:spcPts val="0"/>
                        </a:spcAft>
                      </a:pPr>
                      <a:r>
                        <a:rPr lang="tr-TR" sz="1100">
                          <a:effectLst/>
                        </a:rPr>
                        <a:t>6,26</a:t>
                      </a:r>
                      <a:endParaRPr lang="tr-TR" sz="1100">
                        <a:effectLst/>
                        <a:latin typeface="Calibri"/>
                        <a:ea typeface="Calibri"/>
                        <a:cs typeface="Times New Roman"/>
                      </a:endParaRPr>
                    </a:p>
                  </a:txBody>
                  <a:tcPr marL="44450" marR="44450" marT="0" marB="0" anchor="b"/>
                </a:tc>
                <a:tc>
                  <a:txBody>
                    <a:bodyPr/>
                    <a:lstStyle/>
                    <a:p>
                      <a:pPr algn="r">
                        <a:lnSpc>
                          <a:spcPct val="107000"/>
                        </a:lnSpc>
                        <a:spcAft>
                          <a:spcPts val="0"/>
                        </a:spcAft>
                      </a:pPr>
                      <a:r>
                        <a:rPr lang="tr-TR" sz="1100">
                          <a:effectLst/>
                        </a:rPr>
                        <a:t>16,14</a:t>
                      </a:r>
                      <a:endParaRPr lang="tr-TR" sz="1100">
                        <a:effectLst/>
                        <a:latin typeface="Calibri"/>
                        <a:ea typeface="Calibri"/>
                        <a:cs typeface="Times New Roman"/>
                      </a:endParaRPr>
                    </a:p>
                  </a:txBody>
                  <a:tcPr marL="44450" marR="44450" marT="0" marB="0" anchor="b"/>
                </a:tc>
                <a:tc>
                  <a:txBody>
                    <a:bodyPr/>
                    <a:lstStyle/>
                    <a:p>
                      <a:pPr algn="r">
                        <a:lnSpc>
                          <a:spcPct val="107000"/>
                        </a:lnSpc>
                        <a:spcAft>
                          <a:spcPts val="0"/>
                        </a:spcAft>
                      </a:pPr>
                      <a:r>
                        <a:rPr lang="tr-TR" sz="1100">
                          <a:effectLst/>
                        </a:rPr>
                        <a:t>10,76</a:t>
                      </a:r>
                      <a:endParaRPr lang="tr-TR" sz="1100">
                        <a:effectLst/>
                        <a:latin typeface="Calibri"/>
                        <a:ea typeface="Calibri"/>
                        <a:cs typeface="Times New Roman"/>
                      </a:endParaRPr>
                    </a:p>
                  </a:txBody>
                  <a:tcPr marL="44450" marR="44450" marT="0" marB="0" anchor="b"/>
                </a:tc>
                <a:tc>
                  <a:txBody>
                    <a:bodyPr/>
                    <a:lstStyle/>
                    <a:p>
                      <a:pPr algn="r">
                        <a:lnSpc>
                          <a:spcPct val="107000"/>
                        </a:lnSpc>
                        <a:spcAft>
                          <a:spcPts val="0"/>
                        </a:spcAft>
                      </a:pPr>
                      <a:r>
                        <a:rPr lang="tr-TR" sz="1100">
                          <a:effectLst/>
                        </a:rPr>
                        <a:t>9,88</a:t>
                      </a:r>
                      <a:endParaRPr lang="tr-TR" sz="1100">
                        <a:effectLst/>
                        <a:latin typeface="Calibri"/>
                        <a:ea typeface="Calibri"/>
                        <a:cs typeface="Times New Roman"/>
                      </a:endParaRPr>
                    </a:p>
                  </a:txBody>
                  <a:tcPr marL="44450" marR="44450" marT="0" marB="0" anchor="b"/>
                </a:tc>
                <a:tc>
                  <a:txBody>
                    <a:bodyPr/>
                    <a:lstStyle/>
                    <a:p>
                      <a:pPr algn="r">
                        <a:lnSpc>
                          <a:spcPct val="107000"/>
                        </a:lnSpc>
                        <a:spcAft>
                          <a:spcPts val="0"/>
                        </a:spcAft>
                      </a:pPr>
                      <a:r>
                        <a:rPr lang="tr-TR" sz="1100">
                          <a:effectLst/>
                        </a:rPr>
                        <a:t>8,58</a:t>
                      </a:r>
                      <a:endParaRPr lang="tr-TR" sz="1100">
                        <a:effectLst/>
                        <a:latin typeface="Calibri"/>
                        <a:ea typeface="Calibri"/>
                        <a:cs typeface="Times New Roman"/>
                      </a:endParaRPr>
                    </a:p>
                  </a:txBody>
                  <a:tcPr marL="44450" marR="44450" marT="0" marB="0" anchor="b"/>
                </a:tc>
                <a:tc>
                  <a:txBody>
                    <a:bodyPr/>
                    <a:lstStyle/>
                    <a:p>
                      <a:pPr algn="r">
                        <a:lnSpc>
                          <a:spcPct val="107000"/>
                        </a:lnSpc>
                        <a:spcAft>
                          <a:spcPts val="0"/>
                        </a:spcAft>
                      </a:pPr>
                      <a:r>
                        <a:rPr lang="tr-TR" sz="1100">
                          <a:effectLst/>
                        </a:rPr>
                        <a:t>11,86</a:t>
                      </a:r>
                      <a:endParaRPr lang="tr-TR" sz="1100">
                        <a:effectLst/>
                        <a:latin typeface="Calibri"/>
                        <a:ea typeface="Calibri"/>
                        <a:cs typeface="Times New Roman"/>
                      </a:endParaRPr>
                    </a:p>
                  </a:txBody>
                  <a:tcPr marL="44450" marR="44450" marT="0" marB="0" anchor="b"/>
                </a:tc>
              </a:tr>
              <a:tr h="391097">
                <a:tc gridSpan="11">
                  <a:txBody>
                    <a:bodyPr/>
                    <a:lstStyle/>
                    <a:p>
                      <a:pPr>
                        <a:lnSpc>
                          <a:spcPct val="107000"/>
                        </a:lnSpc>
                        <a:spcAft>
                          <a:spcPts val="0"/>
                        </a:spcAft>
                      </a:pPr>
                      <a:r>
                        <a:rPr lang="tr-TR" sz="1000" dirty="0">
                          <a:effectLst/>
                        </a:rPr>
                        <a:t>Kaynak: Ekonomi Bakanlığı, Uluslararası Doğrudan Yatırımlar 2015 Yılı Raporu</a:t>
                      </a:r>
                      <a:endParaRPr lang="tr-TR" sz="1100" dirty="0">
                        <a:effectLst/>
                        <a:latin typeface="Calibri"/>
                        <a:ea typeface="Calibri"/>
                        <a:cs typeface="Times New Roman"/>
                      </a:endParaRPr>
                    </a:p>
                  </a:txBody>
                  <a:tcPr marL="44450" marR="4445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bl>
          </a:graphicData>
        </a:graphic>
      </p:graphicFrame>
    </p:spTree>
    <p:extLst>
      <p:ext uri="{BB962C8B-B14F-4D97-AF65-F5344CB8AC3E}">
        <p14:creationId xmlns:p14="http://schemas.microsoft.com/office/powerpoint/2010/main" val="34738234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3000" b="1" kern="1200" dirty="0"/>
              <a:t>Hizmet Sektöründeki Büyümenin Nedenleri</a:t>
            </a:r>
            <a:endParaRPr lang="tr-TR" sz="3000" dirty="0"/>
          </a:p>
        </p:txBody>
      </p:sp>
      <p:sp>
        <p:nvSpPr>
          <p:cNvPr id="3" name="İçerik Yer Tutucusu 2"/>
          <p:cNvSpPr>
            <a:spLocks noGrp="1"/>
          </p:cNvSpPr>
          <p:nvPr>
            <p:ph idx="1"/>
          </p:nvPr>
        </p:nvSpPr>
        <p:spPr/>
        <p:txBody>
          <a:bodyPr/>
          <a:lstStyle/>
          <a:p>
            <a:pPr marL="0" lvl="0" indent="0" algn="just" fontAlgn="auto">
              <a:spcBef>
                <a:spcPts val="0"/>
              </a:spcBef>
              <a:spcAft>
                <a:spcPts val="0"/>
              </a:spcAft>
              <a:buClrTx/>
              <a:buNone/>
              <a:defRPr/>
            </a:pPr>
            <a:r>
              <a:rPr lang="tr-TR" sz="2600" kern="1200" dirty="0">
                <a:solidFill>
                  <a:prstClr val="black">
                    <a:lumMod val="75000"/>
                    <a:lumOff val="25000"/>
                  </a:prstClr>
                </a:solidFill>
              </a:rPr>
              <a:t>Hizmet Sektöründe büyümenin nedenlerine baktığımızda; çok temel olarak toplumlar değiştikçe, insanlar zenginleştikçe hizmetlere daha fazla yöneldikleri söylenebilir.</a:t>
            </a:r>
          </a:p>
          <a:p>
            <a:pPr marL="0" lvl="0" indent="0" algn="just" fontAlgn="auto">
              <a:spcBef>
                <a:spcPts val="0"/>
              </a:spcBef>
              <a:spcAft>
                <a:spcPts val="0"/>
              </a:spcAft>
              <a:buClrTx/>
              <a:buNone/>
              <a:defRPr/>
            </a:pPr>
            <a:endParaRPr lang="tr-TR" sz="2600" kern="1200" dirty="0">
              <a:solidFill>
                <a:prstClr val="black">
                  <a:lumMod val="75000"/>
                  <a:lumOff val="25000"/>
                </a:prstClr>
              </a:solidFill>
            </a:endParaRPr>
          </a:p>
          <a:p>
            <a:pPr marL="0" lvl="0" indent="0" algn="just" fontAlgn="auto">
              <a:spcBef>
                <a:spcPts val="0"/>
              </a:spcBef>
              <a:spcAft>
                <a:spcPts val="0"/>
              </a:spcAft>
              <a:buClrTx/>
              <a:buNone/>
              <a:defRPr/>
            </a:pPr>
            <a:r>
              <a:rPr lang="tr-TR" sz="2600" kern="1200" dirty="0">
                <a:solidFill>
                  <a:prstClr val="black">
                    <a:lumMod val="75000"/>
                    <a:lumOff val="25000"/>
                  </a:prstClr>
                </a:solidFill>
              </a:rPr>
              <a:t>Refah düzeyi artıkça ve insanlar zenginleştikçe gelirlerinin önemli bir kısmını seyahate, yeme içmeye, eğitime, sanata, spora ve eğlenceye ayırmaya başladılar. </a:t>
            </a:r>
            <a:endParaRPr lang="fr-CA" sz="2600" kern="1200" dirty="0">
              <a:solidFill>
                <a:prstClr val="black">
                  <a:lumMod val="75000"/>
                  <a:lumOff val="25000"/>
                </a:prstClr>
              </a:solidFill>
            </a:endParaRPr>
          </a:p>
          <a:p>
            <a:pPr>
              <a:spcBef>
                <a:spcPts val="0"/>
              </a:spcBef>
            </a:pPr>
            <a:endParaRPr lang="tr-TR" dirty="0"/>
          </a:p>
        </p:txBody>
      </p:sp>
    </p:spTree>
    <p:extLst>
      <p:ext uri="{BB962C8B-B14F-4D97-AF65-F5344CB8AC3E}">
        <p14:creationId xmlns:p14="http://schemas.microsoft.com/office/powerpoint/2010/main" val="309769014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340768"/>
            <a:ext cx="8229600" cy="4680520"/>
          </a:xfrm>
        </p:spPr>
        <p:txBody>
          <a:bodyPr/>
          <a:lstStyle/>
          <a:p>
            <a:pPr marL="0" lvl="0" indent="0" algn="just" fontAlgn="auto">
              <a:spcBef>
                <a:spcPts val="0"/>
              </a:spcBef>
              <a:spcAft>
                <a:spcPts val="0"/>
              </a:spcAft>
              <a:buClrTx/>
              <a:buNone/>
              <a:defRPr/>
            </a:pPr>
            <a:r>
              <a:rPr lang="tr-TR" sz="2200" b="1" i="1" kern="1200" dirty="0">
                <a:solidFill>
                  <a:prstClr val="black">
                    <a:lumMod val="75000"/>
                    <a:lumOff val="25000"/>
                  </a:prstClr>
                </a:solidFill>
              </a:rPr>
              <a:t>1-Zenginliğin Artışı: </a:t>
            </a:r>
            <a:r>
              <a:rPr lang="tr-TR" sz="2200" kern="1200" dirty="0">
                <a:solidFill>
                  <a:prstClr val="black">
                    <a:lumMod val="75000"/>
                    <a:lumOff val="25000"/>
                  </a:prstClr>
                </a:solidFill>
              </a:rPr>
              <a:t>İnsanların daha önceleri kendilerinin yerine getirdiği bahçe bakımı, halı yıkama gibi hizmetlere daha fazla talep etmesi.</a:t>
            </a:r>
          </a:p>
          <a:p>
            <a:pPr marL="0" lvl="0" indent="0" algn="just" fontAlgn="auto">
              <a:spcBef>
                <a:spcPts val="0"/>
              </a:spcBef>
              <a:spcAft>
                <a:spcPts val="0"/>
              </a:spcAft>
              <a:buClrTx/>
              <a:buNone/>
              <a:defRPr/>
            </a:pPr>
            <a:endParaRPr lang="tr-TR" sz="2200" kern="1200" dirty="0">
              <a:solidFill>
                <a:prstClr val="black">
                  <a:lumMod val="75000"/>
                  <a:lumOff val="25000"/>
                </a:prstClr>
              </a:solidFill>
            </a:endParaRPr>
          </a:p>
          <a:p>
            <a:pPr marL="0" lvl="0" indent="0" algn="just" fontAlgn="auto">
              <a:spcBef>
                <a:spcPts val="0"/>
              </a:spcBef>
              <a:spcAft>
                <a:spcPts val="0"/>
              </a:spcAft>
              <a:buClrTx/>
              <a:buNone/>
              <a:defRPr/>
            </a:pPr>
            <a:r>
              <a:rPr lang="tr-TR" sz="2200" b="1" i="1" kern="1200" dirty="0">
                <a:solidFill>
                  <a:prstClr val="black">
                    <a:lumMod val="75000"/>
                    <a:lumOff val="25000"/>
                  </a:prstClr>
                </a:solidFill>
              </a:rPr>
              <a:t>2-Daha Fazla Boş Zaman: </a:t>
            </a:r>
            <a:r>
              <a:rPr lang="tr-TR" sz="2200" kern="1200" dirty="0">
                <a:solidFill>
                  <a:prstClr val="black">
                    <a:lumMod val="75000"/>
                    <a:lumOff val="25000"/>
                  </a:prstClr>
                </a:solidFill>
              </a:rPr>
              <a:t>Seyahat acenteleri, oteller ve yetişkin eğitimi kurslarına daha fazla talep olması.</a:t>
            </a:r>
          </a:p>
          <a:p>
            <a:pPr marL="0" lvl="0" indent="0" algn="just" fontAlgn="auto">
              <a:spcBef>
                <a:spcPts val="0"/>
              </a:spcBef>
              <a:spcAft>
                <a:spcPts val="0"/>
              </a:spcAft>
              <a:buClrTx/>
              <a:buNone/>
              <a:defRPr/>
            </a:pPr>
            <a:endParaRPr lang="tr-TR" sz="2200" kern="1200" dirty="0">
              <a:solidFill>
                <a:prstClr val="black">
                  <a:lumMod val="75000"/>
                  <a:lumOff val="25000"/>
                </a:prstClr>
              </a:solidFill>
            </a:endParaRPr>
          </a:p>
          <a:p>
            <a:pPr marL="0" lvl="0" indent="0" algn="just" fontAlgn="auto">
              <a:spcBef>
                <a:spcPts val="0"/>
              </a:spcBef>
              <a:spcAft>
                <a:spcPts val="0"/>
              </a:spcAft>
              <a:buClrTx/>
              <a:buNone/>
              <a:defRPr/>
            </a:pPr>
            <a:r>
              <a:rPr lang="tr-TR" sz="2200" b="1" i="1" kern="1200" dirty="0">
                <a:solidFill>
                  <a:prstClr val="black">
                    <a:lumMod val="75000"/>
                    <a:lumOff val="25000"/>
                  </a:prstClr>
                </a:solidFill>
              </a:rPr>
              <a:t>3-İşgücündeki Kadın Oranının Artışı: </a:t>
            </a:r>
            <a:r>
              <a:rPr lang="tr-TR" sz="2200" kern="1200" dirty="0">
                <a:solidFill>
                  <a:prstClr val="black">
                    <a:lumMod val="75000"/>
                    <a:lumOff val="25000"/>
                  </a:prstClr>
                </a:solidFill>
              </a:rPr>
              <a:t>Gündüz çocuk bakımı, temizlik, ev dışında yemek hizmetlerine daha fazla talep. </a:t>
            </a:r>
          </a:p>
          <a:p>
            <a:pPr marL="0" lvl="0" indent="0" algn="just" fontAlgn="auto">
              <a:spcBef>
                <a:spcPts val="0"/>
              </a:spcBef>
              <a:spcAft>
                <a:spcPts val="0"/>
              </a:spcAft>
              <a:buClrTx/>
              <a:buNone/>
              <a:defRPr/>
            </a:pPr>
            <a:endParaRPr lang="tr-TR" sz="2200" kern="1200" dirty="0">
              <a:solidFill>
                <a:prstClr val="black">
                  <a:lumMod val="75000"/>
                  <a:lumOff val="25000"/>
                </a:prstClr>
              </a:solidFill>
            </a:endParaRPr>
          </a:p>
          <a:p>
            <a:pPr marL="0" lvl="0" indent="0" algn="just" fontAlgn="auto">
              <a:spcBef>
                <a:spcPts val="0"/>
              </a:spcBef>
              <a:spcAft>
                <a:spcPts val="0"/>
              </a:spcAft>
              <a:buClrTx/>
              <a:buNone/>
              <a:defRPr/>
            </a:pPr>
            <a:r>
              <a:rPr lang="tr-TR" sz="2200" b="1" i="1" kern="1200" dirty="0">
                <a:solidFill>
                  <a:prstClr val="black">
                    <a:lumMod val="75000"/>
                    <a:lumOff val="25000"/>
                  </a:prstClr>
                </a:solidFill>
              </a:rPr>
              <a:t>4-Yaşam Beklentilerinin Artması: </a:t>
            </a:r>
            <a:r>
              <a:rPr lang="tr-TR" sz="2200" kern="1200" dirty="0">
                <a:solidFill>
                  <a:prstClr val="black">
                    <a:lumMod val="75000"/>
                    <a:lumOff val="25000"/>
                  </a:prstClr>
                </a:solidFill>
              </a:rPr>
              <a:t>Bakım evleri ve sağlık hizmetleri için daha fazla talep.</a:t>
            </a:r>
          </a:p>
          <a:p>
            <a:endParaRPr lang="tr-TR" dirty="0"/>
          </a:p>
        </p:txBody>
      </p:sp>
    </p:spTree>
    <p:extLst>
      <p:ext uri="{BB962C8B-B14F-4D97-AF65-F5344CB8AC3E}">
        <p14:creationId xmlns:p14="http://schemas.microsoft.com/office/powerpoint/2010/main" val="4482104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268760"/>
            <a:ext cx="8229600" cy="4968552"/>
          </a:xfrm>
        </p:spPr>
        <p:txBody>
          <a:bodyPr/>
          <a:lstStyle/>
          <a:p>
            <a:pPr marL="0" lvl="0" indent="0" algn="just" fontAlgn="auto">
              <a:spcBef>
                <a:spcPts val="0"/>
              </a:spcBef>
              <a:spcAft>
                <a:spcPts val="0"/>
              </a:spcAft>
              <a:buClrTx/>
              <a:buNone/>
              <a:defRPr/>
            </a:pPr>
            <a:r>
              <a:rPr lang="tr-TR" sz="2200" b="1" i="1" kern="1200" dirty="0">
                <a:solidFill>
                  <a:prstClr val="black">
                    <a:lumMod val="75000"/>
                    <a:lumOff val="25000"/>
                  </a:prstClr>
                </a:solidFill>
              </a:rPr>
              <a:t>5-Ürünlerin daha karmaşık oluşu: </a:t>
            </a:r>
            <a:r>
              <a:rPr lang="tr-TR" sz="2200" kern="1200" dirty="0">
                <a:solidFill>
                  <a:prstClr val="black">
                    <a:lumMod val="75000"/>
                    <a:lumOff val="25000"/>
                  </a:prstClr>
                </a:solidFill>
              </a:rPr>
              <a:t>Arabalar, bilgisayar ve elektronik ürünler gibi karmaşık ürünlerin bakımını sağlayacak nitelikli uzmanlara daha fazla talep olması.</a:t>
            </a:r>
          </a:p>
          <a:p>
            <a:pPr marL="0" lvl="0" indent="0" algn="just" fontAlgn="auto">
              <a:spcBef>
                <a:spcPts val="0"/>
              </a:spcBef>
              <a:spcAft>
                <a:spcPts val="0"/>
              </a:spcAft>
              <a:buClrTx/>
              <a:buNone/>
              <a:defRPr/>
            </a:pPr>
            <a:endParaRPr lang="tr-TR" sz="2200" kern="1200" dirty="0">
              <a:solidFill>
                <a:prstClr val="black">
                  <a:lumMod val="75000"/>
                  <a:lumOff val="25000"/>
                </a:prstClr>
              </a:solidFill>
            </a:endParaRPr>
          </a:p>
          <a:p>
            <a:pPr marL="0" lvl="0" indent="0" algn="just" fontAlgn="auto">
              <a:spcBef>
                <a:spcPts val="0"/>
              </a:spcBef>
              <a:spcAft>
                <a:spcPts val="0"/>
              </a:spcAft>
              <a:buClrTx/>
              <a:buNone/>
              <a:defRPr/>
            </a:pPr>
            <a:r>
              <a:rPr lang="tr-TR" sz="2200" b="1" i="1" kern="1200" dirty="0">
                <a:solidFill>
                  <a:prstClr val="black">
                    <a:lumMod val="75000"/>
                    <a:lumOff val="25000"/>
                  </a:prstClr>
                </a:solidFill>
              </a:rPr>
              <a:t>6-Yaşamın Karmaşıklığının Artışı: </a:t>
            </a:r>
            <a:r>
              <a:rPr lang="tr-TR" sz="2200" kern="1200" dirty="0">
                <a:solidFill>
                  <a:prstClr val="black">
                    <a:lumMod val="75000"/>
                    <a:lumOff val="25000"/>
                  </a:prstClr>
                </a:solidFill>
              </a:rPr>
              <a:t>Hukuk danışmanları, Yatırım danışmanları, evlilik danışmanları ve istihdam hizmetleri için daha fazla talep olması.</a:t>
            </a:r>
          </a:p>
          <a:p>
            <a:pPr marL="0" lvl="0" indent="0" algn="just" fontAlgn="auto">
              <a:spcBef>
                <a:spcPts val="0"/>
              </a:spcBef>
              <a:spcAft>
                <a:spcPts val="0"/>
              </a:spcAft>
              <a:buClrTx/>
              <a:buNone/>
              <a:defRPr/>
            </a:pPr>
            <a:endParaRPr lang="tr-TR" sz="2200" kern="1200" dirty="0">
              <a:solidFill>
                <a:prstClr val="black">
                  <a:lumMod val="75000"/>
                  <a:lumOff val="25000"/>
                </a:prstClr>
              </a:solidFill>
            </a:endParaRPr>
          </a:p>
          <a:p>
            <a:pPr marL="0" lvl="0" indent="0" algn="just" fontAlgn="auto">
              <a:spcBef>
                <a:spcPts val="0"/>
              </a:spcBef>
              <a:spcAft>
                <a:spcPts val="0"/>
              </a:spcAft>
              <a:buClrTx/>
              <a:buNone/>
              <a:defRPr/>
            </a:pPr>
            <a:r>
              <a:rPr lang="tr-TR" sz="2200" b="1" i="1" kern="1200" dirty="0">
                <a:solidFill>
                  <a:prstClr val="black">
                    <a:lumMod val="75000"/>
                    <a:lumOff val="25000"/>
                  </a:prstClr>
                </a:solidFill>
              </a:rPr>
              <a:t>7-Ekolojiye ve Kaynakların Kıtlığına Daha Çok Önem Verilmesi: </a:t>
            </a:r>
            <a:r>
              <a:rPr lang="tr-TR" sz="2200" kern="1200" dirty="0">
                <a:solidFill>
                  <a:prstClr val="black">
                    <a:lumMod val="75000"/>
                    <a:lumOff val="25000"/>
                  </a:prstClr>
                </a:solidFill>
              </a:rPr>
              <a:t>Satın alınan ya da kiralanan hizmetlere daha fazla talep olması. </a:t>
            </a:r>
          </a:p>
          <a:p>
            <a:pPr marL="0" lvl="0" indent="0" algn="just" fontAlgn="auto">
              <a:spcBef>
                <a:spcPts val="0"/>
              </a:spcBef>
              <a:spcAft>
                <a:spcPts val="0"/>
              </a:spcAft>
              <a:buClrTx/>
              <a:buNone/>
              <a:defRPr/>
            </a:pPr>
            <a:endParaRPr lang="tr-TR" sz="2200" kern="1200" dirty="0">
              <a:solidFill>
                <a:prstClr val="black">
                  <a:lumMod val="75000"/>
                  <a:lumOff val="25000"/>
                </a:prstClr>
              </a:solidFill>
            </a:endParaRPr>
          </a:p>
          <a:p>
            <a:pPr marL="0" lvl="0" indent="0" algn="just" fontAlgn="auto">
              <a:spcBef>
                <a:spcPts val="0"/>
              </a:spcBef>
              <a:spcAft>
                <a:spcPts val="0"/>
              </a:spcAft>
              <a:buClrTx/>
              <a:buNone/>
              <a:defRPr/>
            </a:pPr>
            <a:r>
              <a:rPr lang="tr-TR" sz="2200" b="1" i="1" kern="1200" dirty="0">
                <a:solidFill>
                  <a:prstClr val="black">
                    <a:lumMod val="75000"/>
                    <a:lumOff val="25000"/>
                  </a:prstClr>
                </a:solidFill>
              </a:rPr>
              <a:t>8-Yeni Ürünlerin Sayısının Artması: </a:t>
            </a:r>
            <a:r>
              <a:rPr lang="tr-TR" sz="2200" kern="1200" dirty="0">
                <a:solidFill>
                  <a:prstClr val="black">
                    <a:lumMod val="75000"/>
                    <a:lumOff val="25000"/>
                  </a:prstClr>
                </a:solidFill>
              </a:rPr>
              <a:t>Programlama, yazılım, bakım ve onarım gibi hizmetlere daha fazla talep olması.</a:t>
            </a:r>
            <a:endParaRPr lang="fr-CA" sz="2200" kern="1200" dirty="0">
              <a:solidFill>
                <a:prstClr val="black">
                  <a:lumMod val="75000"/>
                  <a:lumOff val="25000"/>
                </a:prstClr>
              </a:solidFill>
            </a:endParaRPr>
          </a:p>
          <a:p>
            <a:endParaRPr lang="tr-TR" dirty="0"/>
          </a:p>
        </p:txBody>
      </p:sp>
    </p:spTree>
    <p:extLst>
      <p:ext uri="{BB962C8B-B14F-4D97-AF65-F5344CB8AC3E}">
        <p14:creationId xmlns:p14="http://schemas.microsoft.com/office/powerpoint/2010/main" val="397148452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Tartışma Soruları</a:t>
            </a:r>
            <a:endParaRPr lang="tr-TR" dirty="0"/>
          </a:p>
        </p:txBody>
      </p:sp>
      <p:sp>
        <p:nvSpPr>
          <p:cNvPr id="3" name="2 İçerik Yer Tutucusu"/>
          <p:cNvSpPr>
            <a:spLocks noGrp="1"/>
          </p:cNvSpPr>
          <p:nvPr>
            <p:ph idx="1"/>
          </p:nvPr>
        </p:nvSpPr>
        <p:spPr/>
        <p:txBody>
          <a:bodyPr/>
          <a:lstStyle/>
          <a:p>
            <a:pPr lvl="0"/>
            <a:r>
              <a:rPr lang="tr-TR" dirty="0"/>
              <a:t>Hangi iktisadi faaliyetler, hizmetler sektörünün kapsamına girmektedir? İktisadi faaliyetleri sınıflandırma işlemi nasıl yapılmaktadır?</a:t>
            </a:r>
          </a:p>
          <a:p>
            <a:pPr lvl="0"/>
            <a:r>
              <a:rPr lang="tr-TR" dirty="0"/>
              <a:t>Hizmetler sektöründeki gelişmeleri, gelişmiş ve gelişmekte olan ülkeler açısından değerlendiriniz. </a:t>
            </a:r>
          </a:p>
          <a:p>
            <a:pPr lvl="0"/>
            <a:r>
              <a:rPr lang="tr-TR" dirty="0"/>
              <a:t>Hizmetler sektörünün ekonomi içindeki payının yüksek olması bir ülkenin kalkınma düzeyi hakkında bilgi verir mi?</a:t>
            </a:r>
          </a:p>
          <a:p>
            <a:pPr lvl="0"/>
            <a:r>
              <a:rPr lang="tr-TR" dirty="0"/>
              <a:t>Hizmetler sektörü Türkiye ekonomisi özelinde neden önemlidir?</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GELECEK BÖLÜM</a:t>
            </a:r>
            <a:endParaRPr lang="tr-TR" b="1" dirty="0"/>
          </a:p>
        </p:txBody>
      </p:sp>
      <p:sp>
        <p:nvSpPr>
          <p:cNvPr id="3" name="İçerik Yer Tutucusu 2"/>
          <p:cNvSpPr>
            <a:spLocks noGrp="1"/>
          </p:cNvSpPr>
          <p:nvPr>
            <p:ph idx="1"/>
          </p:nvPr>
        </p:nvSpPr>
        <p:spPr>
          <a:xfrm>
            <a:off x="467544" y="2276872"/>
            <a:ext cx="8229600" cy="3816424"/>
          </a:xfrm>
        </p:spPr>
        <p:txBody>
          <a:bodyPr/>
          <a:lstStyle/>
          <a:p>
            <a:pPr marL="0" indent="0">
              <a:lnSpc>
                <a:spcPct val="107000"/>
              </a:lnSpc>
              <a:spcAft>
                <a:spcPts val="800"/>
              </a:spcAft>
              <a:buNone/>
            </a:pPr>
            <a:endParaRPr lang="tr-TR" sz="3200" b="1" dirty="0" smtClean="0">
              <a:latin typeface="Calibri"/>
              <a:ea typeface="Calibri"/>
              <a:cs typeface="Times New Roman"/>
            </a:endParaRPr>
          </a:p>
          <a:p>
            <a:pPr marL="0" indent="0">
              <a:lnSpc>
                <a:spcPct val="107000"/>
              </a:lnSpc>
              <a:spcAft>
                <a:spcPts val="800"/>
              </a:spcAft>
              <a:buNone/>
            </a:pPr>
            <a:r>
              <a:rPr lang="tr-TR" sz="3000" b="1" dirty="0" smtClean="0">
                <a:ea typeface="Calibri"/>
                <a:cs typeface="Times New Roman"/>
              </a:rPr>
              <a:t>BÖLÜM 3: </a:t>
            </a:r>
          </a:p>
          <a:p>
            <a:pPr marL="0" indent="0">
              <a:lnSpc>
                <a:spcPct val="107000"/>
              </a:lnSpc>
              <a:spcAft>
                <a:spcPts val="800"/>
              </a:spcAft>
              <a:buNone/>
            </a:pPr>
            <a:r>
              <a:rPr lang="tr-TR" sz="3000" b="1" dirty="0" smtClean="0">
                <a:ea typeface="Calibri"/>
                <a:cs typeface="Times New Roman"/>
              </a:rPr>
              <a:t>Hizmet Pazarlamasında Pazar Bölümlendirme, Hedef Pazar ve Konumlandırma</a:t>
            </a:r>
            <a:endParaRPr lang="tr-TR" sz="3000" dirty="0">
              <a:ea typeface="Calibri"/>
              <a:cs typeface="Times New Roman"/>
            </a:endParaRPr>
          </a:p>
          <a:p>
            <a:pPr marL="0" indent="0">
              <a:buNone/>
            </a:pPr>
            <a:endParaRPr lang="tr-TR" dirty="0"/>
          </a:p>
        </p:txBody>
      </p:sp>
    </p:spTree>
    <p:extLst>
      <p:ext uri="{BB962C8B-B14F-4D97-AF65-F5344CB8AC3E}">
        <p14:creationId xmlns:p14="http://schemas.microsoft.com/office/powerpoint/2010/main" val="19540838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Hizmetler Sektörünün Kapsamı</a:t>
            </a:r>
            <a:endParaRPr lang="tr-TR" dirty="0"/>
          </a:p>
        </p:txBody>
      </p:sp>
      <p:sp>
        <p:nvSpPr>
          <p:cNvPr id="3" name="2 İçerik Yer Tutucusu"/>
          <p:cNvSpPr>
            <a:spLocks noGrp="1"/>
          </p:cNvSpPr>
          <p:nvPr>
            <p:ph idx="1"/>
          </p:nvPr>
        </p:nvSpPr>
        <p:spPr>
          <a:xfrm>
            <a:off x="457200" y="2143116"/>
            <a:ext cx="8291264" cy="4238212"/>
          </a:xfrm>
        </p:spPr>
        <p:txBody>
          <a:bodyPr/>
          <a:lstStyle/>
          <a:p>
            <a:pPr marL="0" indent="0">
              <a:spcBef>
                <a:spcPts val="0"/>
              </a:spcBef>
              <a:buNone/>
            </a:pPr>
            <a:r>
              <a:rPr lang="tr-TR" sz="2200" dirty="0" smtClean="0"/>
              <a:t>Ekonomi açısından sektörler tarım, sanayi ve hizmetler olmak üzere üç ana iktisadi faaliyet koluna ayrılmaktadır. </a:t>
            </a:r>
          </a:p>
          <a:p>
            <a:pPr marL="0" indent="0">
              <a:spcBef>
                <a:spcPts val="0"/>
              </a:spcBef>
              <a:buNone/>
            </a:pPr>
            <a:endParaRPr lang="tr-TR" sz="2200" dirty="0" smtClean="0"/>
          </a:p>
          <a:p>
            <a:pPr marL="0" indent="0">
              <a:spcBef>
                <a:spcPts val="0"/>
              </a:spcBef>
              <a:buNone/>
            </a:pPr>
            <a:r>
              <a:rPr lang="tr-TR" sz="2200" dirty="0" smtClean="0"/>
              <a:t>Tarım </a:t>
            </a:r>
            <a:r>
              <a:rPr lang="tr-TR" sz="2200" dirty="0"/>
              <a:t>ve sanayi sektörleri fiziksel malların üretildiği iktisadi faaliyetlerden oluşurken </a:t>
            </a:r>
            <a:r>
              <a:rPr lang="tr-TR" sz="2200" b="1" i="1" dirty="0"/>
              <a:t>hizmetler sektörü</a:t>
            </a:r>
            <a:r>
              <a:rPr lang="tr-TR" sz="2200" b="1" dirty="0"/>
              <a:t>, </a:t>
            </a:r>
            <a:r>
              <a:rPr lang="tr-TR" sz="2200" dirty="0"/>
              <a:t>genelde ne olmadığı üzerinden tanımlanıyor</a:t>
            </a:r>
            <a:r>
              <a:rPr lang="tr-TR" sz="2200" dirty="0" smtClean="0"/>
              <a:t>.</a:t>
            </a:r>
          </a:p>
          <a:p>
            <a:pPr marL="0" indent="0">
              <a:spcBef>
                <a:spcPts val="0"/>
              </a:spcBef>
              <a:buNone/>
            </a:pPr>
            <a:endParaRPr lang="tr-TR" sz="2200" dirty="0" smtClean="0"/>
          </a:p>
          <a:p>
            <a:pPr marL="0" indent="0">
              <a:spcBef>
                <a:spcPts val="0"/>
              </a:spcBef>
              <a:buNone/>
            </a:pPr>
            <a:r>
              <a:rPr lang="tr-TR" sz="2200" dirty="0" smtClean="0"/>
              <a:t>Birçok tanımı olan hizmetler sektörü, tarım ve sanayi sektörleri dışında kalan tüm üretim faaliyetlerini kapsamaktadır. </a:t>
            </a:r>
          </a:p>
          <a:p>
            <a:pPr marL="0" indent="0">
              <a:spcBef>
                <a:spcPts val="0"/>
              </a:spcBef>
              <a:buNone/>
            </a:pPr>
            <a:endParaRPr lang="tr-TR" sz="2200" dirty="0" smtClean="0"/>
          </a:p>
          <a:p>
            <a:pPr marL="0" indent="0">
              <a:spcBef>
                <a:spcPts val="0"/>
              </a:spcBef>
              <a:buNone/>
            </a:pPr>
            <a:r>
              <a:rPr lang="tr-TR" sz="2200" dirty="0" smtClean="0"/>
              <a:t>İktisat literatüründe ekonomik mallar ile ilgili sınıflandırma yapılırken «mal ve hizmetler» kavramı kullanılmaktadır.</a:t>
            </a:r>
          </a:p>
          <a:p>
            <a:pPr>
              <a:spcBef>
                <a:spcPts val="0"/>
              </a:spcBef>
            </a:pPr>
            <a:endParaRPr lang="tr-TR"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484784"/>
            <a:ext cx="8229600" cy="4680520"/>
          </a:xfrm>
        </p:spPr>
        <p:txBody>
          <a:bodyPr/>
          <a:lstStyle/>
          <a:p>
            <a:pPr marL="0" lvl="0" indent="0">
              <a:spcBef>
                <a:spcPts val="0"/>
              </a:spcBef>
              <a:buClr>
                <a:srgbClr val="000000"/>
              </a:buClr>
              <a:buNone/>
            </a:pPr>
            <a:r>
              <a:rPr lang="tr-TR" sz="2200" dirty="0"/>
              <a:t>Uluslararası Standart Sanayi Sınıflandırması (International Standart </a:t>
            </a:r>
            <a:r>
              <a:rPr lang="tr-TR" sz="2200" dirty="0" err="1"/>
              <a:t>Industrial</a:t>
            </a:r>
            <a:r>
              <a:rPr lang="tr-TR" sz="2200" dirty="0"/>
              <a:t> </a:t>
            </a:r>
            <a:r>
              <a:rPr lang="tr-TR" sz="2200" dirty="0" err="1"/>
              <a:t>Classification</a:t>
            </a:r>
            <a:r>
              <a:rPr lang="tr-TR" sz="2200" dirty="0"/>
              <a:t>: </a:t>
            </a:r>
            <a:r>
              <a:rPr lang="tr-TR" sz="2200" i="1" dirty="0"/>
              <a:t>ISIC</a:t>
            </a:r>
            <a:r>
              <a:rPr lang="tr-TR" sz="2200" dirty="0"/>
              <a:t>) tarım, sanayi ve hizmetlerin birbirinden ayrılması için kullanılan standartlar içinde en yaygın olanıdır</a:t>
            </a:r>
            <a:r>
              <a:rPr lang="tr-TR" sz="2200" dirty="0" smtClean="0"/>
              <a:t>.</a:t>
            </a:r>
          </a:p>
          <a:p>
            <a:pPr marL="0" lvl="0" indent="0">
              <a:spcBef>
                <a:spcPts val="0"/>
              </a:spcBef>
              <a:buClr>
                <a:srgbClr val="000000"/>
              </a:buClr>
              <a:buNone/>
            </a:pPr>
            <a:endParaRPr lang="tr-TR" sz="2200" dirty="0"/>
          </a:p>
          <a:p>
            <a:pPr marL="0" lvl="0" indent="0">
              <a:spcBef>
                <a:spcPts val="0"/>
              </a:spcBef>
              <a:buClr>
                <a:srgbClr val="000000"/>
              </a:buClr>
              <a:buNone/>
            </a:pPr>
            <a:r>
              <a:rPr lang="tr-TR" sz="2200" dirty="0" smtClean="0"/>
              <a:t>Birleşmiş Milletler Ekonomik ve Sosyal Konseyi tarafından ilk defa 1948 yılında hazırlanan ISIC, tüm ekonomik faaliyetlerin sınıflandırılması için oluşturulmuştur.</a:t>
            </a:r>
          </a:p>
          <a:p>
            <a:pPr marL="0" lvl="0" indent="0">
              <a:spcBef>
                <a:spcPts val="0"/>
              </a:spcBef>
              <a:buClr>
                <a:srgbClr val="000000"/>
              </a:buClr>
              <a:buNone/>
            </a:pPr>
            <a:endParaRPr lang="tr-TR" sz="2200" dirty="0" smtClean="0"/>
          </a:p>
          <a:p>
            <a:pPr marL="0" lvl="0" indent="0">
              <a:spcBef>
                <a:spcPts val="0"/>
              </a:spcBef>
              <a:buClr>
                <a:srgbClr val="000000"/>
              </a:buClr>
              <a:buNone/>
            </a:pPr>
            <a:r>
              <a:rPr lang="tr-TR" sz="2200" dirty="0" smtClean="0"/>
              <a:t>Ekonomik faaliyetleri sınıflandırmak için kullanılan bir başka standart, Avrupa Topluluğunda Ekonomik Faaliyetlerin İstatistiki Sınıflandırması (NACE) başlığı ile Avrupa Birliği İstatistik Ofisi (EUROSTAT) tarafından oluşturulmuştur.</a:t>
            </a:r>
            <a:endParaRPr lang="tr-TR" sz="2200" dirty="0"/>
          </a:p>
          <a:p>
            <a:endParaRPr lang="tr-TR" dirty="0"/>
          </a:p>
        </p:txBody>
      </p:sp>
    </p:spTree>
    <p:extLst>
      <p:ext uri="{BB962C8B-B14F-4D97-AF65-F5344CB8AC3E}">
        <p14:creationId xmlns:p14="http://schemas.microsoft.com/office/powerpoint/2010/main" val="31094059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800" b="1" dirty="0" smtClean="0"/>
              <a:t>ISIC REV Uluslararası Standart Endüstri Sınıflandırması Özeti</a:t>
            </a:r>
            <a:endParaRPr lang="tr-TR" sz="2800" b="1"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2204864"/>
            <a:ext cx="7992887"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62075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71538" y="857232"/>
            <a:ext cx="7072362" cy="1131608"/>
          </a:xfrm>
        </p:spPr>
        <p:txBody>
          <a:bodyPr/>
          <a:lstStyle/>
          <a:p>
            <a:r>
              <a:rPr lang="tr-TR" dirty="0"/>
              <a:t>Hizmetler Sektöründeki Faaliyetlerin Hesaplanması</a:t>
            </a:r>
          </a:p>
        </p:txBody>
      </p:sp>
      <p:sp>
        <p:nvSpPr>
          <p:cNvPr id="3" name="2 İçerik Yer Tutucusu"/>
          <p:cNvSpPr>
            <a:spLocks noGrp="1"/>
          </p:cNvSpPr>
          <p:nvPr>
            <p:ph idx="1"/>
          </p:nvPr>
        </p:nvSpPr>
        <p:spPr>
          <a:xfrm>
            <a:off x="457200" y="2143116"/>
            <a:ext cx="8363272" cy="4310220"/>
          </a:xfrm>
        </p:spPr>
        <p:txBody>
          <a:bodyPr/>
          <a:lstStyle/>
          <a:p>
            <a:pPr marL="0" indent="0">
              <a:spcBef>
                <a:spcPts val="0"/>
              </a:spcBef>
              <a:buNone/>
            </a:pPr>
            <a:r>
              <a:rPr lang="tr-TR" dirty="0" smtClean="0"/>
              <a:t>Tüm bu sınıflandırmalara rağmen hizmetler sektörünün kapsamına girecek faaliyetlerin sınırlarını kesin olarak belirlemek oldukça güçtür.</a:t>
            </a:r>
          </a:p>
          <a:p>
            <a:pPr marL="0" indent="0">
              <a:spcBef>
                <a:spcPts val="0"/>
              </a:spcBef>
              <a:buNone/>
            </a:pPr>
            <a:endParaRPr lang="tr-TR" dirty="0" smtClean="0"/>
          </a:p>
          <a:p>
            <a:pPr marL="0" indent="0">
              <a:spcBef>
                <a:spcPts val="0"/>
              </a:spcBef>
              <a:buNone/>
            </a:pPr>
            <a:r>
              <a:rPr lang="tr-TR" dirty="0" smtClean="0"/>
              <a:t>Hizmetler </a:t>
            </a:r>
            <a:r>
              <a:rPr lang="tr-TR" dirty="0"/>
              <a:t>sektöründe üretim yapmanın karmaşık bir yapısı vardır. </a:t>
            </a:r>
            <a:endParaRPr lang="tr-TR" dirty="0" smtClean="0"/>
          </a:p>
          <a:p>
            <a:pPr marL="0" indent="0">
              <a:spcBef>
                <a:spcPts val="0"/>
              </a:spcBef>
              <a:buNone/>
            </a:pPr>
            <a:r>
              <a:rPr lang="tr-TR" dirty="0" smtClean="0"/>
              <a:t>Hizmetler </a:t>
            </a:r>
            <a:r>
              <a:rPr lang="tr-TR" dirty="0"/>
              <a:t>sektöründe üretim yapılırken tarım ve sanayi malları girdi olarak kullanılabilmektedir.  </a:t>
            </a:r>
            <a:endParaRPr lang="tr-TR" dirty="0" smtClean="0"/>
          </a:p>
          <a:p>
            <a:pPr marL="0" indent="0">
              <a:spcBef>
                <a:spcPts val="0"/>
              </a:spcBef>
              <a:buNone/>
            </a:pPr>
            <a:r>
              <a:rPr lang="tr-TR" dirty="0" smtClean="0"/>
              <a:t>Bu </a:t>
            </a:r>
            <a:r>
              <a:rPr lang="tr-TR" dirty="0"/>
              <a:t>nedenle ekonomik faaliyetler hesaplanırken üretim aşamalarında oluşturulan katma değer dikkate alınmaktadır</a:t>
            </a:r>
            <a:r>
              <a:rPr lang="tr-TR" dirty="0" smtClean="0"/>
              <a:t>.</a:t>
            </a:r>
          </a:p>
          <a:p>
            <a:pPr marL="0" indent="0">
              <a:spcBef>
                <a:spcPts val="0"/>
              </a:spcBef>
              <a:buNone/>
            </a:pPr>
            <a:endParaRPr lang="tr-TR" dirty="0" smtClean="0"/>
          </a:p>
          <a:p>
            <a:pPr marL="0" indent="0">
              <a:spcBef>
                <a:spcPts val="0"/>
              </a:spcBef>
              <a:buNone/>
            </a:pPr>
            <a:r>
              <a:rPr lang="tr-TR" dirty="0" smtClean="0"/>
              <a:t>Katma değer payları bilinen sektörlerin sınıflandırılmasında herhangi bir sorun bulunmamaktadır. </a:t>
            </a:r>
          </a:p>
          <a:p>
            <a:pPr marL="0" indent="0">
              <a:spcBef>
                <a:spcPts val="0"/>
              </a:spcBef>
              <a:buNone/>
            </a:pPr>
            <a:endParaRPr lang="tr-TR" dirty="0" smtClean="0"/>
          </a:p>
          <a:p>
            <a:pPr marL="0" indent="0">
              <a:spcBef>
                <a:spcPts val="0"/>
              </a:spcBef>
              <a:buNone/>
            </a:pPr>
            <a:r>
              <a:rPr lang="tr-TR" dirty="0" smtClean="0"/>
              <a:t>Ancak bu durum her zaman mümkün olmadığından sınıflandırmalarda ikame ölçütler kullanılmaktadır.</a:t>
            </a:r>
            <a:endParaRPr lang="tr-T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800" dirty="0" err="1" smtClean="0"/>
              <a:t>GSYH’nın</a:t>
            </a:r>
            <a:r>
              <a:rPr lang="tr-TR" sz="2800" dirty="0" smtClean="0"/>
              <a:t> Katma Değer Yöntemiyle Hesaplanması (</a:t>
            </a:r>
            <a:r>
              <a:rPr lang="tr-TR" sz="2800" dirty="0" err="1" smtClean="0"/>
              <a:t>Tl</a:t>
            </a:r>
            <a:r>
              <a:rPr lang="tr-TR" sz="2800" dirty="0" smtClean="0"/>
              <a:t>)</a:t>
            </a:r>
            <a:endParaRPr lang="tr-TR" sz="2800"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2276872"/>
            <a:ext cx="7848872"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0843506"/>
      </p:ext>
    </p:extLst>
  </p:cSld>
  <p:clrMapOvr>
    <a:masterClrMapping/>
  </p:clrMapOvr>
  <p:timing>
    <p:tnLst>
      <p:par>
        <p:cTn id="1" dur="indefinite" restart="never" nodeType="tmRoot"/>
      </p:par>
    </p:tnLst>
  </p:timing>
</p:sld>
</file>

<file path=ppt/theme/theme1.xml><?xml version="1.0" encoding="utf-8"?>
<a:theme xmlns:a="http://schemas.openxmlformats.org/drawingml/2006/main" name="tf10131490">
  <a:themeElements>
    <a:clrScheme name="AsianPacAmerHerMonth_TP10131490 6">
      <a:dk1>
        <a:srgbClr val="000000"/>
      </a:dk1>
      <a:lt1>
        <a:srgbClr val="FFFFFF"/>
      </a:lt1>
      <a:dk2>
        <a:srgbClr val="000000"/>
      </a:dk2>
      <a:lt2>
        <a:srgbClr val="996633"/>
      </a:lt2>
      <a:accent1>
        <a:srgbClr val="CC9900"/>
      </a:accent1>
      <a:accent2>
        <a:srgbClr val="FFE28F"/>
      </a:accent2>
      <a:accent3>
        <a:srgbClr val="FFFFFF"/>
      </a:accent3>
      <a:accent4>
        <a:srgbClr val="000000"/>
      </a:accent4>
      <a:accent5>
        <a:srgbClr val="E2CAAA"/>
      </a:accent5>
      <a:accent6>
        <a:srgbClr val="E7CD81"/>
      </a:accent6>
      <a:hlink>
        <a:srgbClr val="996633"/>
      </a:hlink>
      <a:folHlink>
        <a:srgbClr val="FF9900"/>
      </a:folHlink>
    </a:clrScheme>
    <a:fontScheme name="AsianPacAmerHerMonth_TP10131490">
      <a:majorFont>
        <a:latin typeface="Gill Sans MT"/>
        <a:ea typeface=""/>
        <a:cs typeface=""/>
      </a:majorFont>
      <a:minorFont>
        <a:latin typeface="Gill Sans MT"/>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sianPacAmerHerMonth_TP10131490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AsianPacAmerHerMonth_TP10131490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AsianPacAmerHerMonth_TP10131490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AsianPacAmerHerMonth_TP10131490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
      <a:clrScheme name="AsianPacAmerHerMonth_TP10131490 5">
        <a:dk1>
          <a:srgbClr val="000000"/>
        </a:dk1>
        <a:lt1>
          <a:srgbClr val="FFFFFF"/>
        </a:lt1>
        <a:dk2>
          <a:srgbClr val="000000"/>
        </a:dk2>
        <a:lt2>
          <a:srgbClr val="996633"/>
        </a:lt2>
        <a:accent1>
          <a:srgbClr val="CC9900"/>
        </a:accent1>
        <a:accent2>
          <a:srgbClr val="FFECB7"/>
        </a:accent2>
        <a:accent3>
          <a:srgbClr val="FFFFFF"/>
        </a:accent3>
        <a:accent4>
          <a:srgbClr val="000000"/>
        </a:accent4>
        <a:accent5>
          <a:srgbClr val="E2CAAA"/>
        </a:accent5>
        <a:accent6>
          <a:srgbClr val="E7D6A6"/>
        </a:accent6>
        <a:hlink>
          <a:srgbClr val="996633"/>
        </a:hlink>
        <a:folHlink>
          <a:srgbClr val="FF9900"/>
        </a:folHlink>
      </a:clrScheme>
      <a:clrMap bg1="lt1" tx1="dk1" bg2="lt2" tx2="dk2" accent1="accent1" accent2="accent2" accent3="accent3" accent4="accent4" accent5="accent5" accent6="accent6" hlink="hlink" folHlink="folHlink"/>
    </a:extraClrScheme>
    <a:extraClrScheme>
      <a:clrScheme name="AsianPacAmerHerMonth_TP10131490 6">
        <a:dk1>
          <a:srgbClr val="000000"/>
        </a:dk1>
        <a:lt1>
          <a:srgbClr val="FFFFFF"/>
        </a:lt1>
        <a:dk2>
          <a:srgbClr val="000000"/>
        </a:dk2>
        <a:lt2>
          <a:srgbClr val="996633"/>
        </a:lt2>
        <a:accent1>
          <a:srgbClr val="CC9900"/>
        </a:accent1>
        <a:accent2>
          <a:srgbClr val="FFE28F"/>
        </a:accent2>
        <a:accent3>
          <a:srgbClr val="FFFFFF"/>
        </a:accent3>
        <a:accent4>
          <a:srgbClr val="000000"/>
        </a:accent4>
        <a:accent5>
          <a:srgbClr val="E2CAAA"/>
        </a:accent5>
        <a:accent6>
          <a:srgbClr val="E7CD81"/>
        </a:accent6>
        <a:hlink>
          <a:srgbClr val="996633"/>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tf10131490</Template>
  <TotalTime>773</TotalTime>
  <Words>2643</Words>
  <Application>Microsoft Office PowerPoint</Application>
  <PresentationFormat>Ekran Gösterisi (4:3)</PresentationFormat>
  <Paragraphs>464</Paragraphs>
  <Slides>48</Slides>
  <Notes>1</Notes>
  <HiddenSlides>0</HiddenSlides>
  <MMClips>0</MMClips>
  <ScaleCrop>false</ScaleCrop>
  <HeadingPairs>
    <vt:vector size="4" baseType="variant">
      <vt:variant>
        <vt:lpstr>Tema</vt:lpstr>
      </vt:variant>
      <vt:variant>
        <vt:i4>1</vt:i4>
      </vt:variant>
      <vt:variant>
        <vt:lpstr>Slayt Başlıkları</vt:lpstr>
      </vt:variant>
      <vt:variant>
        <vt:i4>48</vt:i4>
      </vt:variant>
    </vt:vector>
  </HeadingPairs>
  <TitlesOfParts>
    <vt:vector size="49" baseType="lpstr">
      <vt:lpstr>tf10131490</vt:lpstr>
      <vt:lpstr>Bölüm 2 Hizmetler Sektöründeki Gelişmeler</vt:lpstr>
      <vt:lpstr>Öğrenme Çıktıları</vt:lpstr>
      <vt:lpstr>Hizmetler Sektörü</vt:lpstr>
      <vt:lpstr>PowerPoint Sunusu</vt:lpstr>
      <vt:lpstr>Hizmetler Sektörünün Kapsamı</vt:lpstr>
      <vt:lpstr>PowerPoint Sunusu</vt:lpstr>
      <vt:lpstr>ISIC REV Uluslararası Standart Endüstri Sınıflandırması Özeti</vt:lpstr>
      <vt:lpstr>Hizmetler Sektöründeki Faaliyetlerin Hesaplanması</vt:lpstr>
      <vt:lpstr>GSYH’nın Katma Değer Yöntemiyle Hesaplanması (Tl)</vt:lpstr>
      <vt:lpstr>PowerPoint Sunusu</vt:lpstr>
      <vt:lpstr>Hizmet Sektörünün Önemi ve  Tarihsel Gelişimi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Hizmetler Sektöründeki Üretim ve İstihdam Artışı</vt:lpstr>
      <vt:lpstr>OECD ülkelerinde ana sektörlerin GSYH içindeki payı (Katma Değer Yöntemi)</vt:lpstr>
      <vt:lpstr>Ana İktisadi Faaliyet Kollarında Verimlilik Karşılaştırması</vt:lpstr>
      <vt:lpstr>PowerPoint Sunusu</vt:lpstr>
      <vt:lpstr>Türkiye’de Sektörlerin Verimlilikleri</vt:lpstr>
      <vt:lpstr>Hizmetler Sektörü Neden Hızlı Bir Şekilde Büyüyor?</vt:lpstr>
      <vt:lpstr>PowerPoint Sunusu</vt:lpstr>
      <vt:lpstr>PowerPoint Sunusu</vt:lpstr>
      <vt:lpstr>Hangi hizmetlerin gelişimi kalkınma göstergesidir?</vt:lpstr>
      <vt:lpstr>PowerPoint Sunusu</vt:lpstr>
      <vt:lpstr>Hizmetler Sektörü ve Kapsayıcı Büyüme</vt:lpstr>
      <vt:lpstr>PowerPoint Sunusu</vt:lpstr>
      <vt:lpstr>Türkiye’de Kadın İstihdamının Sektörel Dağılımı</vt:lpstr>
      <vt:lpstr>Türkiye Ekonomisi Açısından Hizmetler Sektörünün Diğer Bir Önemi</vt:lpstr>
      <vt:lpstr>Türkiye’nin Ödemeler Dengesi İstatistikleri </vt:lpstr>
      <vt:lpstr>Türkiye’de Sektörlere Göre Doğrudan Yabancı Yatırım Tutarları</vt:lpstr>
      <vt:lpstr>Hizmet Sektöründeki Büyümenin Nedenleri</vt:lpstr>
      <vt:lpstr>PowerPoint Sunusu</vt:lpstr>
      <vt:lpstr>PowerPoint Sunusu</vt:lpstr>
      <vt:lpstr>Tartışma Soruları</vt:lpstr>
      <vt:lpstr>GELECEK BÖLÜM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Bölüm 6 Hizmetlerde Dağıtım</dc:title>
  <dc:creator>@</dc:creator>
  <cp:lastModifiedBy>Windows Kullanıcısı</cp:lastModifiedBy>
  <cp:revision>56</cp:revision>
  <dcterms:created xsi:type="dcterms:W3CDTF">2017-08-29T10:53:56Z</dcterms:created>
  <dcterms:modified xsi:type="dcterms:W3CDTF">2021-11-09T19:26:04Z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TC101314901033</vt:lpwstr>
  </property>
</Properties>
</file>