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handoutMasterIdLst>
    <p:handoutMasterId r:id="rId29"/>
  </p:handoutMasterIdLst>
  <p:sldIdLst>
    <p:sldId id="256" r:id="rId2"/>
    <p:sldId id="258" r:id="rId3"/>
    <p:sldId id="259" r:id="rId4"/>
    <p:sldId id="283" r:id="rId5"/>
    <p:sldId id="282" r:id="rId6"/>
    <p:sldId id="279" r:id="rId7"/>
    <p:sldId id="284" r:id="rId8"/>
    <p:sldId id="288" r:id="rId9"/>
    <p:sldId id="260" r:id="rId10"/>
    <p:sldId id="261" r:id="rId11"/>
    <p:sldId id="262" r:id="rId12"/>
    <p:sldId id="285" r:id="rId13"/>
    <p:sldId id="280" r:id="rId14"/>
    <p:sldId id="264" r:id="rId15"/>
    <p:sldId id="265" r:id="rId16"/>
    <p:sldId id="281" r:id="rId17"/>
    <p:sldId id="266" r:id="rId18"/>
    <p:sldId id="267" r:id="rId19"/>
    <p:sldId id="268" r:id="rId20"/>
    <p:sldId id="286" r:id="rId21"/>
    <p:sldId id="270" r:id="rId22"/>
    <p:sldId id="272" r:id="rId23"/>
    <p:sldId id="287" r:id="rId24"/>
    <p:sldId id="274" r:id="rId25"/>
    <p:sldId id="278" r:id="rId26"/>
    <p:sldId id="289"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00602B"/>
    <a:srgbClr val="003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4660"/>
  </p:normalViewPr>
  <p:slideViewPr>
    <p:cSldViewPr>
      <p:cViewPr>
        <p:scale>
          <a:sx n="76" d="100"/>
          <a:sy n="76" d="100"/>
        </p:scale>
        <p:origin x="-1158" y="18"/>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A68961-F13C-4DA7-B730-ADCADE05E293}" type="datetimeFigureOut">
              <a:rPr lang="tr-TR" smtClean="0"/>
              <a:t>9.11.2021</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FFF62E-D926-4327-A4E6-8D8D28D628E9}" type="slidenum">
              <a:rPr lang="tr-TR" smtClean="0"/>
              <a:t>‹#›</a:t>
            </a:fld>
            <a:endParaRPr lang="tr-TR"/>
          </a:p>
        </p:txBody>
      </p:sp>
    </p:spTree>
    <p:extLst>
      <p:ext uri="{BB962C8B-B14F-4D97-AF65-F5344CB8AC3E}">
        <p14:creationId xmlns:p14="http://schemas.microsoft.com/office/powerpoint/2010/main" val="3867118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4C28D5D-D5FA-47AA-BE39-9AD539A5E9F5}" type="slidenum">
              <a:rPr lang="en-US"/>
              <a:pPr/>
              <a:t>‹#›</a:t>
            </a:fld>
            <a:endParaRPr lang="en-US"/>
          </a:p>
        </p:txBody>
      </p:sp>
    </p:spTree>
    <p:extLst>
      <p:ext uri="{BB962C8B-B14F-4D97-AF65-F5344CB8AC3E}">
        <p14:creationId xmlns:p14="http://schemas.microsoft.com/office/powerpoint/2010/main" val="40231095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FE300-4B1F-4E7D-8DF9-74AD4DC5C105}" type="slidenum">
              <a:rPr lang="en-US"/>
              <a:pPr/>
              <a:t>1</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850205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spTree>
      <p:nvGrpSpPr>
        <p:cNvPr id="1" name=""/>
        <p:cNvGrpSpPr/>
        <p:nvPr/>
      </p:nvGrpSpPr>
      <p:grpSpPr>
        <a:xfrm>
          <a:off x="0" y="0"/>
          <a:ext cx="0" cy="0"/>
          <a:chOff x="0" y="0"/>
          <a:chExt cx="0" cy="0"/>
        </a:xfrm>
      </p:grpSpPr>
      <p:pic>
        <p:nvPicPr>
          <p:cNvPr id="25613" name="Picture 13" descr="psam_pg1NEW"/>
          <p:cNvPicPr>
            <a:picLocks noChangeAspect="1" noChangeArrowheads="1"/>
          </p:cNvPicPr>
          <p:nvPr/>
        </p:nvPicPr>
        <p:blipFill>
          <a:blip r:embed="rId2"/>
          <a:srcRect b="28048"/>
          <a:stretch>
            <a:fillRect/>
          </a:stretch>
        </p:blipFill>
        <p:spPr bwMode="auto">
          <a:xfrm>
            <a:off x="0" y="928670"/>
            <a:ext cx="9144000" cy="4286280"/>
          </a:xfrm>
          <a:prstGeom prst="rect">
            <a:avLst/>
          </a:prstGeom>
          <a:noFill/>
        </p:spPr>
      </p:pic>
      <p:pic>
        <p:nvPicPr>
          <p:cNvPr id="17" name="16 Resim" descr="ana foto.jpg"/>
          <p:cNvPicPr preferRelativeResize="0">
            <a:picLocks/>
          </p:cNvPicPr>
          <p:nvPr userDrawn="1"/>
        </p:nvPicPr>
        <p:blipFill>
          <a:blip r:embed="rId3"/>
          <a:srcRect t="14009"/>
          <a:stretch>
            <a:fillRect/>
          </a:stretch>
        </p:blipFill>
        <p:spPr>
          <a:xfrm>
            <a:off x="32" y="5209224"/>
            <a:ext cx="9144000" cy="1648800"/>
          </a:xfrm>
          <a:prstGeom prst="rect">
            <a:avLst/>
          </a:prstGeom>
        </p:spPr>
      </p:pic>
      <p:sp>
        <p:nvSpPr>
          <p:cNvPr id="24" name="23 Dikdörtgen"/>
          <p:cNvSpPr/>
          <p:nvPr userDrawn="1"/>
        </p:nvSpPr>
        <p:spPr>
          <a:xfrm>
            <a:off x="2214546" y="0"/>
            <a:ext cx="4572000" cy="861774"/>
          </a:xfrm>
          <a:prstGeom prst="rect">
            <a:avLst/>
          </a:prstGeom>
        </p:spPr>
        <p:txBody>
          <a:bodyPr wrap="square">
            <a:spAutoFit/>
          </a:bodyPr>
          <a:lstStyle/>
          <a:p>
            <a:pPr algn="ctr"/>
            <a:r>
              <a:rPr kumimoji="0" lang="tr-TR" sz="1400" b="1" i="0" u="none" strike="noStrike" kern="0" cap="none" spc="0" normalizeH="0" baseline="0" noProof="0" dirty="0" smtClean="0">
                <a:ln>
                  <a:noFill/>
                </a:ln>
                <a:solidFill>
                  <a:srgbClr val="007A37"/>
                </a:solidFill>
                <a:effectLst/>
                <a:uLnTx/>
                <a:uFillTx/>
                <a:latin typeface="Book Antiqua" pitchFamily="18" charset="0"/>
                <a:ea typeface="+mj-ea"/>
                <a:cs typeface="+mj-cs"/>
              </a:rPr>
              <a:t>Hizmet Pazarlaması</a:t>
            </a:r>
            <a:br>
              <a:rPr kumimoji="0" lang="tr-TR" sz="1400" b="1" i="0" u="none" strike="noStrike" kern="0" cap="none" spc="0" normalizeH="0" baseline="0" noProof="0" dirty="0" smtClean="0">
                <a:ln>
                  <a:noFill/>
                </a:ln>
                <a:solidFill>
                  <a:srgbClr val="007A37"/>
                </a:solidFill>
                <a:effectLst/>
                <a:uLnTx/>
                <a:uFillTx/>
                <a:latin typeface="Book Antiqua" pitchFamily="18" charset="0"/>
                <a:ea typeface="+mj-ea"/>
                <a:cs typeface="+mj-cs"/>
              </a:rPr>
            </a:br>
            <a:r>
              <a:rPr kumimoji="0" lang="tr-TR" sz="1400" b="1" i="0" u="none" strike="noStrike" kern="0" cap="none" spc="0" normalizeH="0" baseline="0" noProof="0" dirty="0" smtClean="0">
                <a:ln>
                  <a:noFill/>
                </a:ln>
                <a:solidFill>
                  <a:srgbClr val="007A37"/>
                </a:solidFill>
                <a:effectLst/>
                <a:uLnTx/>
                <a:uFillTx/>
                <a:latin typeface="Book Antiqua" pitchFamily="18" charset="0"/>
                <a:ea typeface="+mj-ea"/>
                <a:cs typeface="+mj-cs"/>
              </a:rPr>
              <a:t>Stratejik Bir Yaklaşımla</a:t>
            </a:r>
            <a:br>
              <a:rPr kumimoji="0" lang="tr-TR" sz="1400" b="1" i="0" u="none" strike="noStrike" kern="0" cap="none" spc="0" normalizeH="0" baseline="0" noProof="0" dirty="0" smtClean="0">
                <a:ln>
                  <a:noFill/>
                </a:ln>
                <a:solidFill>
                  <a:srgbClr val="007A37"/>
                </a:solidFill>
                <a:effectLst/>
                <a:uLnTx/>
                <a:uFillTx/>
                <a:latin typeface="Book Antiqua" pitchFamily="18" charset="0"/>
                <a:ea typeface="+mj-ea"/>
                <a:cs typeface="+mj-cs"/>
              </a:rPr>
            </a:br>
            <a:r>
              <a:rPr kumimoji="0" lang="tr-TR" sz="1050" b="1" i="0" u="none" strike="noStrike" kern="0" cap="none" spc="0" normalizeH="0" baseline="0" noProof="0" dirty="0" smtClean="0">
                <a:ln>
                  <a:noFill/>
                </a:ln>
                <a:solidFill>
                  <a:srgbClr val="007A37"/>
                </a:solidFill>
                <a:effectLst/>
                <a:uLnTx/>
                <a:uFillTx/>
                <a:latin typeface="Book Antiqua" pitchFamily="18" charset="0"/>
                <a:ea typeface="+mj-ea"/>
                <a:cs typeface="+mj-cs"/>
              </a:rPr>
              <a:t> (Ed.)</a:t>
            </a:r>
            <a:br>
              <a:rPr kumimoji="0" lang="tr-TR" sz="1050" b="1" i="0" u="none" strike="noStrike" kern="0" cap="none" spc="0" normalizeH="0" baseline="0" noProof="0" dirty="0" smtClean="0">
                <a:ln>
                  <a:noFill/>
                </a:ln>
                <a:solidFill>
                  <a:srgbClr val="007A37"/>
                </a:solidFill>
                <a:effectLst/>
                <a:uLnTx/>
                <a:uFillTx/>
                <a:latin typeface="Book Antiqua" pitchFamily="18" charset="0"/>
                <a:ea typeface="+mj-ea"/>
                <a:cs typeface="+mj-cs"/>
              </a:rPr>
            </a:br>
            <a:r>
              <a:rPr kumimoji="0" lang="tr-TR" sz="1050" b="1" i="0" u="none" strike="noStrike" kern="0" cap="none" spc="0" normalizeH="0" baseline="0" noProof="0" dirty="0" err="1" smtClean="0">
                <a:ln>
                  <a:noFill/>
                </a:ln>
                <a:solidFill>
                  <a:srgbClr val="007A37"/>
                </a:solidFill>
                <a:effectLst/>
                <a:uLnTx/>
                <a:uFillTx/>
                <a:latin typeface="Book Antiqua" pitchFamily="18" charset="0"/>
                <a:ea typeface="+mj-ea"/>
                <a:cs typeface="+mj-cs"/>
              </a:rPr>
              <a:t>Prof.Dr</a:t>
            </a:r>
            <a:r>
              <a:rPr kumimoji="0" lang="tr-TR" sz="1050" b="1" i="0" u="none" strike="noStrike" kern="0" cap="none" spc="0" normalizeH="0" baseline="0" noProof="0" dirty="0" smtClean="0">
                <a:ln>
                  <a:noFill/>
                </a:ln>
                <a:solidFill>
                  <a:srgbClr val="007A37"/>
                </a:solidFill>
                <a:effectLst/>
                <a:uLnTx/>
                <a:uFillTx/>
                <a:latin typeface="Book Antiqua" pitchFamily="18" charset="0"/>
                <a:ea typeface="+mj-ea"/>
                <a:cs typeface="+mj-cs"/>
              </a:rPr>
              <a:t>. Berrin ONARAN – Yrd.</a:t>
            </a:r>
            <a:r>
              <a:rPr kumimoji="0" lang="tr-TR" sz="1050" b="1" i="0" u="none" strike="noStrike" kern="0" cap="none" spc="0" normalizeH="0" baseline="0" noProof="0" dirty="0" err="1" smtClean="0">
                <a:ln>
                  <a:noFill/>
                </a:ln>
                <a:solidFill>
                  <a:srgbClr val="007A37"/>
                </a:solidFill>
                <a:effectLst/>
                <a:uLnTx/>
                <a:uFillTx/>
                <a:latin typeface="Book Antiqua" pitchFamily="18" charset="0"/>
                <a:ea typeface="+mj-ea"/>
                <a:cs typeface="+mj-cs"/>
              </a:rPr>
              <a:t>Doç.Dr</a:t>
            </a:r>
            <a:r>
              <a:rPr kumimoji="0" lang="tr-TR" sz="1050" b="1" i="0" u="none" strike="noStrike" kern="0" cap="none" spc="0" normalizeH="0" baseline="0" noProof="0" dirty="0" smtClean="0">
                <a:ln>
                  <a:noFill/>
                </a:ln>
                <a:solidFill>
                  <a:srgbClr val="007A37"/>
                </a:solidFill>
                <a:effectLst/>
                <a:uLnTx/>
                <a:uFillTx/>
                <a:latin typeface="Book Antiqua" pitchFamily="18" charset="0"/>
                <a:ea typeface="+mj-ea"/>
                <a:cs typeface="+mj-cs"/>
              </a:rPr>
              <a:t>. Alparslan ÖZMEN</a:t>
            </a:r>
            <a:endParaRPr lang="tr-TR" sz="1600" b="1" dirty="0">
              <a:solidFill>
                <a:srgbClr val="007A37"/>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D983D387-BCB6-4134-B086-EAFAFA5A0A5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76200"/>
            <a:ext cx="2057400" cy="58674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76200"/>
            <a:ext cx="60198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BFA7082A-C43F-43C7-972C-6535AC719DF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Başlık ve İçerik Üzerind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6200"/>
            <a:ext cx="6781800" cy="10668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219200"/>
            <a:ext cx="8229600" cy="2286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57200" y="3657600"/>
            <a:ext cx="8229600" cy="2286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endParaRPr lang="en-US"/>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902AB83A-B26C-4AF2-BFFC-A15A19D6205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6200"/>
            <a:ext cx="6781800" cy="10668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219200"/>
            <a:ext cx="4038600" cy="4724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648200" y="1219200"/>
            <a:ext cx="4038600" cy="4724400"/>
          </a:xfrm>
        </p:spPr>
        <p:txBody>
          <a:bodyPr/>
          <a:lstStyle/>
          <a:p>
            <a:r>
              <a:rPr lang="tr-TR" smtClean="0"/>
              <a:t>Küçük resim eklemek için simgeyi tıklatın</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endParaRPr lang="en-US"/>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48F86F8A-6F39-412B-B90C-C86F98A6D23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214414" y="1004878"/>
            <a:ext cx="6781800" cy="923924"/>
          </a:xfrm>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lvl1pPr>
              <a:defRPr sz="2000"/>
            </a:lvl1pPr>
            <a:lvl2pPr>
              <a:defRPr sz="2000"/>
            </a:lvl2pPr>
            <a:lvl3pPr>
              <a:defRPr sz="1800"/>
            </a:lvl3pPr>
            <a:lvl4pPr>
              <a:defRPr sz="1600"/>
            </a:lvl4pPr>
            <a:lvl5pPr>
              <a:defRPr sz="1600"/>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D4BF80EB-502C-4C4F-AB2D-2CE7A615671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5C53A906-3D91-469F-BAEA-AD565BECB84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93C94220-B31D-417D-8416-440CA960742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en-US"/>
          </a:p>
        </p:txBody>
      </p:sp>
      <p:sp>
        <p:nvSpPr>
          <p:cNvPr id="8" name="7 Altbilgi Yer Tutucusu"/>
          <p:cNvSpPr>
            <a:spLocks noGrp="1"/>
          </p:cNvSpPr>
          <p:nvPr>
            <p:ph type="ftr" sz="quarter" idx="11"/>
          </p:nvPr>
        </p:nvSpPr>
        <p:spPr/>
        <p:txBody>
          <a:bodyPr/>
          <a:lstStyle>
            <a:lvl1pPr>
              <a:defRPr/>
            </a:lvl1pPr>
          </a:lstStyle>
          <a:p>
            <a:endParaRPr lang="en-US"/>
          </a:p>
        </p:txBody>
      </p:sp>
      <p:sp>
        <p:nvSpPr>
          <p:cNvPr id="9" name="8 Slayt Numarası Yer Tutucusu"/>
          <p:cNvSpPr>
            <a:spLocks noGrp="1"/>
          </p:cNvSpPr>
          <p:nvPr>
            <p:ph type="sldNum" sz="quarter" idx="12"/>
          </p:nvPr>
        </p:nvSpPr>
        <p:spPr/>
        <p:txBody>
          <a:bodyPr/>
          <a:lstStyle>
            <a:lvl1pPr>
              <a:defRPr/>
            </a:lvl1pPr>
          </a:lstStyle>
          <a:p>
            <a:fld id="{F57042CC-8AC4-4F6B-A4A7-822C299B621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en-US"/>
          </a:p>
        </p:txBody>
      </p:sp>
      <p:sp>
        <p:nvSpPr>
          <p:cNvPr id="4" name="3 Altbilgi Yer Tutucusu"/>
          <p:cNvSpPr>
            <a:spLocks noGrp="1"/>
          </p:cNvSpPr>
          <p:nvPr>
            <p:ph type="ftr" sz="quarter" idx="11"/>
          </p:nvPr>
        </p:nvSpPr>
        <p:spPr/>
        <p:txBody>
          <a:bodyPr/>
          <a:lstStyle>
            <a:lvl1pPr>
              <a:defRPr/>
            </a:lvl1pPr>
          </a:lstStyle>
          <a:p>
            <a:endParaRPr lang="en-US"/>
          </a:p>
        </p:txBody>
      </p:sp>
      <p:sp>
        <p:nvSpPr>
          <p:cNvPr id="5" name="4 Slayt Numarası Yer Tutucusu"/>
          <p:cNvSpPr>
            <a:spLocks noGrp="1"/>
          </p:cNvSpPr>
          <p:nvPr>
            <p:ph type="sldNum" sz="quarter" idx="12"/>
          </p:nvPr>
        </p:nvSpPr>
        <p:spPr/>
        <p:txBody>
          <a:bodyPr/>
          <a:lstStyle>
            <a:lvl1pPr>
              <a:defRPr/>
            </a:lvl1pPr>
          </a:lstStyle>
          <a:p>
            <a:fld id="{87AE4864-C2E2-4A5F-AAA8-7C0291B1E68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en-US"/>
          </a:p>
        </p:txBody>
      </p:sp>
      <p:sp>
        <p:nvSpPr>
          <p:cNvPr id="3" name="2 Altbilgi Yer Tutucusu"/>
          <p:cNvSpPr>
            <a:spLocks noGrp="1"/>
          </p:cNvSpPr>
          <p:nvPr>
            <p:ph type="ftr" sz="quarter" idx="11"/>
          </p:nvPr>
        </p:nvSpPr>
        <p:spPr/>
        <p:txBody>
          <a:bodyPr/>
          <a:lstStyle>
            <a:lvl1pPr>
              <a:defRPr/>
            </a:lvl1pPr>
          </a:lstStyle>
          <a:p>
            <a:endParaRPr lang="en-US"/>
          </a:p>
        </p:txBody>
      </p:sp>
      <p:sp>
        <p:nvSpPr>
          <p:cNvPr id="4" name="3 Slayt Numarası Yer Tutucusu"/>
          <p:cNvSpPr>
            <a:spLocks noGrp="1"/>
          </p:cNvSpPr>
          <p:nvPr>
            <p:ph type="sldNum" sz="quarter" idx="12"/>
          </p:nvPr>
        </p:nvSpPr>
        <p:spPr/>
        <p:txBody>
          <a:bodyPr/>
          <a:lstStyle>
            <a:lvl1pPr>
              <a:defRPr/>
            </a:lvl1pPr>
          </a:lstStyle>
          <a:p>
            <a:fld id="{0DE52F64-0FEA-4BF2-B879-935F251168C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34451292-05D6-4FFB-A73B-EEDD0A40ECC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FF167DAE-F910-4ED8-BCB6-44FE8704D61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70C0">
                <a:alpha val="16000"/>
              </a:srgb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1214414" y="857232"/>
            <a:ext cx="6781800" cy="9239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tr-TR" dirty="0" smtClean="0"/>
              <a:t>Asıl Başlık Stili İçin Tıklatın</a:t>
            </a:r>
            <a:endParaRPr lang="en-US" dirty="0" smtClean="0"/>
          </a:p>
        </p:txBody>
      </p:sp>
      <p:sp>
        <p:nvSpPr>
          <p:cNvPr id="24579" name="Rectangle 3"/>
          <p:cNvSpPr>
            <a:spLocks noGrp="1" noChangeArrowheads="1"/>
          </p:cNvSpPr>
          <p:nvPr>
            <p:ph type="body" idx="1"/>
          </p:nvPr>
        </p:nvSpPr>
        <p:spPr bwMode="auto">
          <a:xfrm>
            <a:off x="457200" y="2143116"/>
            <a:ext cx="8229600" cy="38004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smtClean="0"/>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endParaRPr 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endParaRPr 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fld id="{B93C27D1-86E5-453B-88A2-78D6D6438708}" type="slidenum">
              <a:rPr lang="en-US"/>
              <a:pPr/>
              <a:t>‹#›</a:t>
            </a:fld>
            <a:endParaRPr lang="en-US"/>
          </a:p>
        </p:txBody>
      </p:sp>
      <p:pic>
        <p:nvPicPr>
          <p:cNvPr id="16" name="15 Resim" descr="ana foto.jpg"/>
          <p:cNvPicPr>
            <a:picLocks noChangeAspect="1"/>
          </p:cNvPicPr>
          <p:nvPr userDrawn="1"/>
        </p:nvPicPr>
        <p:blipFill>
          <a:blip r:embed="rId15"/>
          <a:stretch>
            <a:fillRect/>
          </a:stretch>
        </p:blipFill>
        <p:spPr>
          <a:xfrm>
            <a:off x="2643174" y="-24"/>
            <a:ext cx="6500826" cy="785818"/>
          </a:xfrm>
          <a:prstGeom prst="rect">
            <a:avLst/>
          </a:prstGeom>
          <a:ln>
            <a:noFill/>
          </a:ln>
          <a:effectLst>
            <a:softEdge rad="112500"/>
          </a:effectLst>
        </p:spPr>
      </p:pic>
      <p:sp>
        <p:nvSpPr>
          <p:cNvPr id="17" name="16 Metin kutusu"/>
          <p:cNvSpPr txBox="1"/>
          <p:nvPr userDrawn="1"/>
        </p:nvSpPr>
        <p:spPr>
          <a:xfrm>
            <a:off x="-32" y="71414"/>
            <a:ext cx="2571736" cy="592470"/>
          </a:xfrm>
          <a:prstGeom prst="rect">
            <a:avLst/>
          </a:prstGeom>
          <a:noFill/>
        </p:spPr>
        <p:txBody>
          <a:bodyPr wrap="square" rtlCol="0">
            <a:spAutoFit/>
          </a:bodyPr>
          <a:lstStyle/>
          <a:p>
            <a:r>
              <a:rPr lang="tr-TR" sz="1200" b="1" dirty="0" smtClean="0">
                <a:solidFill>
                  <a:srgbClr val="00602B"/>
                </a:solidFill>
                <a:latin typeface="Book Antiqua" pitchFamily="18" charset="0"/>
              </a:rPr>
              <a:t>Hizmet Pazarlaması</a:t>
            </a:r>
          </a:p>
          <a:p>
            <a:r>
              <a:rPr lang="tr-TR" sz="1050" b="1" i="1" dirty="0" smtClean="0">
                <a:solidFill>
                  <a:srgbClr val="00602B"/>
                </a:solidFill>
                <a:latin typeface="Book Antiqua" pitchFamily="18" charset="0"/>
              </a:rPr>
              <a:t>Stratejik</a:t>
            </a:r>
            <a:r>
              <a:rPr lang="tr-TR" sz="1050" b="1" i="1" baseline="0" dirty="0" smtClean="0">
                <a:solidFill>
                  <a:srgbClr val="00602B"/>
                </a:solidFill>
                <a:latin typeface="Book Antiqua" pitchFamily="18" charset="0"/>
              </a:rPr>
              <a:t> Bir Yaklaşımla</a:t>
            </a:r>
          </a:p>
          <a:p>
            <a:r>
              <a:rPr lang="tr-TR" sz="1000" b="1" i="1" baseline="0" dirty="0" smtClean="0">
                <a:solidFill>
                  <a:srgbClr val="00602B"/>
                </a:solidFill>
                <a:latin typeface="Book Antiqua" pitchFamily="18" charset="0"/>
              </a:rPr>
              <a:t>(Ed.) Onaran - Özmen</a:t>
            </a:r>
            <a:endParaRPr lang="tr-TR" sz="1000" b="1" i="1" dirty="0">
              <a:solidFill>
                <a:srgbClr val="00602B"/>
              </a:solidFill>
              <a:latin typeface="Book Antiqua" pitchFamily="18"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txStyles>
    <p:titleStyle>
      <a:lvl1pPr algn="ctr" rtl="0" eaLnBrk="1" fontAlgn="base" hangingPunct="1">
        <a:spcBef>
          <a:spcPct val="0"/>
        </a:spcBef>
        <a:spcAft>
          <a:spcPct val="0"/>
        </a:spcAft>
        <a:defRPr sz="3600">
          <a:solidFill>
            <a:srgbClr val="FF0000"/>
          </a:solidFill>
          <a:latin typeface="Book Antiqua" pitchFamily="18" charset="0"/>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Book Antiqua" pitchFamily="18" charset="0"/>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Book Antiqua" pitchFamily="18" charset="0"/>
        </a:defRPr>
      </a:lvl2pPr>
      <a:lvl3pPr marL="1143000" indent="-228600" algn="l" rtl="0" eaLnBrk="1" fontAlgn="base" hangingPunct="1">
        <a:spcBef>
          <a:spcPct val="20000"/>
        </a:spcBef>
        <a:spcAft>
          <a:spcPct val="0"/>
        </a:spcAft>
        <a:buClr>
          <a:schemeClr val="tx1"/>
        </a:buClr>
        <a:buChar char="•"/>
        <a:defRPr sz="2400">
          <a:solidFill>
            <a:srgbClr val="000000"/>
          </a:solidFill>
          <a:latin typeface="Book Antiqua" pitchFamily="18" charset="0"/>
        </a:defRPr>
      </a:lvl3pPr>
      <a:lvl4pPr marL="1600200" indent="-228600" algn="l" rtl="0" eaLnBrk="1" fontAlgn="base" hangingPunct="1">
        <a:spcBef>
          <a:spcPct val="20000"/>
        </a:spcBef>
        <a:spcAft>
          <a:spcPct val="0"/>
        </a:spcAft>
        <a:buClr>
          <a:schemeClr val="tx1"/>
        </a:buClr>
        <a:buChar char="•"/>
        <a:defRPr sz="2000">
          <a:solidFill>
            <a:srgbClr val="000000"/>
          </a:solidFill>
          <a:latin typeface="Book Antiqua" pitchFamily="18" charset="0"/>
        </a:defRPr>
      </a:lvl4pPr>
      <a:lvl5pPr marL="2057400" indent="-228600" algn="l" rtl="0" eaLnBrk="1" fontAlgn="base" hangingPunct="1">
        <a:spcBef>
          <a:spcPct val="20000"/>
        </a:spcBef>
        <a:spcAft>
          <a:spcPct val="0"/>
        </a:spcAft>
        <a:buClr>
          <a:schemeClr val="tx1"/>
        </a:buClr>
        <a:buChar char="•"/>
        <a:defRPr sz="2000">
          <a:solidFill>
            <a:srgbClr val="000000"/>
          </a:solidFill>
          <a:latin typeface="Book Antiqua" pitchFamily="18" charset="0"/>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1556792"/>
            <a:ext cx="9144000" cy="2015084"/>
          </a:xfrm>
        </p:spPr>
        <p:txBody>
          <a:bodyPr/>
          <a:lstStyle/>
          <a:p>
            <a:r>
              <a:rPr lang="tr-TR" b="1" dirty="0" smtClean="0">
                <a:solidFill>
                  <a:srgbClr val="002060"/>
                </a:solidFill>
              </a:rPr>
              <a:t>Bölüm 3</a:t>
            </a:r>
            <a:br>
              <a:rPr lang="tr-TR" b="1" dirty="0" smtClean="0">
                <a:solidFill>
                  <a:srgbClr val="002060"/>
                </a:solidFill>
              </a:rPr>
            </a:br>
            <a:r>
              <a:rPr lang="tr-TR" b="1" dirty="0" smtClean="0">
                <a:solidFill>
                  <a:srgbClr val="002060"/>
                </a:solidFill>
              </a:rPr>
              <a:t>Pazar Bölümlendirme, Hedef Pazar ve Konumlandırma</a:t>
            </a:r>
            <a:endParaRPr lang="en-US" b="1" dirty="0">
              <a:solidFill>
                <a:srgbClr val="002060"/>
              </a:solidFill>
            </a:endParaRPr>
          </a:p>
        </p:txBody>
      </p:sp>
      <p:sp>
        <p:nvSpPr>
          <p:cNvPr id="4" name="Rectangle 2"/>
          <p:cNvSpPr txBox="1">
            <a:spLocks noChangeArrowheads="1"/>
          </p:cNvSpPr>
          <p:nvPr/>
        </p:nvSpPr>
        <p:spPr bwMode="auto">
          <a:xfrm>
            <a:off x="0" y="3717032"/>
            <a:ext cx="9144000" cy="5692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solidFill>
                <a:srgbClr val="002060"/>
              </a:solidFill>
              <a:effectLst/>
              <a:uLnTx/>
              <a:uFillTx/>
              <a:latin typeface="Book Antiqua" pitchFamily="18"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55691" y="836712"/>
            <a:ext cx="6781800" cy="1067940"/>
          </a:xfrm>
        </p:spPr>
        <p:txBody>
          <a:bodyPr/>
          <a:lstStyle/>
          <a:p>
            <a:r>
              <a:rPr lang="tr-TR" sz="3200" b="1" dirty="0"/>
              <a:t>Hizmet Pazarını Bölümlendirme Kriterleri</a:t>
            </a:r>
          </a:p>
        </p:txBody>
      </p:sp>
      <p:sp>
        <p:nvSpPr>
          <p:cNvPr id="3" name="2 İçerik Yer Tutucusu"/>
          <p:cNvSpPr>
            <a:spLocks noGrp="1"/>
          </p:cNvSpPr>
          <p:nvPr>
            <p:ph idx="1"/>
          </p:nvPr>
        </p:nvSpPr>
        <p:spPr>
          <a:xfrm>
            <a:off x="457200" y="2143115"/>
            <a:ext cx="8229600" cy="2268547"/>
          </a:xfrm>
        </p:spPr>
        <p:txBody>
          <a:bodyPr/>
          <a:lstStyle/>
          <a:p>
            <a:pPr marL="0" indent="0">
              <a:spcBef>
                <a:spcPts val="0"/>
              </a:spcBef>
              <a:buNone/>
            </a:pPr>
            <a:r>
              <a:rPr lang="tr-TR" b="1" dirty="0"/>
              <a:t>Coğrafik </a:t>
            </a:r>
            <a:r>
              <a:rPr lang="tr-TR" b="1" dirty="0" smtClean="0"/>
              <a:t>Bölümlendirme:</a:t>
            </a:r>
            <a:r>
              <a:rPr lang="tr-TR" dirty="0" smtClean="0"/>
              <a:t> Coğrafik </a:t>
            </a:r>
            <a:r>
              <a:rPr lang="tr-TR" dirty="0"/>
              <a:t>bölümlendirme pazarı ülke, bölge, şehir, semt vb. kriterlere göre farklı pazar bölümleri olarak ayırmaya </a:t>
            </a:r>
            <a:r>
              <a:rPr lang="tr-TR" dirty="0" smtClean="0"/>
              <a:t>denir.</a:t>
            </a:r>
          </a:p>
          <a:p>
            <a:pPr marL="0" indent="0">
              <a:spcBef>
                <a:spcPts val="0"/>
              </a:spcBef>
              <a:buNone/>
            </a:pPr>
            <a:endParaRPr lang="tr-TR" dirty="0" smtClean="0"/>
          </a:p>
          <a:p>
            <a:pPr marL="0" indent="0">
              <a:spcBef>
                <a:spcPts val="0"/>
              </a:spcBef>
              <a:buNone/>
            </a:pPr>
            <a:r>
              <a:rPr lang="tr-TR" b="1" dirty="0"/>
              <a:t>Demografik </a:t>
            </a:r>
            <a:r>
              <a:rPr lang="tr-TR" b="1" dirty="0" smtClean="0"/>
              <a:t>Bölümlendirme:</a:t>
            </a:r>
            <a:r>
              <a:rPr lang="tr-TR" dirty="0" smtClean="0"/>
              <a:t> Pazarın</a:t>
            </a:r>
            <a:r>
              <a:rPr lang="tr-TR" dirty="0"/>
              <a:t>, yaş, cinsiyet, meslek, eğitim, gelir, ırk, dil, din, jenerasyon ve aile yapısı gibi kriterlere göre gruplara ayrılmasına denir</a:t>
            </a: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643110"/>
            <a:ext cx="2520280" cy="168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653136"/>
            <a:ext cx="2603376" cy="168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1" y="4643110"/>
            <a:ext cx="2466975" cy="168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96752"/>
            <a:ext cx="8229600" cy="3158092"/>
          </a:xfrm>
        </p:spPr>
        <p:txBody>
          <a:bodyPr/>
          <a:lstStyle/>
          <a:p>
            <a:pPr marL="0" lvl="0" indent="0" algn="just">
              <a:buNone/>
            </a:pPr>
            <a:endParaRPr lang="tr-TR" b="1" dirty="0" smtClean="0"/>
          </a:p>
          <a:p>
            <a:pPr marL="0" lvl="0" indent="0" algn="just">
              <a:buNone/>
            </a:pPr>
            <a:endParaRPr lang="tr-TR" b="1" dirty="0"/>
          </a:p>
          <a:p>
            <a:pPr marL="0" lvl="0" indent="0" algn="just">
              <a:buNone/>
            </a:pPr>
            <a:r>
              <a:rPr lang="tr-TR" b="1" dirty="0" err="1" smtClean="0"/>
              <a:t>Psikografik</a:t>
            </a:r>
            <a:r>
              <a:rPr lang="tr-TR" b="1" dirty="0" smtClean="0"/>
              <a:t> Bölümlendirme:</a:t>
            </a:r>
            <a:r>
              <a:rPr lang="tr-TR" dirty="0" smtClean="0"/>
              <a:t> Bu </a:t>
            </a:r>
            <a:r>
              <a:rPr lang="tr-TR" dirty="0"/>
              <a:t>bölümlendirme pazarın yaşam tarzı, kişilik özellikleri ve sosyal sınıf kriterlerine göre bölümlenmesidir</a:t>
            </a:r>
            <a:r>
              <a:rPr lang="tr-TR" dirty="0" smtClean="0"/>
              <a:t>.</a:t>
            </a:r>
          </a:p>
          <a:p>
            <a:pPr marL="0" lvl="0" indent="0" algn="just">
              <a:buNone/>
            </a:pPr>
            <a:endParaRPr lang="tr-TR" dirty="0" smtClean="0"/>
          </a:p>
          <a:p>
            <a:pPr marL="0" lvl="0" indent="0" algn="just">
              <a:buNone/>
            </a:pPr>
            <a:r>
              <a:rPr lang="tr-TR" b="1" dirty="0"/>
              <a:t>Davranışsal </a:t>
            </a:r>
            <a:r>
              <a:rPr lang="tr-TR" b="1" dirty="0" smtClean="0"/>
              <a:t>Bölümlendirme:</a:t>
            </a:r>
            <a:r>
              <a:rPr lang="tr-TR" dirty="0" smtClean="0"/>
              <a:t> Pazarı</a:t>
            </a:r>
            <a:r>
              <a:rPr lang="tr-TR" dirty="0"/>
              <a:t>, belirli satın alma alışkanlıkları, tercihleri ve amaçlarına göre bölmektedir</a:t>
            </a:r>
            <a:r>
              <a:rPr lang="tr-TR" dirty="0" smtClean="0"/>
              <a:t>.</a:t>
            </a:r>
          </a:p>
          <a:p>
            <a:pPr lvl="0" algn="just"/>
            <a:endParaRPr lang="tr-TR"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509120"/>
            <a:ext cx="3744416" cy="174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09120"/>
            <a:ext cx="4032448" cy="174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052736"/>
            <a:ext cx="8229600" cy="5328592"/>
          </a:xfrm>
        </p:spPr>
        <p:txBody>
          <a:bodyPr/>
          <a:lstStyle/>
          <a:p>
            <a:pPr marL="0" lvl="0" indent="0" algn="just">
              <a:spcBef>
                <a:spcPts val="0"/>
              </a:spcBef>
              <a:spcAft>
                <a:spcPts val="0"/>
              </a:spcAft>
              <a:buClr>
                <a:srgbClr val="000000"/>
              </a:buClr>
              <a:buNone/>
            </a:pPr>
            <a:r>
              <a:rPr lang="tr-TR" b="1" dirty="0"/>
              <a:t>İhtiyaç/Fayda Bölümlendirmesi:</a:t>
            </a:r>
            <a:r>
              <a:rPr lang="tr-TR" dirty="0"/>
              <a:t> Müşterilerin aradıkları yararların onların satın alma davranışını belirlediği varsayımına dayanmaktadır. </a:t>
            </a:r>
            <a:endParaRPr lang="tr-TR" dirty="0" smtClean="0"/>
          </a:p>
          <a:p>
            <a:pPr marL="0" lvl="0" indent="0" algn="just">
              <a:spcBef>
                <a:spcPts val="0"/>
              </a:spcBef>
              <a:spcAft>
                <a:spcPts val="0"/>
              </a:spcAft>
              <a:buClr>
                <a:srgbClr val="000000"/>
              </a:buClr>
              <a:buNone/>
            </a:pPr>
            <a:endParaRPr lang="tr-TR" dirty="0"/>
          </a:p>
          <a:p>
            <a:pPr marL="0" algn="just">
              <a:spcBef>
                <a:spcPts val="0"/>
              </a:spcBef>
              <a:spcAft>
                <a:spcPts val="0"/>
              </a:spcAft>
            </a:pPr>
            <a:r>
              <a:rPr lang="tr-TR" dirty="0" smtClean="0">
                <a:ea typeface="Times New Roman"/>
                <a:cs typeface="Times New Roman"/>
              </a:rPr>
              <a:t>Pazar </a:t>
            </a:r>
            <a:r>
              <a:rPr lang="tr-TR" dirty="0">
                <a:ea typeface="Times New Roman"/>
                <a:cs typeface="Times New Roman"/>
              </a:rPr>
              <a:t>ürünlerde aranılan yararların benzerliklerine göre bölümlere ayrılmaktadır. Beş farklı fayda bölümü vardır. </a:t>
            </a:r>
            <a:endParaRPr lang="tr-TR" dirty="0" smtClean="0">
              <a:ea typeface="Times New Roman"/>
              <a:cs typeface="Times New Roman"/>
            </a:endParaRPr>
          </a:p>
          <a:p>
            <a:pPr marL="0" algn="just">
              <a:spcBef>
                <a:spcPts val="0"/>
              </a:spcBef>
              <a:spcAft>
                <a:spcPts val="0"/>
              </a:spcAft>
            </a:pPr>
            <a:endParaRPr lang="tr-TR" dirty="0">
              <a:ea typeface="Times New Roman"/>
              <a:cs typeface="Times New Roman"/>
            </a:endParaRPr>
          </a:p>
          <a:p>
            <a:pPr marL="0" algn="just">
              <a:spcBef>
                <a:spcPts val="0"/>
              </a:spcBef>
              <a:spcAft>
                <a:spcPts val="0"/>
              </a:spcAft>
            </a:pPr>
            <a:r>
              <a:rPr lang="tr-TR" dirty="0" smtClean="0">
                <a:ea typeface="Times New Roman"/>
                <a:cs typeface="Times New Roman"/>
              </a:rPr>
              <a:t>Bunlar</a:t>
            </a:r>
            <a:r>
              <a:rPr lang="tr-TR" dirty="0">
                <a:ea typeface="Times New Roman"/>
                <a:cs typeface="Times New Roman"/>
              </a:rPr>
              <a:t>; Yüksek kalite hizmet, hızlı hizmet, güvenilir hizmet, uygun hizmet ve düşük fiyatlı hizmettir</a:t>
            </a:r>
            <a:r>
              <a:rPr lang="tr-TR" dirty="0" smtClean="0">
                <a:ea typeface="Times New Roman"/>
                <a:cs typeface="Times New Roman"/>
              </a:rPr>
              <a:t>.</a:t>
            </a:r>
          </a:p>
          <a:p>
            <a:pPr marL="0" algn="just">
              <a:spcBef>
                <a:spcPts val="0"/>
              </a:spcBef>
              <a:spcAft>
                <a:spcPts val="0"/>
              </a:spcAft>
            </a:pPr>
            <a:endParaRPr lang="tr-TR" dirty="0">
              <a:ea typeface="Times New Roman"/>
            </a:endParaRPr>
          </a:p>
          <a:p>
            <a:pPr marL="0" algn="just">
              <a:spcBef>
                <a:spcPts val="0"/>
              </a:spcBef>
              <a:spcAft>
                <a:spcPts val="0"/>
              </a:spcAft>
            </a:pPr>
            <a:r>
              <a:rPr lang="tr-TR" dirty="0" smtClean="0">
                <a:ea typeface="Times New Roman"/>
                <a:cs typeface="Times New Roman"/>
              </a:rPr>
              <a:t>Fayda </a:t>
            </a:r>
            <a:r>
              <a:rPr lang="tr-TR" dirty="0">
                <a:ea typeface="Times New Roman"/>
                <a:cs typeface="Times New Roman"/>
              </a:rPr>
              <a:t>bölümlemesi, insanların bir ürün satın alırken aradıkları yararlara odaklıdır. Rahatlık, prestij, düşük fiyat, itibar görme, dikkat çekme, romantizm ve sessizlik güvenli bir tatil satın alınırken beklenen faydalardan bir kaçıdır. </a:t>
            </a:r>
            <a:endParaRPr lang="tr-TR" dirty="0" smtClean="0">
              <a:ea typeface="Times New Roman"/>
              <a:cs typeface="Times New Roman"/>
            </a:endParaRPr>
          </a:p>
          <a:p>
            <a:pPr marL="0" algn="just">
              <a:spcBef>
                <a:spcPts val="0"/>
              </a:spcBef>
              <a:spcAft>
                <a:spcPts val="0"/>
              </a:spcAft>
            </a:pPr>
            <a:endParaRPr lang="tr-TR" dirty="0">
              <a:ea typeface="Times New Roman"/>
              <a:cs typeface="Times New Roman"/>
            </a:endParaRPr>
          </a:p>
          <a:p>
            <a:pPr marL="0" algn="just">
              <a:spcBef>
                <a:spcPts val="0"/>
              </a:spcBef>
              <a:spcAft>
                <a:spcPts val="0"/>
              </a:spcAft>
            </a:pPr>
            <a:r>
              <a:rPr lang="tr-TR" dirty="0" smtClean="0">
                <a:ea typeface="Times New Roman"/>
                <a:cs typeface="Times New Roman"/>
              </a:rPr>
              <a:t>Örneğin</a:t>
            </a:r>
            <a:r>
              <a:rPr lang="tr-TR" dirty="0">
                <a:ea typeface="Times New Roman"/>
                <a:cs typeface="Times New Roman"/>
              </a:rPr>
              <a:t>, orta ölçekli bir restoran zincirinde yapılan bir çalışmada üç fayda boyutu belirlenmiştir. Bunlar; yiyecek hizmetlerinin kalitesi, aile fiyatı/değeri ve  zaman/uygunluktur</a:t>
            </a:r>
            <a:r>
              <a:rPr lang="tr-TR" dirty="0" smtClean="0">
                <a:ea typeface="Times New Roman"/>
                <a:cs typeface="Times New Roman"/>
              </a:rPr>
              <a:t>.</a:t>
            </a:r>
            <a:endParaRPr lang="tr-TR" dirty="0">
              <a:ea typeface="Times New Roman"/>
            </a:endParaRPr>
          </a:p>
        </p:txBody>
      </p:sp>
    </p:spTree>
    <p:extLst>
      <p:ext uri="{BB962C8B-B14F-4D97-AF65-F5344CB8AC3E}">
        <p14:creationId xmlns:p14="http://schemas.microsoft.com/office/powerpoint/2010/main" val="2684543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80728"/>
            <a:ext cx="8229600" cy="5400600"/>
          </a:xfrm>
        </p:spPr>
        <p:txBody>
          <a:bodyPr/>
          <a:lstStyle/>
          <a:p>
            <a:pPr marL="0" indent="0" algn="just">
              <a:spcBef>
                <a:spcPts val="0"/>
              </a:spcBef>
              <a:spcAft>
                <a:spcPts val="0"/>
              </a:spcAft>
              <a:buNone/>
            </a:pPr>
            <a:r>
              <a:rPr lang="tr-TR" dirty="0">
                <a:ea typeface="Times New Roman"/>
              </a:rPr>
              <a:t>Doğru bir pazar bölümlendirme yapmanın işletmelere sağladığı faydalar şunlardır</a:t>
            </a:r>
            <a:r>
              <a:rPr lang="tr-TR" dirty="0" smtClean="0">
                <a:ea typeface="Times New Roman"/>
              </a:rPr>
              <a:t>:</a:t>
            </a:r>
          </a:p>
          <a:p>
            <a:pPr marL="0" indent="0" algn="just">
              <a:spcBef>
                <a:spcPts val="0"/>
              </a:spcBef>
              <a:spcAft>
                <a:spcPts val="0"/>
              </a:spcAft>
              <a:buNone/>
            </a:pPr>
            <a:endParaRPr lang="tr-TR" dirty="0">
              <a:ea typeface="Times New Roman"/>
            </a:endParaRPr>
          </a:p>
          <a:p>
            <a:pPr marL="0" lvl="0" algn="just">
              <a:spcBef>
                <a:spcPts val="0"/>
              </a:spcBef>
              <a:spcAft>
                <a:spcPts val="0"/>
              </a:spcAft>
              <a:buFont typeface="Symbol"/>
              <a:buChar char=""/>
            </a:pPr>
            <a:r>
              <a:rPr lang="tr-TR" b="1" dirty="0">
                <a:ea typeface="Times New Roman"/>
              </a:rPr>
              <a:t>Maliyet etkinliği:</a:t>
            </a:r>
            <a:r>
              <a:rPr lang="tr-TR" dirty="0">
                <a:ea typeface="Times New Roman"/>
              </a:rPr>
              <a:t> Hizmet verenler açıkça belirlenmiş bölümlere hedeflenerek, daha düşük maliyetlere ulaşabilirler.</a:t>
            </a:r>
          </a:p>
          <a:p>
            <a:pPr marL="0" lvl="0" algn="just">
              <a:spcBef>
                <a:spcPts val="0"/>
              </a:spcBef>
              <a:spcAft>
                <a:spcPts val="0"/>
              </a:spcAft>
              <a:buFont typeface="Symbol"/>
              <a:buChar char=""/>
            </a:pPr>
            <a:r>
              <a:rPr lang="tr-TR" b="1" dirty="0">
                <a:ea typeface="Times New Roman"/>
              </a:rPr>
              <a:t>Daha etkin iletişim ve pazarlama:</a:t>
            </a:r>
            <a:r>
              <a:rPr lang="tr-TR" dirty="0">
                <a:ea typeface="Times New Roman"/>
              </a:rPr>
              <a:t> Pazar bölümleriyle kurulacak etkin iletişim ağı ile yeni öneriler ele </a:t>
            </a:r>
            <a:r>
              <a:rPr lang="tr-TR" dirty="0" smtClean="0">
                <a:ea typeface="Times New Roman"/>
              </a:rPr>
              <a:t>geçirilebilecek ve </a:t>
            </a:r>
            <a:r>
              <a:rPr lang="tr-TR" dirty="0">
                <a:ea typeface="Times New Roman"/>
              </a:rPr>
              <a:t>pazarlama programları hedef pazara daha uygun hale getirilebilecektir.</a:t>
            </a:r>
          </a:p>
          <a:p>
            <a:pPr marL="0" lvl="0" algn="just">
              <a:spcBef>
                <a:spcPts val="0"/>
              </a:spcBef>
              <a:spcAft>
                <a:spcPts val="0"/>
              </a:spcAft>
              <a:buFont typeface="Symbol"/>
              <a:buChar char=""/>
            </a:pPr>
            <a:r>
              <a:rPr lang="tr-TR" b="1" dirty="0">
                <a:ea typeface="Times New Roman"/>
              </a:rPr>
              <a:t>Yeni hizmetler:</a:t>
            </a:r>
            <a:r>
              <a:rPr lang="tr-TR" dirty="0">
                <a:ea typeface="Times New Roman"/>
              </a:rPr>
              <a:t> Hizmet verenler müşteri grubunu derinlemesine bileceklerinden dolayı bölümlendirme eşsiz bir değer önerisi yaratmaya katkıda bulunur.</a:t>
            </a:r>
          </a:p>
          <a:p>
            <a:pPr marL="0" lvl="0" algn="just">
              <a:spcBef>
                <a:spcPts val="0"/>
              </a:spcBef>
              <a:spcAft>
                <a:spcPts val="0"/>
              </a:spcAft>
              <a:buFont typeface="Symbol"/>
              <a:buChar char=""/>
            </a:pPr>
            <a:r>
              <a:rPr lang="tr-TR" b="1" dirty="0">
                <a:ea typeface="Times New Roman"/>
              </a:rPr>
              <a:t>Rekabet avantajı:</a:t>
            </a:r>
            <a:r>
              <a:rPr lang="tr-TR" dirty="0">
                <a:ea typeface="Times New Roman"/>
              </a:rPr>
              <a:t> Bölümlendirme rakiplerin girişini engeller. Diğer işletmeler hedef pazar bölümünü derinlemesine bilemeyeceğinden dolayı hem girişi hem de rekabeti riskli bulurlar.</a:t>
            </a:r>
          </a:p>
          <a:p>
            <a:pPr marL="0" lvl="0" algn="just">
              <a:spcBef>
                <a:spcPts val="0"/>
              </a:spcBef>
              <a:spcAft>
                <a:spcPts val="0"/>
              </a:spcAft>
              <a:buFont typeface="Symbol"/>
              <a:buChar char=""/>
            </a:pPr>
            <a:r>
              <a:rPr lang="tr-TR" b="1" dirty="0">
                <a:ea typeface="Times New Roman"/>
              </a:rPr>
              <a:t>Artan karlılık:</a:t>
            </a:r>
            <a:r>
              <a:rPr lang="tr-TR" dirty="0">
                <a:ea typeface="Times New Roman"/>
              </a:rPr>
              <a:t> İyi bölümlendirme pazara derinlemesine nüfuz etmeyi artıracaktır. Dolayısıyla müşteri ihtiyaçları daha iyi karşılanacak  bu da hem karlılığı hem de sadakati yaratacaktır.</a:t>
            </a:r>
          </a:p>
          <a:p>
            <a:endParaRPr lang="tr-TR" dirty="0"/>
          </a:p>
        </p:txBody>
      </p:sp>
    </p:spTree>
    <p:extLst>
      <p:ext uri="{BB962C8B-B14F-4D97-AF65-F5344CB8AC3E}">
        <p14:creationId xmlns:p14="http://schemas.microsoft.com/office/powerpoint/2010/main" val="2500912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4414" y="1004878"/>
            <a:ext cx="6781800" cy="1344002"/>
          </a:xfrm>
        </p:spPr>
        <p:txBody>
          <a:bodyPr/>
          <a:lstStyle/>
          <a:p>
            <a:r>
              <a:rPr lang="tr-TR" b="1" dirty="0"/>
              <a:t>Hizmet Pazarlarına Özgü Bölümlendirme Konuları</a:t>
            </a:r>
          </a:p>
        </p:txBody>
      </p:sp>
      <p:sp>
        <p:nvSpPr>
          <p:cNvPr id="3" name="2 İçerik Yer Tutucusu"/>
          <p:cNvSpPr>
            <a:spLocks noGrp="1"/>
          </p:cNvSpPr>
          <p:nvPr>
            <p:ph idx="1"/>
          </p:nvPr>
        </p:nvSpPr>
        <p:spPr>
          <a:xfrm>
            <a:off x="395536" y="3140968"/>
            <a:ext cx="8229600" cy="2880320"/>
          </a:xfrm>
        </p:spPr>
        <p:txBody>
          <a:bodyPr/>
          <a:lstStyle/>
          <a:p>
            <a:r>
              <a:rPr lang="tr-TR" dirty="0"/>
              <a:t>Yeni ve deneyimli </a:t>
            </a:r>
            <a:r>
              <a:rPr lang="tr-TR" dirty="0" smtClean="0"/>
              <a:t>müşteri</a:t>
            </a:r>
          </a:p>
          <a:p>
            <a:r>
              <a:rPr lang="tr-TR" dirty="0"/>
              <a:t>İleri teknoloji, Yakın </a:t>
            </a:r>
            <a:r>
              <a:rPr lang="tr-TR" dirty="0" smtClean="0"/>
              <a:t>Temas</a:t>
            </a:r>
          </a:p>
          <a:p>
            <a:r>
              <a:rPr lang="tr-TR" dirty="0"/>
              <a:t>Kültürel </a:t>
            </a:r>
            <a:r>
              <a:rPr lang="tr-TR" dirty="0" smtClean="0"/>
              <a:t>Beklentiler</a:t>
            </a:r>
          </a:p>
          <a:p>
            <a:r>
              <a:rPr lang="tr-TR" dirty="0"/>
              <a:t>Müşteri </a:t>
            </a:r>
            <a:r>
              <a:rPr lang="tr-TR" dirty="0" smtClean="0"/>
              <a:t>Zihniyetleri</a:t>
            </a:r>
          </a:p>
          <a:p>
            <a:r>
              <a:rPr lang="tr-TR" dirty="0"/>
              <a:t>Hizmet Almada İsteklilik / İşbirliği Yapma Kabiliyeti</a:t>
            </a:r>
            <a:endParaRPr lang="tr-TR" dirty="0" smtClean="0"/>
          </a:p>
          <a:p>
            <a:endParaRPr lang="tr-TR"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4414" y="1004878"/>
            <a:ext cx="6781800" cy="839946"/>
          </a:xfrm>
        </p:spPr>
        <p:txBody>
          <a:bodyPr/>
          <a:lstStyle/>
          <a:p>
            <a:r>
              <a:rPr lang="tr-TR" b="1" dirty="0" smtClean="0"/>
              <a:t/>
            </a:r>
            <a:br>
              <a:rPr lang="tr-TR" b="1" dirty="0" smtClean="0"/>
            </a:br>
            <a:r>
              <a:rPr lang="tr-TR" b="1" dirty="0"/>
              <a:t/>
            </a:r>
            <a:br>
              <a:rPr lang="tr-TR" b="1" dirty="0"/>
            </a:br>
            <a:r>
              <a:rPr lang="tr-TR" dirty="0"/>
              <a:t/>
            </a:r>
            <a:br>
              <a:rPr lang="tr-TR" dirty="0"/>
            </a:br>
            <a:r>
              <a:rPr lang="tr-TR" b="1" dirty="0" smtClean="0"/>
              <a:t>HEDEF PAZAR</a:t>
            </a:r>
            <a:endParaRPr lang="tr-TR" b="1" dirty="0"/>
          </a:p>
        </p:txBody>
      </p:sp>
      <p:sp>
        <p:nvSpPr>
          <p:cNvPr id="3" name="2 İçerik Yer Tutucusu"/>
          <p:cNvSpPr>
            <a:spLocks noGrp="1"/>
          </p:cNvSpPr>
          <p:nvPr>
            <p:ph idx="1"/>
          </p:nvPr>
        </p:nvSpPr>
        <p:spPr>
          <a:xfrm>
            <a:off x="395536" y="2060848"/>
            <a:ext cx="8229600" cy="4176464"/>
          </a:xfrm>
        </p:spPr>
        <p:txBody>
          <a:bodyPr/>
          <a:lstStyle/>
          <a:p>
            <a:r>
              <a:rPr lang="tr-TR" dirty="0"/>
              <a:t>Hedefleme, rekabeti kıran anahtar özellikleri bulma yeteneğini gerektirir. </a:t>
            </a:r>
            <a:endParaRPr lang="tr-TR" dirty="0" smtClean="0"/>
          </a:p>
          <a:p>
            <a:endParaRPr lang="tr-TR" dirty="0" smtClean="0"/>
          </a:p>
          <a:p>
            <a:r>
              <a:rPr lang="tr-TR" dirty="0" smtClean="0"/>
              <a:t>Pazarlamayı </a:t>
            </a:r>
            <a:r>
              <a:rPr lang="tr-TR" dirty="0"/>
              <a:t>ilgili 'uygulanabilir' bölümlere dönüştürme, hangi müşterilerin hangi bölümlere düştüğünü belirleme ve muhtemelen en iyi sonuçları verecek bölümü belirlemeyi belirtir. </a:t>
            </a:r>
            <a:endParaRPr lang="tr-TR" dirty="0" smtClean="0"/>
          </a:p>
          <a:p>
            <a:endParaRPr lang="tr-TR" dirty="0"/>
          </a:p>
          <a:p>
            <a:r>
              <a:rPr lang="tr-TR" dirty="0" smtClean="0"/>
              <a:t>Kısaca </a:t>
            </a:r>
            <a:r>
              <a:rPr lang="tr-TR" dirty="0"/>
              <a:t>hedef pazar, işletmelerin hizmetlerini hangi pazar bölümü veya bölümlerine memnuniyeti en fazla sağlayabileceği karlı bir şekilde ve sürekli sunabileceğini düşündüğü bölüm veya bölümler demektir</a:t>
            </a:r>
            <a:r>
              <a:rPr lang="tr-TR" dirty="0" smtClean="0"/>
              <a:t>.</a:t>
            </a:r>
            <a:endParaRPr lang="tr-TR" dirty="0"/>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340768"/>
            <a:ext cx="8229600" cy="4824536"/>
          </a:xfrm>
        </p:spPr>
        <p:txBody>
          <a:bodyPr/>
          <a:lstStyle/>
          <a:p>
            <a:pPr indent="0" algn="just">
              <a:spcBef>
                <a:spcPts val="0"/>
              </a:spcBef>
              <a:spcAft>
                <a:spcPts val="0"/>
              </a:spcAft>
              <a:buNone/>
            </a:pPr>
            <a:r>
              <a:rPr lang="tr-TR" dirty="0">
                <a:ea typeface="Times New Roman"/>
              </a:rPr>
              <a:t>Bir hedef pazar listesi oluştururken, işletmelerin kendilerine şu soruları sorması gerekir</a:t>
            </a:r>
            <a:r>
              <a:rPr lang="tr-TR" dirty="0" smtClean="0">
                <a:ea typeface="Times New Roman"/>
              </a:rPr>
              <a:t>.</a:t>
            </a:r>
          </a:p>
          <a:p>
            <a:pPr indent="0" algn="just">
              <a:spcBef>
                <a:spcPts val="0"/>
              </a:spcBef>
              <a:spcAft>
                <a:spcPts val="0"/>
              </a:spcAft>
              <a:buNone/>
            </a:pPr>
            <a:endParaRPr lang="tr-TR" dirty="0" smtClean="0">
              <a:ea typeface="Times New Roman"/>
            </a:endParaRPr>
          </a:p>
          <a:p>
            <a:pPr indent="0" algn="just">
              <a:spcBef>
                <a:spcPts val="0"/>
              </a:spcBef>
              <a:spcAft>
                <a:spcPts val="0"/>
              </a:spcAft>
              <a:buNone/>
            </a:pPr>
            <a:endParaRPr lang="tr-TR" dirty="0">
              <a:ea typeface="Times New Roman"/>
            </a:endParaRPr>
          </a:p>
          <a:p>
            <a:pPr lvl="0" algn="just">
              <a:spcBef>
                <a:spcPts val="0"/>
              </a:spcBef>
              <a:spcAft>
                <a:spcPts val="0"/>
              </a:spcAft>
              <a:buFont typeface="Symbol"/>
              <a:buChar char=""/>
            </a:pPr>
            <a:r>
              <a:rPr lang="tr-TR" dirty="0">
                <a:ea typeface="Times New Roman"/>
              </a:rPr>
              <a:t>Hizmetimin alıcıları kimlerdir?</a:t>
            </a:r>
          </a:p>
          <a:p>
            <a:pPr lvl="0" algn="just">
              <a:spcBef>
                <a:spcPts val="0"/>
              </a:spcBef>
              <a:spcAft>
                <a:spcPts val="0"/>
              </a:spcAft>
              <a:buFont typeface="Symbol"/>
              <a:buChar char=""/>
            </a:pPr>
            <a:r>
              <a:rPr lang="tr-TR" dirty="0">
                <a:ea typeface="Times New Roman"/>
              </a:rPr>
              <a:t>Etkileyenler kimlerdir? Alıcılarıma hizmet sağlayıcıları hakkında kim tavsiye edebilir?</a:t>
            </a:r>
          </a:p>
          <a:p>
            <a:pPr lvl="0" algn="just">
              <a:spcBef>
                <a:spcPts val="0"/>
              </a:spcBef>
              <a:spcAft>
                <a:spcPts val="0"/>
              </a:spcAft>
              <a:buFont typeface="Symbol"/>
              <a:buChar char=""/>
            </a:pPr>
            <a:r>
              <a:rPr lang="tr-TR" dirty="0">
                <a:ea typeface="Times New Roman"/>
              </a:rPr>
              <a:t>Hizmetim için en iyi gelir veya işgücü boyutu nedir? Satın almak gücü açısından hangi pazar daha büyük veya küçük?</a:t>
            </a:r>
          </a:p>
          <a:p>
            <a:pPr lvl="0" algn="just">
              <a:spcBef>
                <a:spcPts val="0"/>
              </a:spcBef>
              <a:spcAft>
                <a:spcPts val="0"/>
              </a:spcAft>
              <a:buFont typeface="Symbol"/>
              <a:buChar char=""/>
            </a:pPr>
            <a:r>
              <a:rPr lang="tr-TR" dirty="0">
                <a:ea typeface="Times New Roman"/>
              </a:rPr>
              <a:t>Hangi coğrafyayı hedeflemeliyim?</a:t>
            </a:r>
          </a:p>
          <a:p>
            <a:pPr lvl="0" algn="just">
              <a:spcBef>
                <a:spcPts val="0"/>
              </a:spcBef>
              <a:spcAft>
                <a:spcPts val="0"/>
              </a:spcAft>
              <a:buFont typeface="Symbol"/>
              <a:buChar char=""/>
            </a:pPr>
            <a:r>
              <a:rPr lang="tr-TR" dirty="0">
                <a:ea typeface="Times New Roman"/>
              </a:rPr>
              <a:t>Müşterilerinizin daha önce hizmet aldığı işletmelerde bizden önce neler oldu?</a:t>
            </a:r>
          </a:p>
          <a:p>
            <a:pPr lvl="0" algn="just">
              <a:spcBef>
                <a:spcPts val="0"/>
              </a:spcBef>
              <a:spcAft>
                <a:spcPts val="0"/>
              </a:spcAft>
              <a:buFont typeface="Symbol"/>
              <a:buChar char=""/>
            </a:pPr>
            <a:r>
              <a:rPr lang="tr-TR" dirty="0">
                <a:ea typeface="Times New Roman"/>
              </a:rPr>
              <a:t>İşletmeniz için önemli olan nedir? Pazarın kaymağını almak mı, pazarı ele geçirmek mi?</a:t>
            </a:r>
          </a:p>
          <a:p>
            <a:pPr marL="0" indent="0">
              <a:buNone/>
            </a:pPr>
            <a:endParaRPr lang="tr-TR" dirty="0"/>
          </a:p>
        </p:txBody>
      </p:sp>
    </p:spTree>
    <p:extLst>
      <p:ext uri="{BB962C8B-B14F-4D97-AF65-F5344CB8AC3E}">
        <p14:creationId xmlns:p14="http://schemas.microsoft.com/office/powerpoint/2010/main" val="3060351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1538" y="1004878"/>
            <a:ext cx="7286676" cy="839946"/>
          </a:xfrm>
        </p:spPr>
        <p:txBody>
          <a:bodyPr/>
          <a:lstStyle/>
          <a:p>
            <a:r>
              <a:rPr lang="tr-TR" dirty="0"/>
              <a:t/>
            </a:r>
            <a:br>
              <a:rPr lang="tr-TR" dirty="0"/>
            </a:br>
            <a:r>
              <a:rPr lang="tr-TR" b="1" dirty="0" smtClean="0"/>
              <a:t>Hedef Pazar Seçim Stratejileri</a:t>
            </a:r>
            <a:endParaRPr lang="tr-TR" b="1" dirty="0"/>
          </a:p>
        </p:txBody>
      </p:sp>
      <p:sp>
        <p:nvSpPr>
          <p:cNvPr id="3" name="2 İçerik Yer Tutucusu"/>
          <p:cNvSpPr>
            <a:spLocks noGrp="1"/>
          </p:cNvSpPr>
          <p:nvPr>
            <p:ph idx="1"/>
          </p:nvPr>
        </p:nvSpPr>
        <p:spPr>
          <a:xfrm>
            <a:off x="323528" y="2276872"/>
            <a:ext cx="8373616" cy="3960440"/>
          </a:xfrm>
        </p:spPr>
        <p:txBody>
          <a:bodyPr/>
          <a:lstStyle/>
          <a:p>
            <a:r>
              <a:rPr lang="tr-TR" sz="1800" b="1" dirty="0"/>
              <a:t>Tam Odaklı Pazarlama Stratejisi(Niş Pazar Stratejisi</a:t>
            </a:r>
            <a:r>
              <a:rPr lang="tr-TR" sz="1800" b="1" dirty="0" smtClean="0"/>
              <a:t>);</a:t>
            </a:r>
            <a:r>
              <a:rPr lang="tr-TR" sz="1800" dirty="0" smtClean="0"/>
              <a:t> </a:t>
            </a:r>
            <a:r>
              <a:rPr lang="tr-TR" sz="1800" dirty="0"/>
              <a:t>Küçük ama iyi belirlenmiş bir pazara az sayıda özelleştirilmiş hizmetler sunmak demektir. </a:t>
            </a:r>
            <a:endParaRPr lang="tr-TR" sz="1800" dirty="0" smtClean="0"/>
          </a:p>
          <a:p>
            <a:r>
              <a:rPr lang="tr-TR" sz="1800" b="1" dirty="0"/>
              <a:t>Pazar Odaklı Pazarlama Stratejisi(Yoğunlaştırılmış Pazarlama Stratejisi</a:t>
            </a:r>
            <a:r>
              <a:rPr lang="tr-TR" sz="1800" b="1" dirty="0" smtClean="0"/>
              <a:t>);</a:t>
            </a:r>
            <a:r>
              <a:rPr lang="tr-TR" sz="1800" dirty="0"/>
              <a:t> Dar ve iyi tanımlanmış bir pazar bölümüne geniş bir hizmet çeşitliliği sunmayı ifade eden bir stratejidir. </a:t>
            </a:r>
            <a:endParaRPr lang="tr-TR" sz="1800" dirty="0" smtClean="0"/>
          </a:p>
          <a:p>
            <a:r>
              <a:rPr lang="tr-TR" sz="1800" b="1" dirty="0"/>
              <a:t>Hizmet Odaklı Pazarlama Stratejisi(Farklılaştırılmış Pazarlama Stratejisi</a:t>
            </a:r>
            <a:r>
              <a:rPr lang="tr-TR" sz="1800" b="1" dirty="0" smtClean="0"/>
              <a:t>);</a:t>
            </a:r>
            <a:r>
              <a:rPr lang="tr-TR" sz="1800" dirty="0"/>
              <a:t> daha dar bir hizmet çeşidinin oldukça geniş bir pazara sunulması hedeflenmektedir. </a:t>
            </a:r>
            <a:endParaRPr lang="tr-TR" sz="1800" dirty="0" smtClean="0"/>
          </a:p>
          <a:p>
            <a:r>
              <a:rPr lang="tr-TR" sz="1800" b="1" dirty="0" err="1"/>
              <a:t>Odaksız</a:t>
            </a:r>
            <a:r>
              <a:rPr lang="tr-TR" sz="1800" b="1" dirty="0"/>
              <a:t> Pazarlama Stratejisi(Farklılaştırılmamış Pazarlama </a:t>
            </a:r>
            <a:r>
              <a:rPr lang="tr-TR" sz="1800" b="1" dirty="0" smtClean="0"/>
              <a:t>Stratejisi;</a:t>
            </a:r>
            <a:r>
              <a:rPr lang="tr-TR" sz="1800" dirty="0"/>
              <a:t> Pazarlama hizmetinin pazarlara göre farklılaştırılmadığı ve tüm pazara hitap etmeyi amaçlayan bu stratejide oldukça geniş bir pazara geniş bir hizmet çeşidi sunmak hedeflenmektedir</a:t>
            </a:r>
            <a:r>
              <a:rPr lang="tr-TR" sz="1800" dirty="0" smtClean="0"/>
              <a:t>.</a:t>
            </a:r>
          </a:p>
          <a:p>
            <a:r>
              <a:rPr lang="tr-TR" sz="1800" b="1" dirty="0"/>
              <a:t>Kitlesel Bireyselleştirme</a:t>
            </a:r>
          </a:p>
          <a:p>
            <a:endParaRPr lang="tr-TR" sz="1800" dirty="0"/>
          </a:p>
          <a:p>
            <a:endParaRPr lang="tr-TR" sz="1800" dirty="0"/>
          </a:p>
          <a:p>
            <a:endParaRPr lang="tr-TR" sz="1800" dirty="0"/>
          </a:p>
          <a:p>
            <a:endParaRPr lang="tr-TR" sz="18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836712"/>
            <a:ext cx="6781800" cy="1080120"/>
          </a:xfrm>
        </p:spPr>
        <p:txBody>
          <a:bodyPr/>
          <a:lstStyle/>
          <a:p>
            <a:r>
              <a:rPr lang="tr-TR" b="1" dirty="0" smtClean="0"/>
              <a:t/>
            </a:r>
            <a:br>
              <a:rPr lang="tr-TR" b="1" dirty="0" smtClean="0"/>
            </a:br>
            <a:r>
              <a:rPr lang="tr-TR" b="1" dirty="0"/>
              <a:t/>
            </a:r>
            <a:br>
              <a:rPr lang="tr-TR" b="1" dirty="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sz="3200" dirty="0"/>
              <a:t/>
            </a:r>
            <a:br>
              <a:rPr lang="tr-TR" sz="3200" dirty="0"/>
            </a:br>
            <a:r>
              <a:rPr lang="tr-TR" sz="3200" b="1" dirty="0" smtClean="0"/>
              <a:t>HİZMETLERİN KONUMLANDIRILMASI</a:t>
            </a:r>
            <a:endParaRPr lang="tr-TR" sz="3200" b="1" dirty="0"/>
          </a:p>
        </p:txBody>
      </p:sp>
      <p:sp>
        <p:nvSpPr>
          <p:cNvPr id="3" name="2 İçerik Yer Tutucusu"/>
          <p:cNvSpPr>
            <a:spLocks noGrp="1"/>
          </p:cNvSpPr>
          <p:nvPr>
            <p:ph idx="1"/>
          </p:nvPr>
        </p:nvSpPr>
        <p:spPr>
          <a:xfrm>
            <a:off x="467544" y="2420888"/>
            <a:ext cx="8229600" cy="3672408"/>
          </a:xfrm>
        </p:spPr>
        <p:txBody>
          <a:bodyPr/>
          <a:lstStyle/>
          <a:p>
            <a:pPr algn="ctr">
              <a:buNone/>
            </a:pPr>
            <a:r>
              <a:rPr lang="tr-TR" sz="3200" b="1" dirty="0" smtClean="0">
                <a:solidFill>
                  <a:srgbClr val="FF0000"/>
                </a:solidFill>
              </a:rPr>
              <a:t>Konumlandırma Kavramı ve Önemi</a:t>
            </a:r>
          </a:p>
          <a:p>
            <a:pPr algn="ctr">
              <a:buNone/>
            </a:pPr>
            <a:endParaRPr lang="tr-TR" dirty="0" smtClean="0"/>
          </a:p>
          <a:p>
            <a:pPr>
              <a:buNone/>
            </a:pPr>
            <a:endParaRPr lang="tr-TR" dirty="0"/>
          </a:p>
          <a:p>
            <a:pPr>
              <a:buNone/>
            </a:pPr>
            <a:r>
              <a:rPr lang="tr-TR" dirty="0" smtClean="0"/>
              <a:t>Konumlandırma</a:t>
            </a:r>
            <a:r>
              <a:rPr lang="tr-TR" dirty="0"/>
              <a:t>, belirli bir hedef pazar için tüketicilerin </a:t>
            </a:r>
            <a:r>
              <a:rPr lang="tr-TR" dirty="0" smtClean="0"/>
              <a:t>zihninde belirgin </a:t>
            </a:r>
            <a:r>
              <a:rPr lang="tr-TR" dirty="0"/>
              <a:t>bir görüntü yaratma </a:t>
            </a:r>
            <a:r>
              <a:rPr lang="tr-TR" dirty="0" smtClean="0"/>
              <a:t>işidir.</a:t>
            </a:r>
          </a:p>
          <a:p>
            <a:pPr>
              <a:buNone/>
            </a:pPr>
            <a:endParaRPr lang="tr-TR" dirty="0" smtClean="0"/>
          </a:p>
          <a:p>
            <a:pPr>
              <a:buNone/>
            </a:pPr>
            <a:r>
              <a:rPr lang="tr-TR" dirty="0" err="1"/>
              <a:t>Kotler’e</a:t>
            </a:r>
            <a:r>
              <a:rPr lang="tr-TR" dirty="0"/>
              <a:t> göre konumlandırma, hedef tüketicilerin zihninde anlamlı ve rakiplerinden ayrılan pozisyonda yer işgal etmek amacıyla işletme vaat ve imajının </a:t>
            </a:r>
            <a:r>
              <a:rPr lang="tr-TR" dirty="0" smtClean="0"/>
              <a:t>yapılandırılmasıdır.</a:t>
            </a:r>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Farklılaştırma Stratejileri</a:t>
            </a:r>
            <a:endParaRPr lang="tr-TR" dirty="0"/>
          </a:p>
        </p:txBody>
      </p:sp>
      <p:sp>
        <p:nvSpPr>
          <p:cNvPr id="3" name="2 İçerik Yer Tutucusu"/>
          <p:cNvSpPr>
            <a:spLocks noGrp="1"/>
          </p:cNvSpPr>
          <p:nvPr>
            <p:ph idx="1"/>
          </p:nvPr>
        </p:nvSpPr>
        <p:spPr/>
        <p:txBody>
          <a:bodyPr/>
          <a:lstStyle/>
          <a:p>
            <a:pPr marL="0" indent="0" algn="just">
              <a:buNone/>
            </a:pPr>
            <a:r>
              <a:rPr lang="tr-TR" b="1" dirty="0"/>
              <a:t>Farklılaştırma,</a:t>
            </a:r>
            <a:r>
              <a:rPr lang="tr-TR" dirty="0"/>
              <a:t> bir ürünü diğerlerinden ve ikamelerinden ayıran özelliklerin varlığını veya yokluğunu vurgulama ve  farklılık algısı oluşturmaya </a:t>
            </a:r>
            <a:r>
              <a:rPr lang="tr-TR" dirty="0" smtClean="0"/>
              <a:t>denir.</a:t>
            </a:r>
          </a:p>
          <a:p>
            <a:pPr marL="0" indent="0" algn="just">
              <a:buNone/>
            </a:pPr>
            <a:endParaRPr lang="tr-TR" dirty="0" smtClean="0"/>
          </a:p>
          <a:p>
            <a:pPr algn="just"/>
            <a:r>
              <a:rPr lang="tr-TR" b="1" dirty="0"/>
              <a:t>Fiziksel Özelliklere Göre </a:t>
            </a:r>
            <a:r>
              <a:rPr lang="tr-TR" b="1" dirty="0" smtClean="0"/>
              <a:t>Farklılaştırma;</a:t>
            </a:r>
          </a:p>
          <a:p>
            <a:pPr algn="just"/>
            <a:r>
              <a:rPr lang="tr-TR" b="1" dirty="0"/>
              <a:t>Hizmet </a:t>
            </a:r>
            <a:r>
              <a:rPr lang="tr-TR" b="1" dirty="0" smtClean="0"/>
              <a:t>Farklılaştırması</a:t>
            </a:r>
          </a:p>
          <a:p>
            <a:pPr algn="just"/>
            <a:r>
              <a:rPr lang="tr-TR" b="1" dirty="0" err="1"/>
              <a:t>İşgören</a:t>
            </a:r>
            <a:r>
              <a:rPr lang="tr-TR" b="1" dirty="0"/>
              <a:t> </a:t>
            </a:r>
            <a:r>
              <a:rPr lang="tr-TR" b="1" dirty="0" smtClean="0"/>
              <a:t>Farklılaştırma</a:t>
            </a:r>
          </a:p>
          <a:p>
            <a:pPr algn="just"/>
            <a:r>
              <a:rPr lang="tr-TR" b="1" dirty="0"/>
              <a:t>Konum (Yer) Farklılaştırma </a:t>
            </a:r>
            <a:endParaRPr lang="tr-TR" b="1" dirty="0" smtClean="0"/>
          </a:p>
          <a:p>
            <a:pPr algn="just"/>
            <a:r>
              <a:rPr lang="tr-TR" b="1" dirty="0"/>
              <a:t>İmaj Farklılaştırma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Öğrenme Çıktıları</a:t>
            </a:r>
            <a:endParaRPr lang="tr-TR" b="1" dirty="0"/>
          </a:p>
        </p:txBody>
      </p:sp>
      <p:sp>
        <p:nvSpPr>
          <p:cNvPr id="3" name="2 İçerik Yer Tutucusu"/>
          <p:cNvSpPr>
            <a:spLocks noGrp="1"/>
          </p:cNvSpPr>
          <p:nvPr>
            <p:ph idx="1"/>
          </p:nvPr>
        </p:nvSpPr>
        <p:spPr/>
        <p:txBody>
          <a:bodyPr/>
          <a:lstStyle/>
          <a:p>
            <a:pPr lvl="0"/>
            <a:endParaRPr lang="tr-TR" dirty="0" smtClean="0"/>
          </a:p>
          <a:p>
            <a:pPr lvl="0"/>
            <a:endParaRPr lang="tr-TR" dirty="0"/>
          </a:p>
          <a:p>
            <a:pPr lvl="0"/>
            <a:r>
              <a:rPr lang="tr-TR" dirty="0" smtClean="0"/>
              <a:t>Pazar </a:t>
            </a:r>
            <a:r>
              <a:rPr lang="tr-TR" dirty="0"/>
              <a:t>bölümlendirme, hedef pazar ve konumlandırma kavramlarını tanımlama</a:t>
            </a:r>
          </a:p>
          <a:p>
            <a:pPr lvl="0"/>
            <a:r>
              <a:rPr lang="tr-TR" dirty="0"/>
              <a:t>Hizmet pazarının bölümlendirilmesi ve uygulanan bölümlendirme kriterleri hakkında bilgi sahibi olmak</a:t>
            </a:r>
          </a:p>
          <a:p>
            <a:pPr lvl="0"/>
            <a:r>
              <a:rPr lang="tr-TR" dirty="0"/>
              <a:t>Hizmet işletmelerinde hedef pazar seçiminde uygulanan stratejileri öğrenme</a:t>
            </a:r>
          </a:p>
          <a:p>
            <a:pPr lvl="0"/>
            <a:r>
              <a:rPr lang="tr-TR" dirty="0" smtClean="0"/>
              <a:t>Hizmetlerde </a:t>
            </a:r>
            <a:r>
              <a:rPr lang="tr-TR" dirty="0"/>
              <a:t>farklılaşma ve konumlandırma stratejilerini öğrenme</a:t>
            </a:r>
          </a:p>
          <a:p>
            <a:pPr marL="0" indent="0">
              <a:buNone/>
            </a:pP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14414" y="1004878"/>
            <a:ext cx="6781800" cy="695930"/>
          </a:xfrm>
        </p:spPr>
        <p:txBody>
          <a:bodyPr/>
          <a:lstStyle/>
          <a:p>
            <a:r>
              <a:rPr lang="tr-TR" b="1" dirty="0"/>
              <a:t>Konumlandırma Stratejileri</a:t>
            </a:r>
            <a:endParaRPr lang="tr-TR" dirty="0"/>
          </a:p>
        </p:txBody>
      </p:sp>
      <p:sp>
        <p:nvSpPr>
          <p:cNvPr id="3" name="İçerik Yer Tutucusu 2"/>
          <p:cNvSpPr>
            <a:spLocks noGrp="1"/>
          </p:cNvSpPr>
          <p:nvPr>
            <p:ph idx="1"/>
          </p:nvPr>
        </p:nvSpPr>
        <p:spPr>
          <a:xfrm>
            <a:off x="467544" y="2132856"/>
            <a:ext cx="8229600" cy="3960440"/>
          </a:xfrm>
        </p:spPr>
        <p:txBody>
          <a:bodyPr/>
          <a:lstStyle/>
          <a:p>
            <a:pPr marL="0" indent="0" algn="just">
              <a:spcBef>
                <a:spcPts val="0"/>
              </a:spcBef>
              <a:spcAft>
                <a:spcPts val="0"/>
              </a:spcAft>
              <a:buNone/>
            </a:pPr>
            <a:r>
              <a:rPr lang="tr-TR" dirty="0">
                <a:latin typeface="Calibri"/>
                <a:ea typeface="Times New Roman"/>
                <a:cs typeface="Times New Roman"/>
              </a:rPr>
              <a:t>Konumlandırma stratejisi genel olarak bir ürünün ve markanın müşterilere tanımlanması ve tüketicilerin zihninde rakiplerine karşı belirli bir yer edinilmesi uygulamaları olarak ifade edilebilir</a:t>
            </a:r>
            <a:r>
              <a:rPr lang="tr-TR" dirty="0" smtClean="0">
                <a:latin typeface="Calibri"/>
                <a:ea typeface="Times New Roman"/>
                <a:cs typeface="Times New Roman"/>
              </a:rPr>
              <a:t>.</a:t>
            </a:r>
          </a:p>
          <a:p>
            <a:pPr marL="0" indent="0" algn="just">
              <a:spcBef>
                <a:spcPts val="0"/>
              </a:spcBef>
              <a:spcAft>
                <a:spcPts val="0"/>
              </a:spcAft>
              <a:buNone/>
            </a:pPr>
            <a:endParaRPr lang="tr-TR" dirty="0" smtClean="0">
              <a:latin typeface="Calibri"/>
              <a:ea typeface="Times New Roman"/>
              <a:cs typeface="Times New Roman"/>
            </a:endParaRPr>
          </a:p>
          <a:p>
            <a:pPr marL="0" indent="0" algn="just">
              <a:spcBef>
                <a:spcPts val="0"/>
              </a:spcBef>
              <a:spcAft>
                <a:spcPts val="0"/>
              </a:spcAft>
              <a:buNone/>
            </a:pPr>
            <a:r>
              <a:rPr lang="tr-TR" dirty="0" smtClean="0">
                <a:latin typeface="Calibri"/>
                <a:ea typeface="Times New Roman"/>
                <a:cs typeface="Times New Roman"/>
              </a:rPr>
              <a:t>Konumlandırma </a:t>
            </a:r>
            <a:r>
              <a:rPr lang="tr-TR" dirty="0">
                <a:latin typeface="Calibri"/>
                <a:ea typeface="Times New Roman"/>
                <a:cs typeface="Times New Roman"/>
              </a:rPr>
              <a:t>stratejisi şunları kapsar</a:t>
            </a:r>
            <a:r>
              <a:rPr lang="tr-TR" dirty="0" smtClean="0">
                <a:latin typeface="Calibri"/>
                <a:ea typeface="Times New Roman"/>
                <a:cs typeface="Times New Roman"/>
              </a:rPr>
              <a:t>.</a:t>
            </a:r>
          </a:p>
          <a:p>
            <a:pPr indent="449580" algn="just">
              <a:spcBef>
                <a:spcPts val="0"/>
              </a:spcBef>
              <a:spcAft>
                <a:spcPts val="0"/>
              </a:spcAft>
            </a:pPr>
            <a:endParaRPr lang="tr-TR" dirty="0">
              <a:latin typeface="Times New Roman"/>
              <a:ea typeface="Times New Roman"/>
            </a:endParaRPr>
          </a:p>
          <a:p>
            <a:pPr lvl="0" algn="just">
              <a:spcBef>
                <a:spcPts val="0"/>
              </a:spcBef>
              <a:spcAft>
                <a:spcPts val="0"/>
              </a:spcAft>
              <a:buFont typeface="Symbol"/>
              <a:buChar char=""/>
            </a:pPr>
            <a:r>
              <a:rPr lang="tr-TR" dirty="0">
                <a:latin typeface="Calibri"/>
                <a:ea typeface="Times New Roman"/>
                <a:cs typeface="Times New Roman"/>
              </a:rPr>
              <a:t>Konumlandırma amacı</a:t>
            </a:r>
            <a:endParaRPr lang="tr-TR" dirty="0">
              <a:latin typeface="Times New Roman"/>
              <a:ea typeface="Times New Roman"/>
            </a:endParaRPr>
          </a:p>
          <a:p>
            <a:pPr lvl="0" algn="just">
              <a:spcBef>
                <a:spcPts val="0"/>
              </a:spcBef>
              <a:spcAft>
                <a:spcPts val="0"/>
              </a:spcAft>
              <a:buFont typeface="Symbol"/>
              <a:buChar char=""/>
            </a:pPr>
            <a:r>
              <a:rPr lang="tr-TR" dirty="0">
                <a:latin typeface="Calibri"/>
                <a:ea typeface="Times New Roman"/>
                <a:cs typeface="Times New Roman"/>
              </a:rPr>
              <a:t>Ürünün konumlandırma ifadesi</a:t>
            </a:r>
            <a:endParaRPr lang="tr-TR" dirty="0">
              <a:latin typeface="Times New Roman"/>
              <a:ea typeface="Times New Roman"/>
            </a:endParaRPr>
          </a:p>
          <a:p>
            <a:pPr lvl="0" algn="just">
              <a:spcBef>
                <a:spcPts val="0"/>
              </a:spcBef>
              <a:spcAft>
                <a:spcPts val="0"/>
              </a:spcAft>
              <a:buFont typeface="Symbol"/>
              <a:buChar char=""/>
            </a:pPr>
            <a:r>
              <a:rPr lang="tr-TR" dirty="0">
                <a:latin typeface="Calibri"/>
                <a:ea typeface="Times New Roman"/>
                <a:cs typeface="Times New Roman"/>
              </a:rPr>
              <a:t>Hedef tüketicilere öne çıkan herhangi bir yararın konumlandırılması</a:t>
            </a:r>
            <a:endParaRPr lang="tr-TR" dirty="0">
              <a:latin typeface="Times New Roman"/>
              <a:ea typeface="Times New Roman"/>
            </a:endParaRPr>
          </a:p>
          <a:p>
            <a:pPr lvl="0" algn="just">
              <a:spcBef>
                <a:spcPts val="0"/>
              </a:spcBef>
              <a:spcAft>
                <a:spcPts val="0"/>
              </a:spcAft>
              <a:buFont typeface="Symbol"/>
              <a:buChar char=""/>
            </a:pPr>
            <a:r>
              <a:rPr lang="tr-TR" dirty="0">
                <a:latin typeface="Calibri"/>
                <a:ea typeface="Times New Roman"/>
                <a:cs typeface="Times New Roman"/>
              </a:rPr>
              <a:t>Pazarda bu konumun anlaşılması</a:t>
            </a:r>
            <a:endParaRPr lang="tr-TR" dirty="0">
              <a:latin typeface="Times New Roman"/>
              <a:ea typeface="Times New Roman"/>
            </a:endParaRPr>
          </a:p>
          <a:p>
            <a:pPr>
              <a:spcBef>
                <a:spcPts val="0"/>
              </a:spcBef>
              <a:spcAft>
                <a:spcPts val="0"/>
              </a:spcAft>
            </a:pPr>
            <a:r>
              <a:rPr lang="tr-TR" dirty="0">
                <a:latin typeface="Calibri"/>
                <a:ea typeface="Times New Roman"/>
                <a:cs typeface="Times New Roman"/>
              </a:rPr>
              <a:t>İşletmelerin tüketicilerine nasıl bir değer önerisi ile ulaşacağını belirlemek için konumlandırma stratejilerini incelemek gerekir.</a:t>
            </a:r>
            <a:r>
              <a:rPr lang="tr-TR" dirty="0"/>
              <a:t> </a:t>
            </a:r>
          </a:p>
        </p:txBody>
      </p:sp>
    </p:spTree>
    <p:extLst>
      <p:ext uri="{BB962C8B-B14F-4D97-AF65-F5344CB8AC3E}">
        <p14:creationId xmlns:p14="http://schemas.microsoft.com/office/powerpoint/2010/main" val="2433962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Konumlandırma Stratejileri</a:t>
            </a:r>
            <a:endParaRPr lang="tr-TR" dirty="0"/>
          </a:p>
        </p:txBody>
      </p:sp>
      <p:sp>
        <p:nvSpPr>
          <p:cNvPr id="3" name="2 İçerik Yer Tutucusu"/>
          <p:cNvSpPr>
            <a:spLocks noGrp="1"/>
          </p:cNvSpPr>
          <p:nvPr>
            <p:ph idx="1"/>
          </p:nvPr>
        </p:nvSpPr>
        <p:spPr>
          <a:xfrm>
            <a:off x="467544" y="2204864"/>
            <a:ext cx="8229600" cy="3800484"/>
          </a:xfrm>
        </p:spPr>
        <p:txBody>
          <a:bodyPr/>
          <a:lstStyle/>
          <a:p>
            <a:pPr marL="0" indent="0">
              <a:buNone/>
            </a:pPr>
            <a:r>
              <a:rPr lang="tr-TR" b="1" dirty="0"/>
              <a:t>Rakibe Göre </a:t>
            </a:r>
            <a:r>
              <a:rPr lang="tr-TR" b="1" dirty="0" smtClean="0"/>
              <a:t>Konumlandırma: </a:t>
            </a:r>
            <a:r>
              <a:rPr lang="tr-TR" dirty="0" smtClean="0"/>
              <a:t>Rakibe </a:t>
            </a:r>
            <a:r>
              <a:rPr lang="tr-TR" dirty="0"/>
              <a:t>göre konumlandırma, </a:t>
            </a:r>
            <a:r>
              <a:rPr lang="tr-TR" dirty="0" smtClean="0"/>
              <a:t>bir işletmenin </a:t>
            </a:r>
            <a:r>
              <a:rPr lang="tr-TR" dirty="0"/>
              <a:t>rakiplerinden farklı bir üstünlüğe </a:t>
            </a:r>
            <a:r>
              <a:rPr lang="tr-TR" dirty="0" smtClean="0"/>
              <a:t>veya değere </a:t>
            </a:r>
            <a:r>
              <a:rPr lang="tr-TR" dirty="0"/>
              <a:t>sahip olduğu algısı yaratmak için yapılan bir </a:t>
            </a:r>
            <a:r>
              <a:rPr lang="tr-TR" dirty="0" smtClean="0"/>
              <a:t>konumlandırmadır.</a:t>
            </a:r>
          </a:p>
          <a:p>
            <a:pPr marL="0" indent="0">
              <a:buNone/>
            </a:pPr>
            <a:endParaRPr lang="tr-TR" dirty="0" smtClean="0"/>
          </a:p>
          <a:p>
            <a:pPr marL="0" indent="0">
              <a:buNone/>
            </a:pPr>
            <a:r>
              <a:rPr lang="tr-TR" b="1" dirty="0"/>
              <a:t>Ürün Özelliklerine Göre </a:t>
            </a:r>
            <a:r>
              <a:rPr lang="tr-TR" b="1" dirty="0" smtClean="0"/>
              <a:t>Konumlandırma:</a:t>
            </a:r>
            <a:r>
              <a:rPr lang="tr-TR" dirty="0" smtClean="0"/>
              <a:t> Ürün </a:t>
            </a:r>
            <a:r>
              <a:rPr lang="tr-TR" dirty="0"/>
              <a:t>özellikleri, bir mal veya hizmeti tanımlayan ve ürün ile belirli bir özellik arasında bağlantı kurma yoluyla yapılan konumlandırmadır. </a:t>
            </a:r>
            <a:endParaRPr lang="tr-TR" dirty="0" smtClean="0"/>
          </a:p>
          <a:p>
            <a:pPr marL="0" indent="0">
              <a:buNone/>
            </a:pPr>
            <a:endParaRPr lang="tr-TR" dirty="0" smtClean="0"/>
          </a:p>
          <a:p>
            <a:pPr marL="0" indent="0">
              <a:buNone/>
            </a:pPr>
            <a:r>
              <a:rPr lang="tr-TR" b="1" dirty="0" smtClean="0"/>
              <a:t>Hedef </a:t>
            </a:r>
            <a:r>
              <a:rPr lang="tr-TR" b="1" dirty="0"/>
              <a:t>Pazara Göre </a:t>
            </a:r>
            <a:r>
              <a:rPr lang="tr-TR" b="1" dirty="0" smtClean="0"/>
              <a:t>Konumlandırma:</a:t>
            </a:r>
            <a:r>
              <a:rPr lang="tr-TR" dirty="0" smtClean="0"/>
              <a:t> Hizmetin </a:t>
            </a:r>
            <a:r>
              <a:rPr lang="tr-TR" dirty="0"/>
              <a:t>yöneldiği pazarı oluşturan tüketicilerin kimler olduğu veya onları tanımlayan </a:t>
            </a:r>
            <a:r>
              <a:rPr lang="tr-TR" dirty="0" smtClean="0"/>
              <a:t>özellikler </a:t>
            </a:r>
            <a:r>
              <a:rPr lang="tr-TR" dirty="0"/>
              <a:t>göz önünde tutularak yapılan </a:t>
            </a:r>
            <a:r>
              <a:rPr lang="tr-TR" dirty="0" smtClean="0"/>
              <a:t>konumlandırmadır.</a:t>
            </a:r>
            <a:endParaRPr lang="tr-TR" dirty="0"/>
          </a:p>
          <a:p>
            <a:pPr algn="just"/>
            <a:endParaRPr lang="tr-TR"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7624" y="836712"/>
            <a:ext cx="6781800" cy="923924"/>
          </a:xfrm>
        </p:spPr>
        <p:txBody>
          <a:bodyPr/>
          <a:lstStyle/>
          <a:p>
            <a:r>
              <a:rPr lang="tr-TR" b="1" dirty="0"/>
              <a:t>Konumlandırma Stratejileri</a:t>
            </a:r>
            <a:endParaRPr lang="tr-TR" dirty="0"/>
          </a:p>
        </p:txBody>
      </p:sp>
      <p:sp>
        <p:nvSpPr>
          <p:cNvPr id="3" name="2 İçerik Yer Tutucusu"/>
          <p:cNvSpPr>
            <a:spLocks noGrp="1"/>
          </p:cNvSpPr>
          <p:nvPr>
            <p:ph idx="1"/>
          </p:nvPr>
        </p:nvSpPr>
        <p:spPr>
          <a:xfrm>
            <a:off x="457200" y="2143116"/>
            <a:ext cx="8229600" cy="2293996"/>
          </a:xfrm>
        </p:spPr>
        <p:txBody>
          <a:bodyPr/>
          <a:lstStyle/>
          <a:p>
            <a:pPr marL="0" indent="0">
              <a:buNone/>
            </a:pPr>
            <a:r>
              <a:rPr lang="tr-TR" b="1" dirty="0"/>
              <a:t>Fiyat-Kalite İlişkisine Göre </a:t>
            </a:r>
            <a:r>
              <a:rPr lang="tr-TR" b="1" dirty="0" smtClean="0"/>
              <a:t>Konumlandırma:</a:t>
            </a:r>
            <a:r>
              <a:rPr lang="tr-TR" dirty="0" smtClean="0"/>
              <a:t> Hizmet kalitesinin </a:t>
            </a:r>
            <a:r>
              <a:rPr lang="tr-TR" dirty="0"/>
              <a:t>tüketicilerin hizmetten beklentilerine göre farklı </a:t>
            </a:r>
            <a:r>
              <a:rPr lang="tr-TR" dirty="0" smtClean="0"/>
              <a:t>değerlendirilmesidir.</a:t>
            </a:r>
          </a:p>
          <a:p>
            <a:pPr marL="0" indent="0">
              <a:buNone/>
            </a:pPr>
            <a:endParaRPr lang="tr-TR" dirty="0" smtClean="0"/>
          </a:p>
          <a:p>
            <a:pPr marL="0" indent="0">
              <a:buNone/>
            </a:pPr>
            <a:r>
              <a:rPr lang="tr-TR" b="1" dirty="0"/>
              <a:t>Tüketici Faydalarına Göre </a:t>
            </a:r>
            <a:r>
              <a:rPr lang="tr-TR" b="1" dirty="0" smtClean="0"/>
              <a:t>Konumlandırma:</a:t>
            </a:r>
            <a:r>
              <a:rPr lang="tr-TR" dirty="0" smtClean="0"/>
              <a:t> Ürünün </a:t>
            </a:r>
            <a:r>
              <a:rPr lang="tr-TR" dirty="0"/>
              <a:t>sunduğu spesifik bir faydaya veya çözümlere yönelik yapılan </a:t>
            </a:r>
            <a:r>
              <a:rPr lang="tr-TR" dirty="0" smtClean="0"/>
              <a:t>konumlandırmadır.</a:t>
            </a:r>
            <a:endParaRPr lang="tr-TR"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509120"/>
            <a:ext cx="3528392" cy="204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509393"/>
            <a:ext cx="4063410" cy="2043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Konumlandırma Süreci</a:t>
            </a:r>
            <a:endParaRPr lang="tr-TR"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564904"/>
            <a:ext cx="7354823" cy="337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585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Konumlandırma Süreci</a:t>
            </a:r>
            <a:r>
              <a:rPr lang="tr-TR" dirty="0"/>
              <a:t/>
            </a:r>
            <a:br>
              <a:rPr lang="tr-TR" dirty="0"/>
            </a:br>
            <a:endParaRPr lang="tr-TR" dirty="0"/>
          </a:p>
        </p:txBody>
      </p:sp>
      <p:sp>
        <p:nvSpPr>
          <p:cNvPr id="3" name="2 İçerik Yer Tutucusu"/>
          <p:cNvSpPr>
            <a:spLocks noGrp="1"/>
          </p:cNvSpPr>
          <p:nvPr>
            <p:ph idx="1"/>
          </p:nvPr>
        </p:nvSpPr>
        <p:spPr>
          <a:xfrm>
            <a:off x="467544" y="1628800"/>
            <a:ext cx="8229600" cy="4896544"/>
          </a:xfrm>
        </p:spPr>
        <p:txBody>
          <a:bodyPr/>
          <a:lstStyle/>
          <a:p>
            <a:pPr marL="0" indent="0" algn="just">
              <a:spcBef>
                <a:spcPts val="600"/>
              </a:spcBef>
              <a:spcAft>
                <a:spcPts val="600"/>
              </a:spcAft>
              <a:buNone/>
            </a:pPr>
            <a:r>
              <a:rPr lang="tr-TR" dirty="0">
                <a:latin typeface="Calibri"/>
                <a:ea typeface="Times New Roman"/>
                <a:cs typeface="Times New Roman"/>
              </a:rPr>
              <a:t>Bu süreçte bölümlendirme sonucunda müşteri istek ve ihtiyaçlarına en iyi şekilde cevap verilecek bir hedef pazarın seçilmesi ve bu hedef pazarda ürünün konumlandırılmasının yapılması gerekmektedir. </a:t>
            </a:r>
            <a:endParaRPr lang="tr-TR" dirty="0">
              <a:latin typeface="Times New Roman"/>
              <a:ea typeface="Times New Roman"/>
            </a:endParaRPr>
          </a:p>
          <a:p>
            <a:endParaRPr lang="tr-TR" b="1" dirty="0" smtClean="0"/>
          </a:p>
          <a:p>
            <a:r>
              <a:rPr lang="tr-TR" b="1" dirty="0" smtClean="0"/>
              <a:t>Birincisi</a:t>
            </a:r>
            <a:r>
              <a:rPr lang="tr-TR" b="1" dirty="0"/>
              <a:t>;</a:t>
            </a:r>
            <a:r>
              <a:rPr lang="tr-TR" dirty="0"/>
              <a:t> rakiplerin pazara sundukları ürünün güçlü veya zayıf olduğu hangi yönler vardır sorusudur. Bu soru rakiplerin açık bıraktığı veya fazlasıyla güçlü olduğu yönleri görerek odaklanılması gereken yön hakkında belirleyici olacaktır.</a:t>
            </a:r>
          </a:p>
          <a:p>
            <a:r>
              <a:rPr lang="tr-TR" b="1" dirty="0"/>
              <a:t>İkincisi,</a:t>
            </a:r>
            <a:r>
              <a:rPr lang="tr-TR" dirty="0"/>
              <a:t> işletmenin müşteri beklentilerine uyumlu bir mesaj sunabilmek için avantaj olarak sunulabilecek üstünlük alanını belirlemesi gerekmektedir. </a:t>
            </a:r>
            <a:endParaRPr lang="tr-TR" dirty="0" smtClean="0"/>
          </a:p>
          <a:p>
            <a:r>
              <a:rPr lang="tr-TR" b="1" dirty="0"/>
              <a:t>Üçüncüsü,</a:t>
            </a:r>
            <a:r>
              <a:rPr lang="tr-TR" dirty="0"/>
              <a:t> temel olarak rakiplerden neden farklı olunduğu ve farklılık özelliklerinin açıkça belirtilmesiyle tüketici zihninde rakiplerden farklı bir yere oturmak mümkün </a:t>
            </a:r>
            <a:r>
              <a:rPr lang="tr-TR" dirty="0" smtClean="0"/>
              <a:t>olacaktır.</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Tartışma Soruları</a:t>
            </a:r>
            <a:endParaRPr lang="tr-TR" b="1" dirty="0"/>
          </a:p>
        </p:txBody>
      </p:sp>
      <p:sp>
        <p:nvSpPr>
          <p:cNvPr id="3" name="2 İçerik Yer Tutucusu"/>
          <p:cNvSpPr>
            <a:spLocks noGrp="1"/>
          </p:cNvSpPr>
          <p:nvPr>
            <p:ph idx="1"/>
          </p:nvPr>
        </p:nvSpPr>
        <p:spPr/>
        <p:txBody>
          <a:bodyPr/>
          <a:lstStyle/>
          <a:p>
            <a:pPr marL="0" lvl="0" indent="0">
              <a:buNone/>
            </a:pPr>
            <a:endParaRPr lang="tr-TR" dirty="0" smtClean="0"/>
          </a:p>
          <a:p>
            <a:pPr marL="0" lvl="0" indent="0">
              <a:buNone/>
            </a:pPr>
            <a:r>
              <a:rPr lang="tr-TR" dirty="0" smtClean="0"/>
              <a:t>1. Konaklama</a:t>
            </a:r>
            <a:r>
              <a:rPr lang="tr-TR" dirty="0"/>
              <a:t>, eğitim ve telekomünikasyon hizmetlerinde pazar bölümlendirme hangi kriterlere göre nasıl yapılır, tartışınız?</a:t>
            </a:r>
          </a:p>
          <a:p>
            <a:pPr marL="0" lvl="0" indent="0">
              <a:buNone/>
            </a:pPr>
            <a:r>
              <a:rPr lang="tr-TR" dirty="0" smtClean="0"/>
              <a:t>2. Kitlesel </a:t>
            </a:r>
            <a:r>
              <a:rPr lang="tr-TR" dirty="0"/>
              <a:t>bireyselleştirme stratejisinin hizmet işletmelerinde daha kullanışlı ve önemli olduğunu düşünüyor musunuz? Neden?</a:t>
            </a:r>
          </a:p>
          <a:p>
            <a:pPr marL="0" lvl="0" indent="0">
              <a:buNone/>
            </a:pPr>
            <a:r>
              <a:rPr lang="tr-TR" dirty="0" smtClean="0"/>
              <a:t>3. İşletmelerin </a:t>
            </a:r>
            <a:r>
              <a:rPr lang="tr-TR" dirty="0"/>
              <a:t>konumlandırma yapmamasının sonuçları ne olabilir?</a:t>
            </a:r>
          </a:p>
          <a:p>
            <a:pPr marL="0" lvl="0" indent="0">
              <a:buNone/>
            </a:pPr>
            <a:r>
              <a:rPr lang="tr-TR" dirty="0" smtClean="0"/>
              <a:t>4. Hizmetlerde </a:t>
            </a:r>
            <a:r>
              <a:rPr lang="tr-TR" dirty="0"/>
              <a:t>daha çok hangi konumlandırma stratejileri uygulanmaktadır? İlginizi çeken hizmet konumlandırma örneklerini </a:t>
            </a:r>
            <a:r>
              <a:rPr lang="tr-TR" dirty="0" smtClean="0"/>
              <a:t>tartışınız?</a:t>
            </a:r>
            <a:endParaRPr lang="tr-TR" dirty="0"/>
          </a:p>
          <a:p>
            <a:pPr marL="457200" lvl="0" indent="-457200" algn="just">
              <a:buFont typeface="+mj-lt"/>
              <a:buAutoNum type="arabicPeriod"/>
            </a:pP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GELECEK BÖLÜM</a:t>
            </a:r>
            <a:endParaRPr lang="tr-TR" b="1" dirty="0"/>
          </a:p>
        </p:txBody>
      </p:sp>
      <p:sp>
        <p:nvSpPr>
          <p:cNvPr id="3" name="İçerik Yer Tutucusu 2"/>
          <p:cNvSpPr>
            <a:spLocks noGrp="1"/>
          </p:cNvSpPr>
          <p:nvPr>
            <p:ph idx="1"/>
          </p:nvPr>
        </p:nvSpPr>
        <p:spPr>
          <a:xfrm>
            <a:off x="467544" y="2276872"/>
            <a:ext cx="8229600" cy="3312368"/>
          </a:xfrm>
        </p:spPr>
        <p:txBody>
          <a:bodyPr/>
          <a:lstStyle/>
          <a:p>
            <a:pPr marL="0" indent="0">
              <a:lnSpc>
                <a:spcPct val="107000"/>
              </a:lnSpc>
              <a:spcAft>
                <a:spcPts val="800"/>
              </a:spcAft>
              <a:buNone/>
            </a:pPr>
            <a:endParaRPr lang="tr-TR" sz="3200" b="1" dirty="0" smtClean="0">
              <a:latin typeface="Calibri"/>
              <a:ea typeface="Calibri"/>
              <a:cs typeface="Times New Roman"/>
            </a:endParaRPr>
          </a:p>
          <a:p>
            <a:pPr marL="0" indent="0">
              <a:lnSpc>
                <a:spcPct val="107000"/>
              </a:lnSpc>
              <a:spcAft>
                <a:spcPts val="800"/>
              </a:spcAft>
              <a:buNone/>
            </a:pPr>
            <a:r>
              <a:rPr lang="tr-TR" sz="3000" b="1" dirty="0" smtClean="0">
                <a:ea typeface="Calibri"/>
                <a:cs typeface="Times New Roman"/>
              </a:rPr>
              <a:t>BÖLÜM 4: </a:t>
            </a:r>
          </a:p>
          <a:p>
            <a:pPr marL="0" indent="0">
              <a:lnSpc>
                <a:spcPct val="107000"/>
              </a:lnSpc>
              <a:spcAft>
                <a:spcPts val="800"/>
              </a:spcAft>
              <a:buNone/>
            </a:pPr>
            <a:r>
              <a:rPr lang="tr-TR" sz="3000" b="1" dirty="0" smtClean="0">
                <a:ea typeface="Calibri"/>
                <a:cs typeface="Times New Roman"/>
              </a:rPr>
              <a:t>Hizmet Pazarlaması Karması 1: Hizmet Ürünü</a:t>
            </a:r>
          </a:p>
          <a:p>
            <a:pPr marL="0" indent="0">
              <a:buNone/>
            </a:pPr>
            <a:endParaRPr lang="tr-TR" dirty="0"/>
          </a:p>
        </p:txBody>
      </p:sp>
    </p:spTree>
    <p:extLst>
      <p:ext uri="{BB962C8B-B14F-4D97-AF65-F5344CB8AC3E}">
        <p14:creationId xmlns:p14="http://schemas.microsoft.com/office/powerpoint/2010/main" val="2162682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1052736"/>
            <a:ext cx="7272808" cy="720080"/>
          </a:xfrm>
        </p:spPr>
        <p:txBody>
          <a:bodyPr/>
          <a:lstStyle/>
          <a:p>
            <a:pPr algn="l"/>
            <a:r>
              <a:rPr lang="tr-TR" sz="3500" b="1" dirty="0" smtClean="0"/>
              <a:t>Hizmetlerde Pazar Bölümlendirme</a:t>
            </a:r>
            <a:endParaRPr lang="tr-TR" sz="3500" b="1" dirty="0"/>
          </a:p>
        </p:txBody>
      </p:sp>
      <p:sp>
        <p:nvSpPr>
          <p:cNvPr id="3" name="2 İçerik Yer Tutucusu"/>
          <p:cNvSpPr>
            <a:spLocks noGrp="1"/>
          </p:cNvSpPr>
          <p:nvPr>
            <p:ph idx="1"/>
          </p:nvPr>
        </p:nvSpPr>
        <p:spPr>
          <a:xfrm>
            <a:off x="395536" y="2348880"/>
            <a:ext cx="8229600" cy="3800484"/>
          </a:xfrm>
        </p:spPr>
        <p:txBody>
          <a:bodyPr/>
          <a:lstStyle/>
          <a:p>
            <a:pPr marL="0" indent="0" algn="just">
              <a:spcBef>
                <a:spcPts val="0"/>
              </a:spcBef>
              <a:buNone/>
            </a:pPr>
            <a:r>
              <a:rPr lang="tr-TR" dirty="0"/>
              <a:t>Pazar bölümlendirmesi, pazarı birbirinin aynı özellikler taşıyan alt gruplara göre kümelere ayırmadır. </a:t>
            </a:r>
            <a:endParaRPr lang="tr-TR" dirty="0" smtClean="0"/>
          </a:p>
          <a:p>
            <a:pPr marL="0" indent="0" algn="just">
              <a:spcBef>
                <a:spcPts val="0"/>
              </a:spcBef>
              <a:buNone/>
            </a:pPr>
            <a:endParaRPr lang="tr-TR" dirty="0"/>
          </a:p>
          <a:p>
            <a:pPr marL="0" indent="0" algn="just">
              <a:spcBef>
                <a:spcPts val="0"/>
              </a:spcBef>
              <a:buNone/>
            </a:pPr>
            <a:r>
              <a:rPr lang="tr-TR" dirty="0"/>
              <a:t>B</a:t>
            </a:r>
            <a:r>
              <a:rPr lang="tr-TR" dirty="0" smtClean="0"/>
              <a:t>enzer </a:t>
            </a:r>
            <a:r>
              <a:rPr lang="tr-TR" dirty="0"/>
              <a:t>özellikler çerçevesinde pazarın daha alt bölümler halinde şekillenmesidir. </a:t>
            </a:r>
            <a:endParaRPr lang="tr-TR" dirty="0" smtClean="0"/>
          </a:p>
          <a:p>
            <a:pPr marL="0" indent="0" algn="just">
              <a:spcBef>
                <a:spcPts val="0"/>
              </a:spcBef>
              <a:buNone/>
            </a:pPr>
            <a:endParaRPr lang="tr-TR" dirty="0"/>
          </a:p>
          <a:p>
            <a:pPr marL="0" indent="0" algn="just">
              <a:spcBef>
                <a:spcPts val="0"/>
              </a:spcBef>
              <a:buNone/>
            </a:pPr>
            <a:r>
              <a:rPr lang="tr-TR" dirty="0" smtClean="0"/>
              <a:t>Belirli </a:t>
            </a:r>
            <a:r>
              <a:rPr lang="tr-TR" dirty="0"/>
              <a:t>özellikler bakımından benzer olan tüketicilerin istek, ihtiyaç, beklenti ve tatmin yönünden de benzerlik gösterdikleri varsayılarak hareket edilir. </a:t>
            </a:r>
            <a:endParaRPr lang="tr-TR" dirty="0" smtClean="0"/>
          </a:p>
          <a:p>
            <a:pPr marL="0" indent="0" algn="just">
              <a:spcBef>
                <a:spcPts val="0"/>
              </a:spcBef>
              <a:buNone/>
            </a:pPr>
            <a:endParaRPr lang="tr-TR" dirty="0"/>
          </a:p>
          <a:p>
            <a:pPr marL="0" indent="0" algn="just">
              <a:spcBef>
                <a:spcPts val="0"/>
              </a:spcBef>
              <a:buNone/>
            </a:pPr>
            <a:r>
              <a:rPr lang="tr-TR" dirty="0" smtClean="0"/>
              <a:t>Dolayısıyla </a:t>
            </a:r>
            <a:r>
              <a:rPr lang="tr-TR" dirty="0"/>
              <a:t>bir pazar bölümü belirli kriterlere dayalı olarak pazarın geri kalan kısmından ayrılabilen pazar  dilimidir</a:t>
            </a:r>
            <a:r>
              <a:rPr lang="tr-TR" dirty="0" smtClean="0"/>
              <a:t>.</a:t>
            </a:r>
          </a:p>
          <a:p>
            <a:pPr marL="0" indent="0">
              <a:buNone/>
            </a:pPr>
            <a:r>
              <a:rPr lang="tr-TR" dirty="0"/>
              <a:t/>
            </a:r>
            <a:br>
              <a:rPr lang="tr-TR" dirty="0"/>
            </a:b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060848"/>
            <a:ext cx="8229600" cy="3800484"/>
          </a:xfrm>
        </p:spPr>
        <p:txBody>
          <a:bodyPr/>
          <a:lstStyle/>
          <a:p>
            <a:pPr marL="0" indent="0">
              <a:spcBef>
                <a:spcPts val="0"/>
              </a:spcBef>
              <a:spcAft>
                <a:spcPts val="0"/>
              </a:spcAft>
              <a:buNone/>
            </a:pPr>
            <a:r>
              <a:rPr lang="tr-TR" dirty="0">
                <a:latin typeface="Calibri"/>
                <a:ea typeface="Times New Roman"/>
                <a:cs typeface="Times New Roman"/>
              </a:rPr>
              <a:t>Pazar bölümlendirmenin dayandığı iki temel varsayım vardır</a:t>
            </a:r>
            <a:r>
              <a:rPr lang="tr-TR" dirty="0" smtClean="0">
                <a:latin typeface="Calibri"/>
                <a:ea typeface="Times New Roman"/>
                <a:cs typeface="Times New Roman"/>
              </a:rPr>
              <a:t>.</a:t>
            </a:r>
          </a:p>
          <a:p>
            <a:pPr marL="0" indent="0">
              <a:spcBef>
                <a:spcPts val="0"/>
              </a:spcBef>
              <a:spcAft>
                <a:spcPts val="0"/>
              </a:spcAft>
              <a:buNone/>
            </a:pPr>
            <a:endParaRPr lang="tr-TR" dirty="0">
              <a:latin typeface="Calibri"/>
              <a:ea typeface="Times New Roman"/>
              <a:cs typeface="Times New Roman"/>
            </a:endParaRPr>
          </a:p>
          <a:p>
            <a:pPr marL="0" indent="0">
              <a:spcBef>
                <a:spcPts val="0"/>
              </a:spcBef>
              <a:spcAft>
                <a:spcPts val="0"/>
              </a:spcAft>
              <a:buNone/>
            </a:pPr>
            <a:endParaRPr lang="tr-TR" dirty="0">
              <a:latin typeface="Times New Roman"/>
              <a:ea typeface="Times New Roman"/>
            </a:endParaRPr>
          </a:p>
          <a:p>
            <a:pPr lvl="0" algn="just">
              <a:spcBef>
                <a:spcPts val="600"/>
              </a:spcBef>
              <a:spcAft>
                <a:spcPts val="600"/>
              </a:spcAft>
              <a:buFont typeface="Symbol"/>
              <a:buChar char=""/>
            </a:pPr>
            <a:r>
              <a:rPr lang="tr-TR" dirty="0">
                <a:latin typeface="Calibri"/>
                <a:ea typeface="Times New Roman"/>
                <a:cs typeface="Times New Roman"/>
              </a:rPr>
              <a:t>Müşteriler gösterdikleri homojen(aynı-benzer) tercihlerine göre farklı pazar bölümlerinde gruplandırılabilirler.</a:t>
            </a:r>
            <a:endParaRPr lang="tr-TR" dirty="0">
              <a:latin typeface="Times New Roman"/>
              <a:ea typeface="Times New Roman"/>
            </a:endParaRPr>
          </a:p>
          <a:p>
            <a:pPr lvl="0" algn="just">
              <a:spcBef>
                <a:spcPts val="600"/>
              </a:spcBef>
              <a:spcAft>
                <a:spcPts val="600"/>
              </a:spcAft>
              <a:buFont typeface="Symbol"/>
              <a:buChar char=""/>
            </a:pPr>
            <a:r>
              <a:rPr lang="tr-TR" dirty="0">
                <a:latin typeface="Calibri"/>
                <a:ea typeface="Times New Roman"/>
                <a:cs typeface="Times New Roman"/>
              </a:rPr>
              <a:t>İşletmeler her bir pazar bölümü için uygun olan pazarlama karması ve pazarlama stratejilerini uygulayarak gelirlerini ve karlarını artırabilirler.</a:t>
            </a:r>
            <a:endParaRPr lang="tr-TR" dirty="0">
              <a:latin typeface="Times New Roman"/>
              <a:ea typeface="Times New Roman"/>
            </a:endParaRPr>
          </a:p>
          <a:p>
            <a:pPr marL="0" indent="0">
              <a:buNone/>
            </a:pPr>
            <a:endParaRPr lang="tr-TR" dirty="0"/>
          </a:p>
        </p:txBody>
      </p:sp>
    </p:spTree>
    <p:extLst>
      <p:ext uri="{BB962C8B-B14F-4D97-AF65-F5344CB8AC3E}">
        <p14:creationId xmlns:p14="http://schemas.microsoft.com/office/powerpoint/2010/main" val="2404321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132856"/>
            <a:ext cx="8229600" cy="3800484"/>
          </a:xfrm>
        </p:spPr>
        <p:txBody>
          <a:bodyPr/>
          <a:lstStyle/>
          <a:p>
            <a:pPr lvl="0">
              <a:spcBef>
                <a:spcPts val="0"/>
              </a:spcBef>
              <a:buClr>
                <a:srgbClr val="000000"/>
              </a:buClr>
            </a:pPr>
            <a:r>
              <a:rPr lang="tr-TR" dirty="0"/>
              <a:t>Bir pazar bölümü bölümlendirme işlemi sonucunda ortaya çıkar ve </a:t>
            </a:r>
            <a:r>
              <a:rPr lang="tr-TR" dirty="0" err="1"/>
              <a:t>nisbi</a:t>
            </a:r>
            <a:r>
              <a:rPr lang="tr-TR" dirty="0"/>
              <a:t> olarak benzer mal/hizmet ihtiyaçlarına yol açan bir veya daha fazla karakteristik niteliği ortak bir paydada birleştiren kişiler/örgütler topluluğunu ifade </a:t>
            </a:r>
            <a:r>
              <a:rPr lang="tr-TR" dirty="0" smtClean="0"/>
              <a:t>eder.</a:t>
            </a:r>
          </a:p>
          <a:p>
            <a:pPr lvl="0">
              <a:spcBef>
                <a:spcPts val="0"/>
              </a:spcBef>
              <a:buClr>
                <a:srgbClr val="000000"/>
              </a:buClr>
            </a:pPr>
            <a:endParaRPr lang="tr-TR" dirty="0">
              <a:solidFill>
                <a:srgbClr val="333333"/>
              </a:solidFill>
              <a:latin typeface="Calibri"/>
              <a:ea typeface="Times New Roman"/>
              <a:cs typeface="Times New Roman"/>
            </a:endParaRPr>
          </a:p>
          <a:p>
            <a:pPr lvl="0">
              <a:spcBef>
                <a:spcPts val="0"/>
              </a:spcBef>
              <a:buClr>
                <a:srgbClr val="000000"/>
              </a:buClr>
            </a:pPr>
            <a:endParaRPr lang="tr-TR" dirty="0" smtClean="0">
              <a:solidFill>
                <a:srgbClr val="333333"/>
              </a:solidFill>
              <a:latin typeface="Calibri"/>
              <a:ea typeface="Times New Roman"/>
              <a:cs typeface="Times New Roman"/>
            </a:endParaRPr>
          </a:p>
          <a:p>
            <a:pPr lvl="0">
              <a:spcBef>
                <a:spcPts val="0"/>
              </a:spcBef>
              <a:buClr>
                <a:srgbClr val="000000"/>
              </a:buClr>
            </a:pPr>
            <a:r>
              <a:rPr lang="tr-TR" dirty="0" smtClean="0">
                <a:solidFill>
                  <a:srgbClr val="333333"/>
                </a:solidFill>
                <a:ea typeface="Times New Roman"/>
                <a:cs typeface="Times New Roman"/>
              </a:rPr>
              <a:t>Bölümlendirme </a:t>
            </a:r>
            <a:r>
              <a:rPr lang="tr-TR" dirty="0">
                <a:solidFill>
                  <a:srgbClr val="333333"/>
                </a:solidFill>
                <a:ea typeface="Times New Roman"/>
                <a:cs typeface="Times New Roman"/>
              </a:rPr>
              <a:t>hizmet işletmeleri açısından; mevcut ve potansiyel müşterileri hizmetle ilgili ortak özellikleri olan gruplara ayırmaya denir.</a:t>
            </a:r>
            <a:endParaRPr lang="tr-TR" dirty="0">
              <a:ea typeface="Times New Roman"/>
            </a:endParaRPr>
          </a:p>
          <a:p>
            <a:pPr marL="0" indent="0">
              <a:buNone/>
            </a:pPr>
            <a:endParaRPr lang="tr-TR" dirty="0"/>
          </a:p>
        </p:txBody>
      </p:sp>
    </p:spTree>
    <p:extLst>
      <p:ext uri="{BB962C8B-B14F-4D97-AF65-F5344CB8AC3E}">
        <p14:creationId xmlns:p14="http://schemas.microsoft.com/office/powerpoint/2010/main" val="87572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72816"/>
            <a:ext cx="8229600" cy="4104456"/>
          </a:xfrm>
        </p:spPr>
        <p:txBody>
          <a:bodyPr/>
          <a:lstStyle/>
          <a:p>
            <a:pPr marL="0" indent="0" algn="just">
              <a:spcBef>
                <a:spcPts val="0"/>
              </a:spcBef>
              <a:spcAft>
                <a:spcPts val="0"/>
              </a:spcAft>
              <a:buNone/>
            </a:pPr>
            <a:r>
              <a:rPr lang="tr-TR" dirty="0">
                <a:solidFill>
                  <a:srgbClr val="333333"/>
                </a:solidFill>
                <a:ea typeface="Times New Roman"/>
              </a:rPr>
              <a:t>Belirli bir pazarda belirli bir işletme için belirli bir pazar bölümünün uygun olup olmadığını değerlendirmek ve etkin bir pazar bölümlendirmesi yapabilmek için aşağıdaki temel ölçütlerin değerlendirilmesi gerekmektedir</a:t>
            </a:r>
            <a:r>
              <a:rPr lang="tr-TR" dirty="0" smtClean="0">
                <a:solidFill>
                  <a:srgbClr val="333333"/>
                </a:solidFill>
                <a:ea typeface="Times New Roman"/>
              </a:rPr>
              <a:t>.</a:t>
            </a:r>
          </a:p>
          <a:p>
            <a:pPr algn="just">
              <a:spcBef>
                <a:spcPts val="0"/>
              </a:spcBef>
              <a:spcAft>
                <a:spcPts val="0"/>
              </a:spcAft>
            </a:pPr>
            <a:endParaRPr lang="tr-TR" dirty="0">
              <a:solidFill>
                <a:srgbClr val="333333"/>
              </a:solidFill>
              <a:ea typeface="Times New Roman"/>
            </a:endParaRPr>
          </a:p>
          <a:p>
            <a:pPr marL="0" indent="0" algn="just">
              <a:spcBef>
                <a:spcPts val="0"/>
              </a:spcBef>
              <a:spcAft>
                <a:spcPts val="0"/>
              </a:spcAft>
              <a:buNone/>
            </a:pPr>
            <a:endParaRPr lang="tr-TR" dirty="0">
              <a:ea typeface="Times New Roman"/>
            </a:endParaRPr>
          </a:p>
          <a:p>
            <a:pPr lvl="3" algn="just">
              <a:spcBef>
                <a:spcPts val="0"/>
              </a:spcBef>
              <a:spcAft>
                <a:spcPts val="0"/>
              </a:spcAft>
              <a:buFont typeface="Symbol"/>
              <a:buChar char=""/>
            </a:pPr>
            <a:r>
              <a:rPr lang="tr-TR" sz="2000" b="1" dirty="0" err="1" smtClean="0">
                <a:solidFill>
                  <a:srgbClr val="333333"/>
                </a:solidFill>
                <a:ea typeface="Times New Roman"/>
              </a:rPr>
              <a:t>Ölçülebilirlik</a:t>
            </a:r>
            <a:endParaRPr lang="tr-TR" sz="2000" dirty="0">
              <a:ea typeface="Times New Roman"/>
            </a:endParaRPr>
          </a:p>
          <a:p>
            <a:pPr lvl="3" algn="just">
              <a:spcBef>
                <a:spcPts val="0"/>
              </a:spcBef>
              <a:spcAft>
                <a:spcPts val="0"/>
              </a:spcAft>
              <a:buFont typeface="Symbol"/>
              <a:buChar char=""/>
            </a:pPr>
            <a:r>
              <a:rPr lang="tr-TR" sz="2000" b="1" dirty="0" smtClean="0">
                <a:solidFill>
                  <a:srgbClr val="333333"/>
                </a:solidFill>
                <a:ea typeface="Times New Roman"/>
              </a:rPr>
              <a:t>Ulaşılabilirlik</a:t>
            </a:r>
            <a:endParaRPr lang="tr-TR" sz="2000" dirty="0">
              <a:ea typeface="Times New Roman"/>
            </a:endParaRPr>
          </a:p>
          <a:p>
            <a:pPr lvl="3" algn="just">
              <a:spcBef>
                <a:spcPts val="0"/>
              </a:spcBef>
              <a:spcAft>
                <a:spcPts val="0"/>
              </a:spcAft>
              <a:buFont typeface="Symbol"/>
              <a:buChar char=""/>
            </a:pPr>
            <a:r>
              <a:rPr lang="tr-TR" sz="2000" b="1" dirty="0">
                <a:solidFill>
                  <a:srgbClr val="333333"/>
                </a:solidFill>
                <a:ea typeface="Times New Roman"/>
              </a:rPr>
              <a:t>Yeterlilik (Karlılık</a:t>
            </a:r>
            <a:r>
              <a:rPr lang="tr-TR" sz="2000" b="1" dirty="0" smtClean="0">
                <a:solidFill>
                  <a:srgbClr val="333333"/>
                </a:solidFill>
                <a:ea typeface="Times New Roman"/>
              </a:rPr>
              <a:t>)</a:t>
            </a:r>
            <a:endParaRPr lang="tr-TR" sz="2000" dirty="0">
              <a:ea typeface="Times New Roman"/>
            </a:endParaRPr>
          </a:p>
          <a:p>
            <a:pPr lvl="3" algn="just">
              <a:spcBef>
                <a:spcPts val="0"/>
              </a:spcBef>
              <a:spcAft>
                <a:spcPts val="0"/>
              </a:spcAft>
              <a:buFont typeface="Symbol"/>
              <a:buChar char=""/>
            </a:pPr>
            <a:r>
              <a:rPr lang="tr-TR" sz="2000" b="1" dirty="0">
                <a:solidFill>
                  <a:srgbClr val="333333"/>
                </a:solidFill>
                <a:ea typeface="Times New Roman"/>
              </a:rPr>
              <a:t>Ayırt Edilebilirlik (Homojenlik</a:t>
            </a:r>
            <a:r>
              <a:rPr lang="tr-TR" sz="2000" b="1" dirty="0" smtClean="0">
                <a:solidFill>
                  <a:srgbClr val="333333"/>
                </a:solidFill>
                <a:ea typeface="Times New Roman"/>
              </a:rPr>
              <a:t>)</a:t>
            </a:r>
            <a:endParaRPr lang="tr-TR" sz="2000" dirty="0">
              <a:ea typeface="Times New Roman"/>
            </a:endParaRPr>
          </a:p>
          <a:p>
            <a:pPr lvl="3" algn="just">
              <a:spcBef>
                <a:spcPts val="0"/>
              </a:spcBef>
              <a:spcAft>
                <a:spcPts val="0"/>
              </a:spcAft>
              <a:buFont typeface="Symbol"/>
              <a:buChar char=""/>
            </a:pPr>
            <a:r>
              <a:rPr lang="tr-TR" sz="2000" b="1" dirty="0">
                <a:solidFill>
                  <a:srgbClr val="333333"/>
                </a:solidFill>
                <a:ea typeface="Times New Roman"/>
              </a:rPr>
              <a:t>Harekete </a:t>
            </a:r>
            <a:r>
              <a:rPr lang="tr-TR" sz="2000" b="1" dirty="0" err="1" smtClean="0">
                <a:solidFill>
                  <a:srgbClr val="333333"/>
                </a:solidFill>
                <a:ea typeface="Times New Roman"/>
              </a:rPr>
              <a:t>Geçirebilirlik</a:t>
            </a:r>
            <a:r>
              <a:rPr lang="tr-TR" sz="2000" dirty="0">
                <a:solidFill>
                  <a:srgbClr val="333333"/>
                </a:solidFill>
                <a:ea typeface="Times New Roman"/>
              </a:rPr>
              <a:t> </a:t>
            </a:r>
            <a:endParaRPr lang="tr-TR" sz="2000" dirty="0">
              <a:ea typeface="Times New Roman"/>
            </a:endParaRPr>
          </a:p>
          <a:p>
            <a:pPr lvl="3" algn="just">
              <a:spcBef>
                <a:spcPts val="0"/>
              </a:spcBef>
              <a:spcAft>
                <a:spcPts val="0"/>
              </a:spcAft>
              <a:buFont typeface="Symbol"/>
              <a:buChar char=""/>
            </a:pPr>
            <a:r>
              <a:rPr lang="tr-TR" sz="2000" b="1" dirty="0" smtClean="0">
                <a:solidFill>
                  <a:srgbClr val="333333"/>
                </a:solidFill>
                <a:ea typeface="Times New Roman"/>
              </a:rPr>
              <a:t>Çekicilik</a:t>
            </a:r>
            <a:endParaRPr lang="tr-TR" sz="2000" dirty="0"/>
          </a:p>
        </p:txBody>
      </p:sp>
    </p:spTree>
    <p:extLst>
      <p:ext uri="{BB962C8B-B14F-4D97-AF65-F5344CB8AC3E}">
        <p14:creationId xmlns:p14="http://schemas.microsoft.com/office/powerpoint/2010/main" val="849753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72816"/>
            <a:ext cx="8229600" cy="4104456"/>
          </a:xfrm>
        </p:spPr>
        <p:txBody>
          <a:bodyPr/>
          <a:lstStyle/>
          <a:p>
            <a:pPr lvl="0" algn="just">
              <a:spcBef>
                <a:spcPts val="0"/>
              </a:spcBef>
              <a:spcAft>
                <a:spcPts val="0"/>
              </a:spcAft>
              <a:buFont typeface="Symbol"/>
              <a:buChar char=""/>
            </a:pPr>
            <a:r>
              <a:rPr lang="tr-TR" b="1" dirty="0" err="1">
                <a:solidFill>
                  <a:srgbClr val="333333"/>
                </a:solidFill>
                <a:ea typeface="Times New Roman"/>
                <a:cs typeface="Times New Roman"/>
              </a:rPr>
              <a:t>Ölçülebilirlik</a:t>
            </a:r>
            <a:r>
              <a:rPr lang="tr-TR" b="1" dirty="0">
                <a:solidFill>
                  <a:srgbClr val="333333"/>
                </a:solidFill>
                <a:ea typeface="Times New Roman"/>
                <a:cs typeface="Times New Roman"/>
              </a:rPr>
              <a:t>:</a:t>
            </a:r>
            <a:r>
              <a:rPr lang="tr-TR" dirty="0">
                <a:solidFill>
                  <a:srgbClr val="333333"/>
                </a:solidFill>
                <a:ea typeface="Times New Roman"/>
                <a:cs typeface="Times New Roman"/>
              </a:rPr>
              <a:t> Bölümlerdeki pazarlama olanaklarının ölçülebilir olması gerekmektedir. </a:t>
            </a:r>
            <a:endParaRPr lang="tr-TR" dirty="0" smtClean="0">
              <a:solidFill>
                <a:srgbClr val="333333"/>
              </a:solidFill>
              <a:ea typeface="Times New Roman"/>
              <a:cs typeface="Times New Roman"/>
            </a:endParaRPr>
          </a:p>
          <a:p>
            <a:pPr lvl="0" algn="just">
              <a:spcBef>
                <a:spcPts val="0"/>
              </a:spcBef>
              <a:spcAft>
                <a:spcPts val="0"/>
              </a:spcAft>
              <a:buFont typeface="Symbol"/>
              <a:buChar char=""/>
            </a:pPr>
            <a:r>
              <a:rPr lang="tr-TR" dirty="0" smtClean="0">
                <a:solidFill>
                  <a:srgbClr val="333333"/>
                </a:solidFill>
                <a:ea typeface="Times New Roman"/>
                <a:cs typeface="Times New Roman"/>
              </a:rPr>
              <a:t>Bu</a:t>
            </a:r>
            <a:r>
              <a:rPr lang="tr-TR" dirty="0">
                <a:solidFill>
                  <a:srgbClr val="333333"/>
                </a:solidFill>
                <a:ea typeface="Times New Roman"/>
                <a:cs typeface="Times New Roman"/>
              </a:rPr>
              <a:t>, talebin tahmin edilebilirliğini ifade etmektedir. </a:t>
            </a:r>
            <a:endParaRPr lang="tr-TR" dirty="0" smtClean="0">
              <a:solidFill>
                <a:srgbClr val="333333"/>
              </a:solidFill>
              <a:ea typeface="Times New Roman"/>
              <a:cs typeface="Times New Roman"/>
            </a:endParaRPr>
          </a:p>
          <a:p>
            <a:pPr lvl="0" algn="just">
              <a:spcBef>
                <a:spcPts val="0"/>
              </a:spcBef>
              <a:spcAft>
                <a:spcPts val="0"/>
              </a:spcAft>
              <a:buFont typeface="Symbol"/>
              <a:buChar char=""/>
            </a:pPr>
            <a:r>
              <a:rPr lang="tr-TR" dirty="0" smtClean="0">
                <a:solidFill>
                  <a:srgbClr val="333333"/>
                </a:solidFill>
                <a:ea typeface="Times New Roman"/>
                <a:cs typeface="Times New Roman"/>
              </a:rPr>
              <a:t>Bölümün </a:t>
            </a:r>
            <a:r>
              <a:rPr lang="tr-TR" dirty="0">
                <a:solidFill>
                  <a:srgbClr val="333333"/>
                </a:solidFill>
                <a:ea typeface="Times New Roman"/>
                <a:cs typeface="Times New Roman"/>
              </a:rPr>
              <a:t>ne kadar büyük ve gelir getirme potansiyelinin ne kadar yüksek olduğu sorusunu cevaplayan bir ölçüttür</a:t>
            </a:r>
            <a:r>
              <a:rPr lang="tr-TR" dirty="0" smtClean="0">
                <a:solidFill>
                  <a:srgbClr val="333333"/>
                </a:solidFill>
                <a:ea typeface="Times New Roman"/>
                <a:cs typeface="Times New Roman"/>
              </a:rPr>
              <a:t>.</a:t>
            </a:r>
          </a:p>
          <a:p>
            <a:pPr lvl="0" algn="just">
              <a:spcBef>
                <a:spcPts val="0"/>
              </a:spcBef>
              <a:spcAft>
                <a:spcPts val="0"/>
              </a:spcAft>
              <a:buFont typeface="Symbol"/>
              <a:buChar char=""/>
            </a:pPr>
            <a:endParaRPr lang="tr-TR" dirty="0">
              <a:ea typeface="Times New Roman"/>
            </a:endParaRPr>
          </a:p>
          <a:p>
            <a:pPr lvl="0" algn="just">
              <a:spcBef>
                <a:spcPts val="0"/>
              </a:spcBef>
              <a:spcAft>
                <a:spcPts val="0"/>
              </a:spcAft>
              <a:buFont typeface="Symbol"/>
              <a:buChar char=""/>
            </a:pPr>
            <a:r>
              <a:rPr lang="tr-TR" b="1" dirty="0">
                <a:solidFill>
                  <a:srgbClr val="333333"/>
                </a:solidFill>
                <a:ea typeface="Times New Roman"/>
                <a:cs typeface="Times New Roman"/>
              </a:rPr>
              <a:t>Ulaşılabilirlik:</a:t>
            </a:r>
            <a:r>
              <a:rPr lang="tr-TR" dirty="0">
                <a:solidFill>
                  <a:srgbClr val="333333"/>
                </a:solidFill>
                <a:ea typeface="Times New Roman"/>
                <a:cs typeface="Times New Roman"/>
              </a:rPr>
              <a:t> İşletme veya pazarlama çabalarıyla yalnızca o hedeflere ulaşılabilme olanaklarına sahip olmalıdır</a:t>
            </a:r>
            <a:r>
              <a:rPr lang="tr-TR" dirty="0" smtClean="0">
                <a:solidFill>
                  <a:srgbClr val="333333"/>
                </a:solidFill>
                <a:ea typeface="Times New Roman"/>
                <a:cs typeface="Times New Roman"/>
              </a:rPr>
              <a:t>.</a:t>
            </a:r>
          </a:p>
          <a:p>
            <a:pPr lvl="0" algn="just">
              <a:spcBef>
                <a:spcPts val="0"/>
              </a:spcBef>
              <a:spcAft>
                <a:spcPts val="0"/>
              </a:spcAft>
              <a:buFont typeface="Symbol"/>
              <a:buChar char=""/>
            </a:pPr>
            <a:endParaRPr lang="tr-TR" dirty="0">
              <a:ea typeface="Times New Roman"/>
            </a:endParaRPr>
          </a:p>
          <a:p>
            <a:pPr lvl="0" algn="just">
              <a:spcBef>
                <a:spcPts val="0"/>
              </a:spcBef>
              <a:spcAft>
                <a:spcPts val="0"/>
              </a:spcAft>
              <a:buFont typeface="Symbol"/>
              <a:buChar char=""/>
            </a:pPr>
            <a:r>
              <a:rPr lang="tr-TR" b="1" dirty="0">
                <a:solidFill>
                  <a:srgbClr val="333333"/>
                </a:solidFill>
                <a:ea typeface="Times New Roman"/>
                <a:cs typeface="Times New Roman"/>
              </a:rPr>
              <a:t>Yeterlilik (Karlılık):</a:t>
            </a:r>
            <a:r>
              <a:rPr lang="tr-TR" dirty="0">
                <a:solidFill>
                  <a:srgbClr val="333333"/>
                </a:solidFill>
                <a:ea typeface="Times New Roman"/>
                <a:cs typeface="Times New Roman"/>
              </a:rPr>
              <a:t> Seçilecek pazar bölümünün ayrı bir pazarlama çabası göstermeye değecek kadar büyük ve karlı olup olmadığı belirlenmelidir.</a:t>
            </a:r>
            <a:endParaRPr lang="tr-TR" dirty="0">
              <a:ea typeface="Times New Roman"/>
            </a:endParaRPr>
          </a:p>
          <a:p>
            <a:endParaRPr lang="tr-TR" dirty="0"/>
          </a:p>
        </p:txBody>
      </p:sp>
    </p:spTree>
    <p:extLst>
      <p:ext uri="{BB962C8B-B14F-4D97-AF65-F5344CB8AC3E}">
        <p14:creationId xmlns:p14="http://schemas.microsoft.com/office/powerpoint/2010/main" val="91298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lgn="just">
              <a:spcBef>
                <a:spcPts val="0"/>
              </a:spcBef>
              <a:spcAft>
                <a:spcPts val="0"/>
              </a:spcAft>
              <a:buClr>
                <a:srgbClr val="000000"/>
              </a:buClr>
              <a:buFont typeface="Symbol"/>
              <a:buChar char=""/>
            </a:pPr>
            <a:r>
              <a:rPr lang="tr-TR" b="1" dirty="0">
                <a:solidFill>
                  <a:srgbClr val="333333"/>
                </a:solidFill>
                <a:ea typeface="Times New Roman"/>
                <a:cs typeface="Times New Roman"/>
              </a:rPr>
              <a:t>Ayırt Edilebilirlik (Homojenlik):</a:t>
            </a:r>
            <a:r>
              <a:rPr lang="tr-TR" dirty="0">
                <a:solidFill>
                  <a:srgbClr val="333333"/>
                </a:solidFill>
                <a:ea typeface="Times New Roman"/>
                <a:cs typeface="Times New Roman"/>
              </a:rPr>
              <a:t> Seçilecek pazar bölümü diğer bölümlerle karşılaştırıldığında pazar davranışı açısından açık farklılıklar gösterebilmelidir. Bu bölümün bütün üyelerinin benzer davranışlara ne kadar sahip olduğunu ortaya koyan bir ölçüttür</a:t>
            </a:r>
            <a:r>
              <a:rPr lang="tr-TR" dirty="0" smtClean="0">
                <a:solidFill>
                  <a:srgbClr val="333333"/>
                </a:solidFill>
                <a:ea typeface="Times New Roman"/>
                <a:cs typeface="Times New Roman"/>
              </a:rPr>
              <a:t>.</a:t>
            </a:r>
          </a:p>
          <a:p>
            <a:pPr lvl="0" algn="just">
              <a:spcBef>
                <a:spcPts val="0"/>
              </a:spcBef>
              <a:spcAft>
                <a:spcPts val="0"/>
              </a:spcAft>
              <a:buClr>
                <a:srgbClr val="000000"/>
              </a:buClr>
              <a:buFont typeface="Symbol"/>
              <a:buChar char=""/>
            </a:pPr>
            <a:endParaRPr lang="tr-TR" dirty="0">
              <a:ea typeface="Times New Roman"/>
            </a:endParaRPr>
          </a:p>
          <a:p>
            <a:pPr lvl="0" algn="just">
              <a:spcBef>
                <a:spcPts val="0"/>
              </a:spcBef>
              <a:spcAft>
                <a:spcPts val="0"/>
              </a:spcAft>
              <a:buClr>
                <a:srgbClr val="000000"/>
              </a:buClr>
              <a:buFont typeface="Symbol"/>
              <a:buChar char=""/>
            </a:pPr>
            <a:r>
              <a:rPr lang="tr-TR" b="1" dirty="0">
                <a:solidFill>
                  <a:srgbClr val="333333"/>
                </a:solidFill>
                <a:ea typeface="Times New Roman"/>
                <a:cs typeface="Times New Roman"/>
              </a:rPr>
              <a:t>Harekete </a:t>
            </a:r>
            <a:r>
              <a:rPr lang="tr-TR" b="1" dirty="0" err="1">
                <a:solidFill>
                  <a:srgbClr val="333333"/>
                </a:solidFill>
                <a:ea typeface="Times New Roman"/>
                <a:cs typeface="Times New Roman"/>
              </a:rPr>
              <a:t>Geçirebilirlik</a:t>
            </a:r>
            <a:r>
              <a:rPr lang="tr-TR" b="1" dirty="0">
                <a:solidFill>
                  <a:srgbClr val="333333"/>
                </a:solidFill>
                <a:ea typeface="Times New Roman"/>
                <a:cs typeface="Times New Roman"/>
              </a:rPr>
              <a:t>:</a:t>
            </a:r>
            <a:r>
              <a:rPr lang="tr-TR" dirty="0">
                <a:solidFill>
                  <a:srgbClr val="333333"/>
                </a:solidFill>
                <a:ea typeface="Times New Roman"/>
                <a:cs typeface="Times New Roman"/>
              </a:rPr>
              <a:t> Seçilecek pazar bölümleri, pazarlama iletişimi değişkenlerinin farklılaşmasına yanıt verecek şekilde olmalıdır</a:t>
            </a:r>
            <a:r>
              <a:rPr lang="tr-TR" dirty="0" smtClean="0">
                <a:solidFill>
                  <a:srgbClr val="333333"/>
                </a:solidFill>
                <a:ea typeface="Times New Roman"/>
                <a:cs typeface="Times New Roman"/>
              </a:rPr>
              <a:t>.</a:t>
            </a:r>
          </a:p>
          <a:p>
            <a:pPr lvl="0" algn="just">
              <a:spcBef>
                <a:spcPts val="0"/>
              </a:spcBef>
              <a:spcAft>
                <a:spcPts val="0"/>
              </a:spcAft>
              <a:buClr>
                <a:srgbClr val="000000"/>
              </a:buClr>
              <a:buFont typeface="Symbol"/>
              <a:buChar char=""/>
            </a:pPr>
            <a:endParaRPr lang="tr-TR" dirty="0">
              <a:ea typeface="Times New Roman"/>
            </a:endParaRPr>
          </a:p>
          <a:p>
            <a:pPr lvl="0" algn="just">
              <a:spcBef>
                <a:spcPts val="0"/>
              </a:spcBef>
              <a:spcAft>
                <a:spcPts val="0"/>
              </a:spcAft>
              <a:buClr>
                <a:srgbClr val="000000"/>
              </a:buClr>
              <a:buFont typeface="Symbol"/>
              <a:buChar char=""/>
            </a:pPr>
            <a:r>
              <a:rPr lang="tr-TR" b="1" dirty="0">
                <a:solidFill>
                  <a:srgbClr val="333333"/>
                </a:solidFill>
                <a:ea typeface="Times New Roman"/>
                <a:cs typeface="Times New Roman"/>
              </a:rPr>
              <a:t>Çekicilik:</a:t>
            </a:r>
            <a:r>
              <a:rPr lang="tr-TR" dirty="0">
                <a:solidFill>
                  <a:srgbClr val="333333"/>
                </a:solidFill>
                <a:ea typeface="Times New Roman"/>
                <a:cs typeface="Times New Roman"/>
              </a:rPr>
              <a:t> Müşteriler bu pazar bölümlerinin ihtiyaçlarını karşılayan ürünleri kendilerine sağlayacağına ikna olmalıdır.</a:t>
            </a:r>
            <a:endParaRPr lang="tr-TR" dirty="0">
              <a:ea typeface="Times New Roman"/>
            </a:endParaRPr>
          </a:p>
        </p:txBody>
      </p:sp>
    </p:spTree>
    <p:extLst>
      <p:ext uri="{BB962C8B-B14F-4D97-AF65-F5344CB8AC3E}">
        <p14:creationId xmlns:p14="http://schemas.microsoft.com/office/powerpoint/2010/main" val="2859152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980728"/>
            <a:ext cx="7200800" cy="1224136"/>
          </a:xfrm>
        </p:spPr>
        <p:txBody>
          <a:bodyPr/>
          <a:lstStyle/>
          <a:p>
            <a:r>
              <a:rPr lang="tr-TR" b="1" dirty="0" smtClean="0"/>
              <a:t>Hizmet Pazarını Bölümlendirme Kriterleri</a:t>
            </a:r>
            <a:endParaRPr lang="tr-TR" b="1" dirty="0"/>
          </a:p>
        </p:txBody>
      </p:sp>
      <p:sp>
        <p:nvSpPr>
          <p:cNvPr id="3" name="2 İçerik Yer Tutucusu"/>
          <p:cNvSpPr>
            <a:spLocks noGrp="1"/>
          </p:cNvSpPr>
          <p:nvPr>
            <p:ph idx="1"/>
          </p:nvPr>
        </p:nvSpPr>
        <p:spPr>
          <a:xfrm>
            <a:off x="539552" y="2420888"/>
            <a:ext cx="8229600" cy="3800484"/>
          </a:xfrm>
        </p:spPr>
        <p:txBody>
          <a:bodyPr/>
          <a:lstStyle/>
          <a:p>
            <a:pPr>
              <a:spcBef>
                <a:spcPts val="0"/>
              </a:spcBef>
            </a:pPr>
            <a:r>
              <a:rPr lang="tr-TR" dirty="0"/>
              <a:t>Pazar bölümlendirmenin hizmet pazarı alanında daha çok finansal hizmetlerde, turizm hizmetlerinde, ileri teknoloji ile ilgili müşteri hizmetlerinde ve bilgi sistemleri hizmetlerinde yapılan çalışmalarla uygulamaya konu olduğunu söylemek mümkündür. Bu alanlarda yapılan çalışmalarda pazar bölümlendirmede müşteri beklentileri ve müşteri tarafından hizmete verilen hizmet kalite kriterleri </a:t>
            </a:r>
            <a:r>
              <a:rPr lang="tr-TR" dirty="0" smtClean="0"/>
              <a:t>kullanılmıştır.</a:t>
            </a:r>
          </a:p>
          <a:p>
            <a:pPr>
              <a:spcBef>
                <a:spcPts val="0"/>
              </a:spcBef>
            </a:pPr>
            <a:endParaRPr lang="tr-TR" dirty="0" smtClean="0"/>
          </a:p>
          <a:p>
            <a:pPr>
              <a:spcBef>
                <a:spcPts val="0"/>
              </a:spcBef>
            </a:pPr>
            <a:r>
              <a:rPr lang="tr-TR" dirty="0"/>
              <a:t>Genelde pazar bölümlendirmede işletmeler kendi ürün ve hizmetlerine yönelik coğrafik, demografik, </a:t>
            </a:r>
            <a:r>
              <a:rPr lang="tr-TR" dirty="0" err="1"/>
              <a:t>sosyo</a:t>
            </a:r>
            <a:r>
              <a:rPr lang="tr-TR" dirty="0"/>
              <a:t>-ekonomik, </a:t>
            </a:r>
            <a:r>
              <a:rPr lang="tr-TR" dirty="0" err="1"/>
              <a:t>psikografik</a:t>
            </a:r>
            <a:r>
              <a:rPr lang="tr-TR" dirty="0"/>
              <a:t>, davranışsal ve psikolojik tutumlarla ilişkili kriterler </a:t>
            </a:r>
            <a:r>
              <a:rPr lang="tr-TR" dirty="0" smtClean="0"/>
              <a:t>kullanabilir.</a:t>
            </a:r>
            <a:endParaRPr lang="tr-TR" dirty="0"/>
          </a:p>
        </p:txBody>
      </p:sp>
    </p:spTree>
  </p:cSld>
  <p:clrMapOvr>
    <a:masterClrMapping/>
  </p:clrMapOvr>
</p:sld>
</file>

<file path=ppt/theme/theme1.xml><?xml version="1.0" encoding="utf-8"?>
<a:theme xmlns:a="http://schemas.openxmlformats.org/drawingml/2006/main" name="tf10131490">
  <a:themeElements>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AsianPacAmerHerMonth_TP10131490">
      <a:majorFont>
        <a:latin typeface="Gill Sans MT"/>
        <a:ea typeface=""/>
        <a:cs typeface=""/>
      </a:majorFont>
      <a:minorFont>
        <a:latin typeface="Gill Sans M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tf10131490</Template>
  <TotalTime>770</TotalTime>
  <Words>1329</Words>
  <Application>Microsoft Office PowerPoint</Application>
  <PresentationFormat>Ekran Gösterisi (4:3)</PresentationFormat>
  <Paragraphs>158</Paragraphs>
  <Slides>26</Slides>
  <Notes>1</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tf10131490</vt:lpstr>
      <vt:lpstr>Bölüm 3 Pazar Bölümlendirme, Hedef Pazar ve Konumlandırma</vt:lpstr>
      <vt:lpstr>Öğrenme Çıktıları</vt:lpstr>
      <vt:lpstr>Hizmetlerde Pazar Bölümlendirme</vt:lpstr>
      <vt:lpstr>PowerPoint Sunusu</vt:lpstr>
      <vt:lpstr>PowerPoint Sunusu</vt:lpstr>
      <vt:lpstr>PowerPoint Sunusu</vt:lpstr>
      <vt:lpstr>PowerPoint Sunusu</vt:lpstr>
      <vt:lpstr>PowerPoint Sunusu</vt:lpstr>
      <vt:lpstr>Hizmet Pazarını Bölümlendirme Kriterleri</vt:lpstr>
      <vt:lpstr>Hizmet Pazarını Bölümlendirme Kriterleri</vt:lpstr>
      <vt:lpstr>PowerPoint Sunusu</vt:lpstr>
      <vt:lpstr>PowerPoint Sunusu</vt:lpstr>
      <vt:lpstr>PowerPoint Sunusu</vt:lpstr>
      <vt:lpstr>Hizmet Pazarlarına Özgü Bölümlendirme Konuları</vt:lpstr>
      <vt:lpstr>   HEDEF PAZAR</vt:lpstr>
      <vt:lpstr>PowerPoint Sunusu</vt:lpstr>
      <vt:lpstr> Hedef Pazar Seçim Stratejileri</vt:lpstr>
      <vt:lpstr>                               HİZMETLERİN KONUMLANDIRILMASI</vt:lpstr>
      <vt:lpstr>Farklılaştırma Stratejileri</vt:lpstr>
      <vt:lpstr>Konumlandırma Stratejileri</vt:lpstr>
      <vt:lpstr>Konumlandırma Stratejileri</vt:lpstr>
      <vt:lpstr>Konumlandırma Stratejileri</vt:lpstr>
      <vt:lpstr>Konumlandırma Süreci</vt:lpstr>
      <vt:lpstr>Konumlandırma Süreci </vt:lpstr>
      <vt:lpstr>Tartışma Soruları</vt:lpstr>
      <vt:lpstr>GELECEK BÖLÜM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Bölüm 6 Hizmetlerde Dağıtım</dc:title>
  <dc:creator>@</dc:creator>
  <cp:lastModifiedBy>Windows Kullanıcısı</cp:lastModifiedBy>
  <cp:revision>59</cp:revision>
  <dcterms:created xsi:type="dcterms:W3CDTF">2017-08-29T10:53:56Z</dcterms:created>
  <dcterms:modified xsi:type="dcterms:W3CDTF">2021-11-09T19:26:36Z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TC101314901033</vt:lpwstr>
  </property>
</Properties>
</file>