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256" r:id="rId2"/>
    <p:sldId id="258" r:id="rId3"/>
    <p:sldId id="259" r:id="rId4"/>
    <p:sldId id="260" r:id="rId5"/>
    <p:sldId id="261" r:id="rId6"/>
    <p:sldId id="296" r:id="rId7"/>
    <p:sldId id="298" r:id="rId8"/>
    <p:sldId id="262" r:id="rId9"/>
    <p:sldId id="263" r:id="rId10"/>
    <p:sldId id="264" r:id="rId11"/>
    <p:sldId id="265" r:id="rId12"/>
    <p:sldId id="304" r:id="rId13"/>
    <p:sldId id="267" r:id="rId14"/>
    <p:sldId id="299" r:id="rId15"/>
    <p:sldId id="268" r:id="rId16"/>
    <p:sldId id="300" r:id="rId17"/>
    <p:sldId id="269" r:id="rId18"/>
    <p:sldId id="270" r:id="rId19"/>
    <p:sldId id="271" r:id="rId20"/>
    <p:sldId id="272" r:id="rId21"/>
    <p:sldId id="273" r:id="rId22"/>
    <p:sldId id="274" r:id="rId23"/>
    <p:sldId id="275" r:id="rId24"/>
    <p:sldId id="277" r:id="rId25"/>
    <p:sldId id="280" r:id="rId26"/>
    <p:sldId id="301" r:id="rId27"/>
    <p:sldId id="283" r:id="rId28"/>
    <p:sldId id="285" r:id="rId29"/>
    <p:sldId id="286" r:id="rId30"/>
    <p:sldId id="30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602B"/>
    <a:srgbClr val="00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p:scale>
          <a:sx n="76" d="100"/>
          <a:sy n="76" d="100"/>
        </p:scale>
        <p:origin x="-1158" y="1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A68961-F13C-4DA7-B730-ADCADE05E293}" type="datetimeFigureOut">
              <a:rPr lang="tr-TR" smtClean="0"/>
              <a:pPr/>
              <a:t>9.11.2021</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FFF62E-D926-4327-A4E6-8D8D28D628E9}" type="slidenum">
              <a:rPr lang="tr-TR" smtClean="0"/>
              <a:pPr/>
              <a:t>‹#›</a:t>
            </a:fld>
            <a:endParaRPr lang="tr-TR"/>
          </a:p>
        </p:txBody>
      </p:sp>
    </p:spTree>
    <p:extLst>
      <p:ext uri="{BB962C8B-B14F-4D97-AF65-F5344CB8AC3E}">
        <p14:creationId xmlns:p14="http://schemas.microsoft.com/office/powerpoint/2010/main" val="1167790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C28D5D-D5FA-47AA-BE39-9AD539A5E9F5}" type="slidenum">
              <a:rPr lang="en-US"/>
              <a:pPr/>
              <a:t>‹#›</a:t>
            </a:fld>
            <a:endParaRPr lang="en-US"/>
          </a:p>
        </p:txBody>
      </p:sp>
    </p:spTree>
    <p:extLst>
      <p:ext uri="{BB962C8B-B14F-4D97-AF65-F5344CB8AC3E}">
        <p14:creationId xmlns:p14="http://schemas.microsoft.com/office/powerpoint/2010/main" val="426751083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FE300-4B1F-4E7D-8DF9-74AD4DC5C105}" type="slidenum">
              <a:rPr lang="en-US"/>
              <a:pPr/>
              <a:t>1</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aşlık Slaydı">
    <p:spTree>
      <p:nvGrpSpPr>
        <p:cNvPr id="1" name=""/>
        <p:cNvGrpSpPr/>
        <p:nvPr/>
      </p:nvGrpSpPr>
      <p:grpSpPr>
        <a:xfrm>
          <a:off x="0" y="0"/>
          <a:ext cx="0" cy="0"/>
          <a:chOff x="0" y="0"/>
          <a:chExt cx="0" cy="0"/>
        </a:xfrm>
      </p:grpSpPr>
      <p:pic>
        <p:nvPicPr>
          <p:cNvPr id="25613" name="Picture 13" descr="psam_pg1NEW"/>
          <p:cNvPicPr>
            <a:picLocks noChangeAspect="1" noChangeArrowheads="1"/>
          </p:cNvPicPr>
          <p:nvPr/>
        </p:nvPicPr>
        <p:blipFill>
          <a:blip r:embed="rId2" cstate="print"/>
          <a:srcRect b="28048"/>
          <a:stretch>
            <a:fillRect/>
          </a:stretch>
        </p:blipFill>
        <p:spPr bwMode="auto">
          <a:xfrm>
            <a:off x="0" y="928670"/>
            <a:ext cx="9144000" cy="4286280"/>
          </a:xfrm>
          <a:prstGeom prst="rect">
            <a:avLst/>
          </a:prstGeom>
          <a:noFill/>
        </p:spPr>
      </p:pic>
      <p:pic>
        <p:nvPicPr>
          <p:cNvPr id="17" name="16 Resim" descr="ana foto.jpg"/>
          <p:cNvPicPr preferRelativeResize="0">
            <a:picLocks/>
          </p:cNvPicPr>
          <p:nvPr userDrawn="1"/>
        </p:nvPicPr>
        <p:blipFill>
          <a:blip r:embed="rId3" cstate="print"/>
          <a:srcRect t="14009"/>
          <a:stretch>
            <a:fillRect/>
          </a:stretch>
        </p:blipFill>
        <p:spPr>
          <a:xfrm>
            <a:off x="32" y="5209224"/>
            <a:ext cx="9144000" cy="1648800"/>
          </a:xfrm>
          <a:prstGeom prst="rect">
            <a:avLst/>
          </a:prstGeom>
        </p:spPr>
      </p:pic>
      <p:sp>
        <p:nvSpPr>
          <p:cNvPr id="24" name="23 Dikdörtgen"/>
          <p:cNvSpPr/>
          <p:nvPr userDrawn="1"/>
        </p:nvSpPr>
        <p:spPr>
          <a:xfrm>
            <a:off x="2214546" y="0"/>
            <a:ext cx="4572000" cy="861774"/>
          </a:xfrm>
          <a:prstGeom prst="rect">
            <a:avLst/>
          </a:prstGeom>
        </p:spPr>
        <p:txBody>
          <a:bodyPr wrap="square">
            <a:spAutoFit/>
          </a:bodyPr>
          <a:lstStyle/>
          <a:p>
            <a:pPr algn="ctr"/>
            <a: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t>Hizmet Pazarlaması</a:t>
            </a:r>
            <a:b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t>Stratejik Bir Yaklaşımla</a:t>
            </a:r>
            <a:br>
              <a:rPr kumimoji="0" lang="tr-TR" sz="140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(Ed.)</a:t>
            </a:r>
            <a:b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br>
            <a:r>
              <a:rPr kumimoji="0" lang="tr-TR" sz="1050" b="1" i="0" u="none" strike="noStrike" kern="0" cap="none" spc="0" normalizeH="0" baseline="0" noProof="0" dirty="0" err="1" smtClean="0">
                <a:ln>
                  <a:noFill/>
                </a:ln>
                <a:solidFill>
                  <a:srgbClr val="007A37"/>
                </a:solidFill>
                <a:effectLst/>
                <a:uLnTx/>
                <a:uFillTx/>
                <a:latin typeface="Book Antiqua" pitchFamily="18" charset="0"/>
                <a:ea typeface="+mj-ea"/>
                <a:cs typeface="+mj-cs"/>
              </a:rPr>
              <a:t>Prof.Dr</a:t>
            </a: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Berrin ONARAN – Yrd.</a:t>
            </a:r>
            <a:r>
              <a:rPr kumimoji="0" lang="tr-TR" sz="1050" b="1" i="0" u="none" strike="noStrike" kern="0" cap="none" spc="0" normalizeH="0" baseline="0" noProof="0" dirty="0" err="1" smtClean="0">
                <a:ln>
                  <a:noFill/>
                </a:ln>
                <a:solidFill>
                  <a:srgbClr val="007A37"/>
                </a:solidFill>
                <a:effectLst/>
                <a:uLnTx/>
                <a:uFillTx/>
                <a:latin typeface="Book Antiqua" pitchFamily="18" charset="0"/>
                <a:ea typeface="+mj-ea"/>
                <a:cs typeface="+mj-cs"/>
              </a:rPr>
              <a:t>Doç.Dr</a:t>
            </a:r>
            <a:r>
              <a:rPr kumimoji="0" lang="tr-TR" sz="1050" b="1" i="0" u="none" strike="noStrike" kern="0" cap="none" spc="0" normalizeH="0" baseline="0" noProof="0" dirty="0" smtClean="0">
                <a:ln>
                  <a:noFill/>
                </a:ln>
                <a:solidFill>
                  <a:srgbClr val="007A37"/>
                </a:solidFill>
                <a:effectLst/>
                <a:uLnTx/>
                <a:uFillTx/>
                <a:latin typeface="Book Antiqua" pitchFamily="18" charset="0"/>
                <a:ea typeface="+mj-ea"/>
                <a:cs typeface="+mj-cs"/>
              </a:rPr>
              <a:t>. Alparslan ÖZMEN</a:t>
            </a:r>
            <a:endParaRPr lang="tr-TR" sz="1600" b="1" dirty="0">
              <a:solidFill>
                <a:srgbClr val="007A37"/>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D983D387-BCB6-4134-B086-EAFAFA5A0A5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76200"/>
            <a:ext cx="2057400" cy="58674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762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BFA7082A-C43F-43C7-972C-6535AC719DF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200"/>
            <a:ext cx="6781800" cy="10668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219200"/>
            <a:ext cx="8229600" cy="2286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57200" y="3657600"/>
            <a:ext cx="8229600" cy="2286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902AB83A-B26C-4AF2-BFFC-A15A19D6205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200"/>
            <a:ext cx="6781800" cy="10668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219200"/>
            <a:ext cx="4038600" cy="47244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219200"/>
            <a:ext cx="4038600" cy="4724400"/>
          </a:xfrm>
        </p:spPr>
        <p:txBody>
          <a:bodyPr/>
          <a:lstStyle/>
          <a:p>
            <a:r>
              <a:rPr lang="tr-TR" smtClean="0"/>
              <a:t>Küçük resim eklemek için simgeyi tıklatın</a:t>
            </a:r>
            <a:endParaRPr lang="tr-TR"/>
          </a:p>
        </p:txBody>
      </p:sp>
      <p:sp>
        <p:nvSpPr>
          <p:cNvPr id="5" name="4 Veri Yer Tutucusu"/>
          <p:cNvSpPr>
            <a:spLocks noGrp="1"/>
          </p:cNvSpPr>
          <p:nvPr>
            <p:ph type="dt" sz="half" idx="10"/>
          </p:nvPr>
        </p:nvSpPr>
        <p:spPr>
          <a:xfrm>
            <a:off x="457200" y="6245225"/>
            <a:ext cx="2133600" cy="476250"/>
          </a:xfrm>
        </p:spPr>
        <p:txBody>
          <a:bodyPr/>
          <a:lstStyle>
            <a:lvl1pPr>
              <a:defRPr/>
            </a:lvl1pPr>
          </a:lstStyle>
          <a:p>
            <a:endParaRPr lang="en-US"/>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6 Slayt Numarası Yer Tutucusu"/>
          <p:cNvSpPr>
            <a:spLocks noGrp="1"/>
          </p:cNvSpPr>
          <p:nvPr>
            <p:ph type="sldNum" sz="quarter" idx="12"/>
          </p:nvPr>
        </p:nvSpPr>
        <p:spPr>
          <a:xfrm>
            <a:off x="6553200" y="6245225"/>
            <a:ext cx="2133600" cy="476250"/>
          </a:xfrm>
        </p:spPr>
        <p:txBody>
          <a:bodyPr/>
          <a:lstStyle>
            <a:lvl1pPr>
              <a:defRPr/>
            </a:lvl1pPr>
          </a:lstStyle>
          <a:p>
            <a:fld id="{48F86F8A-6F39-412B-B90C-C86F98A6D23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1004878"/>
            <a:ext cx="6781800" cy="923924"/>
          </a:xfrm>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lvl1pPr>
              <a:defRPr sz="2000"/>
            </a:lvl1pPr>
            <a:lvl2pPr>
              <a:defRPr sz="2000"/>
            </a:lvl2pPr>
            <a:lvl3pPr>
              <a:defRPr sz="1800"/>
            </a:lvl3pPr>
            <a:lvl4pPr>
              <a:defRPr sz="1600"/>
            </a:lvl4pPr>
            <a:lvl5pPr>
              <a:defRPr sz="1600"/>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D4BF80EB-502C-4C4F-AB2D-2CE7A61567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endParaRPr lang="en-US"/>
          </a:p>
        </p:txBody>
      </p:sp>
      <p:sp>
        <p:nvSpPr>
          <p:cNvPr id="5" name="4 Altbilgi Yer Tutucusu"/>
          <p:cNvSpPr>
            <a:spLocks noGrp="1"/>
          </p:cNvSpPr>
          <p:nvPr>
            <p:ph type="ftr" sz="quarter" idx="11"/>
          </p:nvPr>
        </p:nvSpPr>
        <p:spPr/>
        <p:txBody>
          <a:bodyPr/>
          <a:lstStyle>
            <a:lvl1pPr>
              <a:defRPr/>
            </a:lvl1pPr>
          </a:lstStyle>
          <a:p>
            <a:endParaRPr lang="en-US"/>
          </a:p>
        </p:txBody>
      </p:sp>
      <p:sp>
        <p:nvSpPr>
          <p:cNvPr id="6" name="5 Slayt Numarası Yer Tutucusu"/>
          <p:cNvSpPr>
            <a:spLocks noGrp="1"/>
          </p:cNvSpPr>
          <p:nvPr>
            <p:ph type="sldNum" sz="quarter" idx="12"/>
          </p:nvPr>
        </p:nvSpPr>
        <p:spPr/>
        <p:txBody>
          <a:bodyPr/>
          <a:lstStyle>
            <a:lvl1pPr>
              <a:defRPr/>
            </a:lvl1pPr>
          </a:lstStyle>
          <a:p>
            <a:fld id="{5C53A906-3D91-469F-BAEA-AD565BECB8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93C94220-B31D-417D-8416-440CA960742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a:defRPr/>
            </a:lvl1pPr>
          </a:lstStyle>
          <a:p>
            <a:endParaRPr lang="en-US"/>
          </a:p>
        </p:txBody>
      </p:sp>
      <p:sp>
        <p:nvSpPr>
          <p:cNvPr id="8" name="7 Altbilgi Yer Tutucusu"/>
          <p:cNvSpPr>
            <a:spLocks noGrp="1"/>
          </p:cNvSpPr>
          <p:nvPr>
            <p:ph type="ftr" sz="quarter" idx="11"/>
          </p:nvPr>
        </p:nvSpPr>
        <p:spPr/>
        <p:txBody>
          <a:bodyPr/>
          <a:lstStyle>
            <a:lvl1pPr>
              <a:defRPr/>
            </a:lvl1pPr>
          </a:lstStyle>
          <a:p>
            <a:endParaRPr lang="en-US"/>
          </a:p>
        </p:txBody>
      </p:sp>
      <p:sp>
        <p:nvSpPr>
          <p:cNvPr id="9" name="8 Slayt Numarası Yer Tutucusu"/>
          <p:cNvSpPr>
            <a:spLocks noGrp="1"/>
          </p:cNvSpPr>
          <p:nvPr>
            <p:ph type="sldNum" sz="quarter" idx="12"/>
          </p:nvPr>
        </p:nvSpPr>
        <p:spPr/>
        <p:txBody>
          <a:bodyPr/>
          <a:lstStyle>
            <a:lvl1pPr>
              <a:defRPr/>
            </a:lvl1pPr>
          </a:lstStyle>
          <a:p>
            <a:fld id="{F57042CC-8AC4-4F6B-A4A7-822C299B621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a:defRPr/>
            </a:lvl1pPr>
          </a:lstStyle>
          <a:p>
            <a:endParaRPr lang="en-US"/>
          </a:p>
        </p:txBody>
      </p:sp>
      <p:sp>
        <p:nvSpPr>
          <p:cNvPr id="4" name="3 Altbilgi Yer Tutucusu"/>
          <p:cNvSpPr>
            <a:spLocks noGrp="1"/>
          </p:cNvSpPr>
          <p:nvPr>
            <p:ph type="ftr" sz="quarter" idx="11"/>
          </p:nvPr>
        </p:nvSpPr>
        <p:spPr/>
        <p:txBody>
          <a:bodyPr/>
          <a:lstStyle>
            <a:lvl1pPr>
              <a:defRPr/>
            </a:lvl1pPr>
          </a:lstStyle>
          <a:p>
            <a:endParaRPr lang="en-US"/>
          </a:p>
        </p:txBody>
      </p:sp>
      <p:sp>
        <p:nvSpPr>
          <p:cNvPr id="5" name="4 Slayt Numarası Yer Tutucusu"/>
          <p:cNvSpPr>
            <a:spLocks noGrp="1"/>
          </p:cNvSpPr>
          <p:nvPr>
            <p:ph type="sldNum" sz="quarter" idx="12"/>
          </p:nvPr>
        </p:nvSpPr>
        <p:spPr/>
        <p:txBody>
          <a:bodyPr/>
          <a:lstStyle>
            <a:lvl1pPr>
              <a:defRPr/>
            </a:lvl1pPr>
          </a:lstStyle>
          <a:p>
            <a:fld id="{87AE4864-C2E2-4A5F-AAA8-7C0291B1E68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lvl1pPr>
          </a:lstStyle>
          <a:p>
            <a:endParaRPr lang="en-US"/>
          </a:p>
        </p:txBody>
      </p:sp>
      <p:sp>
        <p:nvSpPr>
          <p:cNvPr id="3" name="2 Altbilgi Yer Tutucusu"/>
          <p:cNvSpPr>
            <a:spLocks noGrp="1"/>
          </p:cNvSpPr>
          <p:nvPr>
            <p:ph type="ftr" sz="quarter" idx="11"/>
          </p:nvPr>
        </p:nvSpPr>
        <p:spPr/>
        <p:txBody>
          <a:bodyPr/>
          <a:lstStyle>
            <a:lvl1pPr>
              <a:defRPr/>
            </a:lvl1pPr>
          </a:lstStyle>
          <a:p>
            <a:endParaRPr lang="en-US"/>
          </a:p>
        </p:txBody>
      </p:sp>
      <p:sp>
        <p:nvSpPr>
          <p:cNvPr id="4" name="3 Slayt Numarası Yer Tutucusu"/>
          <p:cNvSpPr>
            <a:spLocks noGrp="1"/>
          </p:cNvSpPr>
          <p:nvPr>
            <p:ph type="sldNum" sz="quarter" idx="12"/>
          </p:nvPr>
        </p:nvSpPr>
        <p:spPr/>
        <p:txBody>
          <a:bodyPr/>
          <a:lstStyle>
            <a:lvl1pPr>
              <a:defRPr/>
            </a:lvl1pPr>
          </a:lstStyle>
          <a:p>
            <a:fld id="{0DE52F64-0FEA-4BF2-B879-935F251168C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34451292-05D6-4FFB-A73B-EEDD0A40ECC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endParaRPr lang="en-US"/>
          </a:p>
        </p:txBody>
      </p:sp>
      <p:sp>
        <p:nvSpPr>
          <p:cNvPr id="6" name="5 Altbilgi Yer Tutucusu"/>
          <p:cNvSpPr>
            <a:spLocks noGrp="1"/>
          </p:cNvSpPr>
          <p:nvPr>
            <p:ph type="ftr" sz="quarter" idx="11"/>
          </p:nvPr>
        </p:nvSpPr>
        <p:spPr/>
        <p:txBody>
          <a:bodyPr/>
          <a:lstStyle>
            <a:lvl1pPr>
              <a:defRPr/>
            </a:lvl1pPr>
          </a:lstStyle>
          <a:p>
            <a:endParaRPr lang="en-US"/>
          </a:p>
        </p:txBody>
      </p:sp>
      <p:sp>
        <p:nvSpPr>
          <p:cNvPr id="7" name="6 Slayt Numarası Yer Tutucusu"/>
          <p:cNvSpPr>
            <a:spLocks noGrp="1"/>
          </p:cNvSpPr>
          <p:nvPr>
            <p:ph type="sldNum" sz="quarter" idx="12"/>
          </p:nvPr>
        </p:nvSpPr>
        <p:spPr/>
        <p:txBody>
          <a:bodyPr/>
          <a:lstStyle>
            <a:lvl1pPr>
              <a:defRPr/>
            </a:lvl1pPr>
          </a:lstStyle>
          <a:p>
            <a:fld id="{FF167DAE-F910-4ED8-BCB6-44FE8704D61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70C0">
                <a:alpha val="16000"/>
              </a:srgb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214414" y="857232"/>
            <a:ext cx="6781800" cy="92392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tr-TR" dirty="0" smtClean="0"/>
              <a:t>Asıl Başlık Stili İçin Tıklatın</a:t>
            </a:r>
            <a:endParaRPr lang="en-US" dirty="0" smtClean="0"/>
          </a:p>
        </p:txBody>
      </p:sp>
      <p:sp>
        <p:nvSpPr>
          <p:cNvPr id="24579" name="Rectangle 3"/>
          <p:cNvSpPr>
            <a:spLocks noGrp="1" noChangeArrowheads="1"/>
          </p:cNvSpPr>
          <p:nvPr>
            <p:ph type="body" idx="1"/>
          </p:nvPr>
        </p:nvSpPr>
        <p:spPr bwMode="auto">
          <a:xfrm>
            <a:off x="457200" y="2143116"/>
            <a:ext cx="8229600" cy="38004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smtClean="0"/>
          </a:p>
        </p:txBody>
      </p:sp>
      <p:sp>
        <p:nvSpPr>
          <p:cNvPr id="245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fld id="{B93C27D1-86E5-453B-88A2-78D6D6438708}" type="slidenum">
              <a:rPr lang="en-US"/>
              <a:pPr/>
              <a:t>‹#›</a:t>
            </a:fld>
            <a:endParaRPr lang="en-US"/>
          </a:p>
        </p:txBody>
      </p:sp>
      <p:pic>
        <p:nvPicPr>
          <p:cNvPr id="16" name="15 Resim" descr="ana foto.jpg"/>
          <p:cNvPicPr>
            <a:picLocks noChangeAspect="1"/>
          </p:cNvPicPr>
          <p:nvPr userDrawn="1"/>
        </p:nvPicPr>
        <p:blipFill>
          <a:blip r:embed="rId15" cstate="print"/>
          <a:stretch>
            <a:fillRect/>
          </a:stretch>
        </p:blipFill>
        <p:spPr>
          <a:xfrm>
            <a:off x="2643174" y="-24"/>
            <a:ext cx="6500826" cy="785818"/>
          </a:xfrm>
          <a:prstGeom prst="rect">
            <a:avLst/>
          </a:prstGeom>
          <a:ln>
            <a:noFill/>
          </a:ln>
          <a:effectLst>
            <a:softEdge rad="112500"/>
          </a:effectLst>
        </p:spPr>
      </p:pic>
      <p:sp>
        <p:nvSpPr>
          <p:cNvPr id="17" name="16 Metin kutusu"/>
          <p:cNvSpPr txBox="1"/>
          <p:nvPr userDrawn="1"/>
        </p:nvSpPr>
        <p:spPr>
          <a:xfrm>
            <a:off x="-32" y="71414"/>
            <a:ext cx="2571736" cy="592470"/>
          </a:xfrm>
          <a:prstGeom prst="rect">
            <a:avLst/>
          </a:prstGeom>
          <a:noFill/>
        </p:spPr>
        <p:txBody>
          <a:bodyPr wrap="square" rtlCol="0">
            <a:spAutoFit/>
          </a:bodyPr>
          <a:lstStyle/>
          <a:p>
            <a:r>
              <a:rPr lang="tr-TR" sz="1200" b="1" dirty="0" smtClean="0">
                <a:solidFill>
                  <a:srgbClr val="00602B"/>
                </a:solidFill>
                <a:latin typeface="Book Antiqua" pitchFamily="18" charset="0"/>
              </a:rPr>
              <a:t>Hizmet Pazarlaması</a:t>
            </a:r>
          </a:p>
          <a:p>
            <a:r>
              <a:rPr lang="tr-TR" sz="1050" b="1" i="1" dirty="0" smtClean="0">
                <a:solidFill>
                  <a:srgbClr val="00602B"/>
                </a:solidFill>
                <a:latin typeface="Book Antiqua" pitchFamily="18" charset="0"/>
              </a:rPr>
              <a:t>Stratejik</a:t>
            </a:r>
            <a:r>
              <a:rPr lang="tr-TR" sz="1050" b="1" i="1" baseline="0" dirty="0" smtClean="0">
                <a:solidFill>
                  <a:srgbClr val="00602B"/>
                </a:solidFill>
                <a:latin typeface="Book Antiqua" pitchFamily="18" charset="0"/>
              </a:rPr>
              <a:t> Bir Yaklaşımla</a:t>
            </a:r>
          </a:p>
          <a:p>
            <a:r>
              <a:rPr lang="tr-TR" sz="1000" b="1" i="1" baseline="0" dirty="0" smtClean="0">
                <a:solidFill>
                  <a:srgbClr val="00602B"/>
                </a:solidFill>
                <a:latin typeface="Book Antiqua" pitchFamily="18" charset="0"/>
              </a:rPr>
              <a:t>(Ed.) Onaran - Özmen</a:t>
            </a:r>
            <a:endParaRPr lang="tr-TR" sz="1000" b="1" i="1" dirty="0">
              <a:solidFill>
                <a:srgbClr val="00602B"/>
              </a:solidFill>
              <a:latin typeface="Book Antiqua" pitchFamily="18"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txStyles>
    <p:titleStyle>
      <a:lvl1pPr algn="ctr" rtl="0" eaLnBrk="1" fontAlgn="base" hangingPunct="1">
        <a:spcBef>
          <a:spcPct val="0"/>
        </a:spcBef>
        <a:spcAft>
          <a:spcPct val="0"/>
        </a:spcAft>
        <a:defRPr sz="3600">
          <a:solidFill>
            <a:srgbClr val="FF0000"/>
          </a:solidFill>
          <a:latin typeface="Book Antiqua" pitchFamily="18" charset="0"/>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Book Antiqua" pitchFamily="18" charset="0"/>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Book Antiqua" pitchFamily="18" charset="0"/>
        </a:defRPr>
      </a:lvl2pPr>
      <a:lvl3pPr marL="1143000" indent="-228600" algn="l" rtl="0" eaLnBrk="1" fontAlgn="base" hangingPunct="1">
        <a:spcBef>
          <a:spcPct val="20000"/>
        </a:spcBef>
        <a:spcAft>
          <a:spcPct val="0"/>
        </a:spcAft>
        <a:buClr>
          <a:schemeClr val="tx1"/>
        </a:buClr>
        <a:buChar char="•"/>
        <a:defRPr sz="2400">
          <a:solidFill>
            <a:srgbClr val="000000"/>
          </a:solidFill>
          <a:latin typeface="Book Antiqua" pitchFamily="18" charset="0"/>
        </a:defRPr>
      </a:lvl3pPr>
      <a:lvl4pPr marL="1600200" indent="-228600" algn="l" rtl="0" eaLnBrk="1" fontAlgn="base" hangingPunct="1">
        <a:spcBef>
          <a:spcPct val="20000"/>
        </a:spcBef>
        <a:spcAft>
          <a:spcPct val="0"/>
        </a:spcAft>
        <a:buClr>
          <a:schemeClr val="tx1"/>
        </a:buClr>
        <a:buChar char="•"/>
        <a:defRPr sz="2000">
          <a:solidFill>
            <a:srgbClr val="000000"/>
          </a:solidFill>
          <a:latin typeface="Book Antiqua" pitchFamily="18" charset="0"/>
        </a:defRPr>
      </a:lvl4pPr>
      <a:lvl5pPr marL="2057400" indent="-228600" algn="l" rtl="0" eaLnBrk="1" fontAlgn="base" hangingPunct="1">
        <a:spcBef>
          <a:spcPct val="20000"/>
        </a:spcBef>
        <a:spcAft>
          <a:spcPct val="0"/>
        </a:spcAft>
        <a:buClr>
          <a:schemeClr val="tx1"/>
        </a:buClr>
        <a:buChar char="•"/>
        <a:defRPr sz="2000">
          <a:solidFill>
            <a:srgbClr val="000000"/>
          </a:solidFill>
          <a:latin typeface="Book Antiqua" pitchFamily="18" charset="0"/>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1700808"/>
            <a:ext cx="9144000" cy="1872208"/>
          </a:xfrm>
        </p:spPr>
        <p:txBody>
          <a:bodyPr/>
          <a:lstStyle/>
          <a:p>
            <a:r>
              <a:rPr lang="tr-TR" b="1" dirty="0" smtClean="0">
                <a:solidFill>
                  <a:srgbClr val="002060"/>
                </a:solidFill>
              </a:rPr>
              <a:t>Bölüm 4</a:t>
            </a:r>
            <a:br>
              <a:rPr lang="tr-TR" b="1" dirty="0" smtClean="0">
                <a:solidFill>
                  <a:srgbClr val="002060"/>
                </a:solidFill>
              </a:rPr>
            </a:br>
            <a:r>
              <a:rPr lang="tr-TR" b="1" dirty="0" smtClean="0">
                <a:solidFill>
                  <a:srgbClr val="002060"/>
                </a:solidFill>
              </a:rPr>
              <a:t>Hizmet Pazarlaması Karması 1:</a:t>
            </a:r>
            <a:br>
              <a:rPr lang="tr-TR" b="1" dirty="0" smtClean="0">
                <a:solidFill>
                  <a:srgbClr val="002060"/>
                </a:solidFill>
              </a:rPr>
            </a:br>
            <a:r>
              <a:rPr lang="tr-TR" b="1" dirty="0" smtClean="0">
                <a:solidFill>
                  <a:srgbClr val="002060"/>
                </a:solidFill>
              </a:rPr>
              <a:t> Hizmet Ürünü</a:t>
            </a:r>
            <a:endParaRPr lang="en-US" b="1" dirty="0">
              <a:solidFill>
                <a:srgbClr val="002060"/>
              </a:solidFill>
            </a:endParaRPr>
          </a:p>
        </p:txBody>
      </p:sp>
      <p:sp>
        <p:nvSpPr>
          <p:cNvPr id="4" name="Rectangle 2"/>
          <p:cNvSpPr txBox="1">
            <a:spLocks noChangeArrowheads="1"/>
          </p:cNvSpPr>
          <p:nvPr/>
        </p:nvSpPr>
        <p:spPr bwMode="auto">
          <a:xfrm>
            <a:off x="0" y="3573016"/>
            <a:ext cx="9144000" cy="9361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smtClean="0">
              <a:ln>
                <a:noFill/>
              </a:ln>
              <a:solidFill>
                <a:srgbClr val="002060"/>
              </a:solidFill>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556792"/>
            <a:ext cx="8229600" cy="4464496"/>
          </a:xfrm>
        </p:spPr>
        <p:txBody>
          <a:bodyPr/>
          <a:lstStyle/>
          <a:p>
            <a:pPr algn="just">
              <a:spcBef>
                <a:spcPts val="0"/>
              </a:spcBef>
              <a:spcAft>
                <a:spcPts val="0"/>
              </a:spcAft>
            </a:pPr>
            <a:r>
              <a:rPr lang="tr-TR" b="1" dirty="0">
                <a:latin typeface="Calibri"/>
                <a:ea typeface="Calibri"/>
                <a:cs typeface="Times New Roman"/>
              </a:rPr>
              <a:t>İkinci aşamada; genişletilmiş hizmet bulunur. </a:t>
            </a:r>
            <a:r>
              <a:rPr lang="tr-TR" dirty="0">
                <a:latin typeface="Calibri"/>
                <a:ea typeface="Calibri"/>
                <a:cs typeface="Times New Roman"/>
              </a:rPr>
              <a:t>Bu seviye hizmetin erişilebilirliği ve müşteri ile iletişimi ile ilgilidir.  </a:t>
            </a:r>
            <a:endParaRPr lang="tr-TR" dirty="0" smtClean="0">
              <a:latin typeface="Calibri"/>
              <a:ea typeface="Calibri"/>
              <a:cs typeface="Times New Roman"/>
            </a:endParaRPr>
          </a:p>
          <a:p>
            <a:pPr algn="just">
              <a:spcBef>
                <a:spcPts val="0"/>
              </a:spcBef>
              <a:spcAft>
                <a:spcPts val="0"/>
              </a:spcAft>
            </a:pPr>
            <a:endParaRPr lang="tr-TR" dirty="0" smtClean="0">
              <a:latin typeface="Calibri"/>
              <a:ea typeface="Calibri"/>
              <a:cs typeface="Times New Roman"/>
            </a:endParaRPr>
          </a:p>
          <a:p>
            <a:pPr marL="0" indent="0" algn="just">
              <a:spcBef>
                <a:spcPts val="0"/>
              </a:spcBef>
              <a:spcAft>
                <a:spcPts val="0"/>
              </a:spcAft>
              <a:buNone/>
            </a:pPr>
            <a:r>
              <a:rPr lang="tr-TR" dirty="0" smtClean="0">
                <a:latin typeface="Calibri"/>
                <a:ea typeface="Calibri"/>
                <a:cs typeface="Times New Roman"/>
              </a:rPr>
              <a:t>Örneğin </a:t>
            </a:r>
            <a:r>
              <a:rPr lang="tr-TR" dirty="0">
                <a:latin typeface="Calibri"/>
                <a:ea typeface="Calibri"/>
                <a:cs typeface="Times New Roman"/>
              </a:rPr>
              <a:t>hizmet işletmesinin </a:t>
            </a:r>
            <a:r>
              <a:rPr lang="tr-TR" dirty="0" err="1">
                <a:latin typeface="Calibri"/>
                <a:ea typeface="Calibri"/>
                <a:cs typeface="Times New Roman"/>
              </a:rPr>
              <a:t>lokasyonu</a:t>
            </a:r>
            <a:r>
              <a:rPr lang="tr-TR" dirty="0">
                <a:latin typeface="Calibri"/>
                <a:ea typeface="Calibri"/>
                <a:cs typeface="Times New Roman"/>
              </a:rPr>
              <a:t>, eve servis imkanları, süre ve hız gibi kavramlar hizmetin erişilebilirliği ile ilgiliyken, çalışanların davranışları, sistem ve süreçlerle etkileşim gibi unsurlar ise müşteri iletişimi ve etkileşimi ile ilgilidir. </a:t>
            </a:r>
            <a:endParaRPr lang="tr-TR" dirty="0" smtClean="0">
              <a:latin typeface="Calibri"/>
              <a:ea typeface="Calibri"/>
              <a:cs typeface="Times New Roman"/>
            </a:endParaRPr>
          </a:p>
          <a:p>
            <a:pPr marL="0" indent="0" algn="just">
              <a:spcBef>
                <a:spcPts val="0"/>
              </a:spcBef>
              <a:spcAft>
                <a:spcPts val="0"/>
              </a:spcAft>
              <a:buNone/>
            </a:pPr>
            <a:r>
              <a:rPr lang="tr-TR" dirty="0" smtClean="0">
                <a:latin typeface="Calibri"/>
                <a:ea typeface="Calibri"/>
                <a:cs typeface="Times New Roman"/>
              </a:rPr>
              <a:t> </a:t>
            </a:r>
            <a:endParaRPr lang="tr-TR" b="1" dirty="0">
              <a:latin typeface="Times New Roman"/>
              <a:ea typeface="Calibri"/>
              <a:cs typeface="Times New Roman"/>
            </a:endParaRPr>
          </a:p>
          <a:p>
            <a:pPr algn="just">
              <a:spcBef>
                <a:spcPts val="0"/>
              </a:spcBef>
              <a:spcAft>
                <a:spcPts val="0"/>
              </a:spcAft>
            </a:pPr>
            <a:r>
              <a:rPr lang="tr-TR" b="1" dirty="0" smtClean="0">
                <a:latin typeface="Calibri"/>
                <a:ea typeface="Calibri"/>
                <a:cs typeface="Times New Roman"/>
              </a:rPr>
              <a:t>Üçüncü </a:t>
            </a:r>
            <a:r>
              <a:rPr lang="tr-TR" b="1" dirty="0">
                <a:latin typeface="Calibri"/>
                <a:ea typeface="Calibri"/>
                <a:cs typeface="Times New Roman"/>
              </a:rPr>
              <a:t>aşamada ise genişletilmiş hizmetin </a:t>
            </a:r>
            <a:r>
              <a:rPr lang="tr-TR" dirty="0">
                <a:latin typeface="Calibri"/>
                <a:ea typeface="Calibri"/>
                <a:cs typeface="Times New Roman"/>
              </a:rPr>
              <a:t>müşteriye etkin bir şekilde ulaştırılması için gerekli olan pazarlama iletişimi ile ilgili kavramlar yer almaktadır.    </a:t>
            </a:r>
            <a:endParaRPr lang="tr-TR" b="1" dirty="0">
              <a:latin typeface="Times New Roman"/>
              <a:ea typeface="Calibri"/>
              <a:cs typeface="Times New Roman"/>
            </a:endParaRPr>
          </a:p>
          <a:p>
            <a:endParaRPr lang="tr-TR" dirty="0"/>
          </a:p>
        </p:txBody>
      </p:sp>
    </p:spTree>
    <p:extLst>
      <p:ext uri="{BB962C8B-B14F-4D97-AF65-F5344CB8AC3E}">
        <p14:creationId xmlns:p14="http://schemas.microsoft.com/office/powerpoint/2010/main" val="447331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764704"/>
            <a:ext cx="6781800" cy="648072"/>
          </a:xfrm>
        </p:spPr>
        <p:txBody>
          <a:bodyPr/>
          <a:lstStyle/>
          <a:p>
            <a:r>
              <a:rPr lang="tr-TR" b="1" dirty="0" smtClean="0"/>
              <a:t>Hizmet Çiçeği</a:t>
            </a:r>
            <a:endParaRPr lang="tr-TR" b="1" dirty="0"/>
          </a:p>
        </p:txBody>
      </p:sp>
      <p:sp>
        <p:nvSpPr>
          <p:cNvPr id="3" name="İçerik Yer Tutucusu 2"/>
          <p:cNvSpPr>
            <a:spLocks noGrp="1"/>
          </p:cNvSpPr>
          <p:nvPr>
            <p:ph idx="1"/>
          </p:nvPr>
        </p:nvSpPr>
        <p:spPr>
          <a:xfrm>
            <a:off x="467544" y="1772816"/>
            <a:ext cx="8229600" cy="4608512"/>
          </a:xfrm>
        </p:spPr>
        <p:txBody>
          <a:bodyPr/>
          <a:lstStyle/>
          <a:p>
            <a:pPr algn="just">
              <a:spcBef>
                <a:spcPts val="0"/>
              </a:spcBef>
              <a:spcAft>
                <a:spcPts val="0"/>
              </a:spcAft>
              <a:tabLst>
                <a:tab pos="450215" algn="l"/>
              </a:tabLst>
            </a:pPr>
            <a:r>
              <a:rPr lang="tr-TR" dirty="0" err="1">
                <a:latin typeface="Calibri"/>
                <a:ea typeface="Calibri"/>
                <a:cs typeface="Times New Roman"/>
              </a:rPr>
              <a:t>Eigler</a:t>
            </a:r>
            <a:r>
              <a:rPr lang="tr-TR" dirty="0">
                <a:latin typeface="Calibri"/>
                <a:ea typeface="Calibri"/>
                <a:cs typeface="Times New Roman"/>
              </a:rPr>
              <a:t> ve </a:t>
            </a:r>
            <a:r>
              <a:rPr lang="tr-TR" dirty="0" err="1" smtClean="0">
                <a:latin typeface="Calibri"/>
                <a:ea typeface="Calibri"/>
                <a:cs typeface="Times New Roman"/>
              </a:rPr>
              <a:t>Langeard</a:t>
            </a:r>
            <a:r>
              <a:rPr lang="tr-TR" dirty="0" smtClean="0">
                <a:latin typeface="Calibri"/>
                <a:ea typeface="Calibri"/>
                <a:cs typeface="Times New Roman"/>
              </a:rPr>
              <a:t> </a:t>
            </a:r>
            <a:r>
              <a:rPr lang="tr-TR" dirty="0">
                <a:latin typeface="Calibri"/>
                <a:ea typeface="Calibri"/>
                <a:cs typeface="Times New Roman"/>
              </a:rPr>
              <a:t>ile </a:t>
            </a:r>
            <a:r>
              <a:rPr lang="tr-TR" dirty="0" err="1">
                <a:latin typeface="Calibri"/>
                <a:ea typeface="Calibri"/>
                <a:cs typeface="Times New Roman"/>
              </a:rPr>
              <a:t>Lovelock</a:t>
            </a:r>
            <a:r>
              <a:rPr lang="tr-TR" dirty="0">
                <a:latin typeface="Calibri"/>
                <a:ea typeface="Calibri"/>
                <a:cs typeface="Times New Roman"/>
              </a:rPr>
              <a:t> ve </a:t>
            </a:r>
            <a:r>
              <a:rPr lang="tr-TR" dirty="0" err="1" smtClean="0">
                <a:latin typeface="Calibri"/>
                <a:ea typeface="Calibri"/>
                <a:cs typeface="Times New Roman"/>
              </a:rPr>
              <a:t>Wirtz</a:t>
            </a:r>
            <a:r>
              <a:rPr lang="tr-TR" dirty="0" smtClean="0">
                <a:latin typeface="Calibri"/>
                <a:ea typeface="Calibri"/>
                <a:cs typeface="Times New Roman"/>
              </a:rPr>
              <a:t> </a:t>
            </a:r>
            <a:r>
              <a:rPr lang="tr-TR" dirty="0">
                <a:latin typeface="Calibri"/>
                <a:ea typeface="Calibri"/>
                <a:cs typeface="Times New Roman"/>
              </a:rPr>
              <a:t>ise hizmet seviyelerini açıklamak için “Hizmet Çiçeği” adında bir modelden bahsetmişlerdir. </a:t>
            </a:r>
            <a:endParaRPr lang="tr-TR" dirty="0" smtClean="0">
              <a:latin typeface="Calibri"/>
              <a:ea typeface="Calibri"/>
              <a:cs typeface="Times New Roman"/>
            </a:endParaRPr>
          </a:p>
          <a:p>
            <a:pPr algn="just">
              <a:spcBef>
                <a:spcPts val="0"/>
              </a:spcBef>
              <a:spcAft>
                <a:spcPts val="0"/>
              </a:spcAft>
              <a:tabLst>
                <a:tab pos="450215" algn="l"/>
              </a:tabLst>
            </a:pPr>
            <a:endParaRPr lang="tr-TR" dirty="0" smtClean="0">
              <a:latin typeface="Calibri"/>
              <a:ea typeface="Calibri"/>
              <a:cs typeface="Times New Roman"/>
            </a:endParaRPr>
          </a:p>
          <a:p>
            <a:pPr algn="just">
              <a:spcBef>
                <a:spcPts val="0"/>
              </a:spcBef>
              <a:spcAft>
                <a:spcPts val="0"/>
              </a:spcAft>
              <a:tabLst>
                <a:tab pos="450215" algn="l"/>
              </a:tabLst>
            </a:pPr>
            <a:r>
              <a:rPr lang="tr-TR" dirty="0" smtClean="0">
                <a:latin typeface="Calibri"/>
                <a:ea typeface="Calibri"/>
                <a:cs typeface="Times New Roman"/>
              </a:rPr>
              <a:t>Bu </a:t>
            </a:r>
            <a:r>
              <a:rPr lang="tr-TR" dirty="0">
                <a:latin typeface="Calibri"/>
                <a:ea typeface="Calibri"/>
                <a:cs typeface="Times New Roman"/>
              </a:rPr>
              <a:t>modelde çekirdek hizmetin etrafında destekleyici ve kolaylaştırıcı hizmetler toplanmıştır. </a:t>
            </a:r>
            <a:endParaRPr lang="tr-TR" dirty="0" smtClean="0">
              <a:latin typeface="Calibri"/>
              <a:ea typeface="Calibri"/>
              <a:cs typeface="Times New Roman"/>
            </a:endParaRPr>
          </a:p>
          <a:p>
            <a:pPr algn="just">
              <a:spcBef>
                <a:spcPts val="0"/>
              </a:spcBef>
              <a:spcAft>
                <a:spcPts val="0"/>
              </a:spcAft>
              <a:tabLst>
                <a:tab pos="381000" algn="l"/>
              </a:tabLst>
            </a:pPr>
            <a:r>
              <a:rPr lang="tr-TR" dirty="0">
                <a:latin typeface="Calibri"/>
                <a:ea typeface="Calibri"/>
                <a:cs typeface="Times New Roman"/>
              </a:rPr>
              <a:t>	Hizmetler farklı çekirdek hizmetten oluşmalarına rağmen destekleyici ve kolaylaştırıcı hizmetler pek çok hizmet için benzer olabilmektedir. </a:t>
            </a:r>
            <a:endParaRPr lang="tr-TR" dirty="0" smtClean="0">
              <a:latin typeface="Calibri"/>
              <a:ea typeface="Calibri"/>
              <a:cs typeface="Times New Roman"/>
            </a:endParaRPr>
          </a:p>
          <a:p>
            <a:pPr algn="just">
              <a:spcBef>
                <a:spcPts val="0"/>
              </a:spcBef>
              <a:spcAft>
                <a:spcPts val="0"/>
              </a:spcAft>
              <a:tabLst>
                <a:tab pos="381000" algn="l"/>
              </a:tabLst>
            </a:pPr>
            <a:endParaRPr lang="tr-TR" dirty="0" smtClean="0">
              <a:latin typeface="Calibri"/>
              <a:ea typeface="Calibri"/>
              <a:cs typeface="Times New Roman"/>
            </a:endParaRPr>
          </a:p>
          <a:p>
            <a:pPr algn="just">
              <a:spcBef>
                <a:spcPts val="0"/>
              </a:spcBef>
              <a:spcAft>
                <a:spcPts val="0"/>
              </a:spcAft>
              <a:tabLst>
                <a:tab pos="381000" algn="l"/>
              </a:tabLst>
            </a:pPr>
            <a:r>
              <a:rPr lang="tr-TR" dirty="0" smtClean="0">
                <a:latin typeface="Calibri"/>
                <a:ea typeface="Calibri"/>
                <a:cs typeface="Times New Roman"/>
              </a:rPr>
              <a:t>Hizmet </a:t>
            </a:r>
            <a:r>
              <a:rPr lang="tr-TR" dirty="0">
                <a:latin typeface="Calibri"/>
                <a:ea typeface="Calibri"/>
                <a:cs typeface="Times New Roman"/>
              </a:rPr>
              <a:t>çiçeğine </a:t>
            </a:r>
            <a:r>
              <a:rPr lang="tr-TR" dirty="0" smtClean="0">
                <a:latin typeface="Calibri"/>
                <a:ea typeface="Calibri"/>
                <a:cs typeface="Times New Roman"/>
              </a:rPr>
              <a:t>göre;</a:t>
            </a:r>
          </a:p>
          <a:p>
            <a:pPr algn="just">
              <a:spcBef>
                <a:spcPts val="0"/>
              </a:spcBef>
              <a:spcAft>
                <a:spcPts val="0"/>
              </a:spcAft>
              <a:tabLst>
                <a:tab pos="381000" algn="l"/>
              </a:tabLst>
            </a:pPr>
            <a:endParaRPr lang="tr-TR" b="1" dirty="0">
              <a:latin typeface="Times New Roman"/>
              <a:ea typeface="Calibri"/>
              <a:cs typeface="Times New Roman"/>
            </a:endParaRPr>
          </a:p>
          <a:p>
            <a:pPr algn="just">
              <a:spcBef>
                <a:spcPts val="0"/>
              </a:spcBef>
              <a:spcAft>
                <a:spcPts val="0"/>
              </a:spcAft>
              <a:tabLst>
                <a:tab pos="381000" algn="l"/>
              </a:tabLst>
            </a:pPr>
            <a:r>
              <a:rPr lang="tr-TR" b="1" i="1" dirty="0">
                <a:latin typeface="Calibri"/>
                <a:ea typeface="Calibri"/>
                <a:cs typeface="Times New Roman"/>
              </a:rPr>
              <a:t>	Kolaylaştırıcı hizmetler:</a:t>
            </a:r>
            <a:r>
              <a:rPr lang="tr-TR" dirty="0">
                <a:latin typeface="Calibri"/>
                <a:ea typeface="Calibri"/>
                <a:cs typeface="Times New Roman"/>
              </a:rPr>
              <a:t> bilgi, sipariş alma, faturalandırma, </a:t>
            </a:r>
            <a:r>
              <a:rPr lang="tr-TR" dirty="0" smtClean="0">
                <a:latin typeface="Calibri"/>
                <a:ea typeface="Calibri"/>
                <a:cs typeface="Times New Roman"/>
              </a:rPr>
              <a:t>ödeme</a:t>
            </a:r>
          </a:p>
          <a:p>
            <a:pPr marL="0" indent="0" algn="just">
              <a:spcBef>
                <a:spcPts val="0"/>
              </a:spcBef>
              <a:spcAft>
                <a:spcPts val="0"/>
              </a:spcAft>
              <a:buNone/>
              <a:tabLst>
                <a:tab pos="381000" algn="l"/>
              </a:tabLst>
            </a:pPr>
            <a:endParaRPr lang="tr-TR" b="1" dirty="0">
              <a:latin typeface="Times New Roman"/>
              <a:ea typeface="Calibri"/>
              <a:cs typeface="Times New Roman"/>
            </a:endParaRPr>
          </a:p>
          <a:p>
            <a:pPr algn="just">
              <a:spcBef>
                <a:spcPts val="0"/>
              </a:spcBef>
              <a:spcAft>
                <a:spcPts val="0"/>
              </a:spcAft>
              <a:tabLst>
                <a:tab pos="381000" algn="l"/>
              </a:tabLst>
            </a:pPr>
            <a:r>
              <a:rPr lang="tr-TR" b="1" i="1" dirty="0">
                <a:latin typeface="Calibri"/>
                <a:ea typeface="Calibri"/>
                <a:cs typeface="Times New Roman"/>
              </a:rPr>
              <a:t>	Destekleyici/Zenginleştirici hizmetler:</a:t>
            </a:r>
            <a:r>
              <a:rPr lang="tr-TR" dirty="0">
                <a:latin typeface="Calibri"/>
                <a:ea typeface="Calibri"/>
                <a:cs typeface="Times New Roman"/>
              </a:rPr>
              <a:t> danışma, misafirperverlik, güvende tutma, istisnai durumlardır. </a:t>
            </a:r>
            <a:endParaRPr lang="tr-TR" b="1" dirty="0">
              <a:effectLst/>
              <a:latin typeface="Times New Roman"/>
              <a:ea typeface="Calibri"/>
              <a:cs typeface="Times New Roman"/>
            </a:endParaRPr>
          </a:p>
        </p:txBody>
      </p:sp>
    </p:spTree>
    <p:extLst>
      <p:ext uri="{BB962C8B-B14F-4D97-AF65-F5344CB8AC3E}">
        <p14:creationId xmlns:p14="http://schemas.microsoft.com/office/powerpoint/2010/main" val="1086702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1004878"/>
            <a:ext cx="6781800" cy="479906"/>
          </a:xfrm>
        </p:spPr>
        <p:txBody>
          <a:bodyPr/>
          <a:lstStyle/>
          <a:p>
            <a:r>
              <a:rPr lang="tr-TR" sz="2400" b="1" dirty="0" smtClean="0"/>
              <a:t>Hizmet Çiçeği Modeli</a:t>
            </a:r>
            <a:endParaRPr lang="tr-TR" sz="2400"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844824"/>
            <a:ext cx="554461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602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772816"/>
            <a:ext cx="8229600" cy="4248472"/>
          </a:xfrm>
        </p:spPr>
        <p:txBody>
          <a:bodyPr/>
          <a:lstStyle/>
          <a:p>
            <a:pPr algn="just">
              <a:spcBef>
                <a:spcPts val="0"/>
              </a:spcBef>
              <a:spcAft>
                <a:spcPts val="0"/>
              </a:spcAft>
              <a:tabLst>
                <a:tab pos="381000" algn="l"/>
              </a:tabLst>
            </a:pPr>
            <a:r>
              <a:rPr lang="tr-TR" b="1" i="1" dirty="0">
                <a:latin typeface="Calibri"/>
                <a:ea typeface="Calibri"/>
                <a:cs typeface="Times New Roman"/>
              </a:rPr>
              <a:t>Bilgi:</a:t>
            </a:r>
            <a:r>
              <a:rPr lang="tr-TR" dirty="0">
                <a:latin typeface="Calibri"/>
                <a:ea typeface="Calibri"/>
                <a:cs typeface="Times New Roman"/>
              </a:rPr>
              <a:t> Müşteriler bir hizmeti satın almadan önce en çok fiyat, adres, ulaşım gibi konularda bilgiye ihtiyaç duyarlar. </a:t>
            </a:r>
            <a:endParaRPr lang="tr-TR" dirty="0" smtClean="0">
              <a:latin typeface="Calibri"/>
              <a:ea typeface="Calibri"/>
              <a:cs typeface="Times New Roman"/>
            </a:endParaRPr>
          </a:p>
          <a:p>
            <a:pPr algn="just">
              <a:spcBef>
                <a:spcPts val="0"/>
              </a:spcBef>
              <a:spcAft>
                <a:spcPts val="0"/>
              </a:spcAft>
              <a:tabLst>
                <a:tab pos="381000" algn="l"/>
              </a:tabLst>
            </a:pPr>
            <a:endParaRPr lang="tr-TR" b="1" dirty="0">
              <a:latin typeface="Times New Roman"/>
              <a:ea typeface="Calibri"/>
              <a:cs typeface="Times New Roman"/>
            </a:endParaRPr>
          </a:p>
          <a:p>
            <a:pPr algn="just">
              <a:spcBef>
                <a:spcPts val="0"/>
              </a:spcBef>
              <a:spcAft>
                <a:spcPts val="0"/>
              </a:spcAft>
              <a:tabLst>
                <a:tab pos="381000" algn="l"/>
              </a:tabLst>
            </a:pPr>
            <a:r>
              <a:rPr lang="tr-TR" b="1" i="1" dirty="0">
                <a:latin typeface="Calibri"/>
                <a:ea typeface="Calibri"/>
                <a:cs typeface="Times New Roman"/>
              </a:rPr>
              <a:t>	Sipariş alma:</a:t>
            </a:r>
            <a:r>
              <a:rPr lang="tr-TR" dirty="0">
                <a:latin typeface="Calibri"/>
                <a:ea typeface="Calibri"/>
                <a:cs typeface="Times New Roman"/>
              </a:rPr>
              <a:t> Sipariş alma süreci hatasız ve mümkün olduğunca hızlı olmalıdır. Bu aşama telefon, internet gibi kolaylaştırıcılardan faydalanılır. </a:t>
            </a:r>
            <a:endParaRPr lang="tr-TR" dirty="0" smtClean="0">
              <a:latin typeface="Calibri"/>
              <a:ea typeface="Calibri"/>
              <a:cs typeface="Times New Roman"/>
            </a:endParaRPr>
          </a:p>
          <a:p>
            <a:pPr algn="just">
              <a:spcBef>
                <a:spcPts val="0"/>
              </a:spcBef>
              <a:spcAft>
                <a:spcPts val="0"/>
              </a:spcAft>
              <a:tabLst>
                <a:tab pos="381000" algn="l"/>
              </a:tabLst>
            </a:pPr>
            <a:endParaRPr lang="tr-TR" b="1" dirty="0">
              <a:latin typeface="Times New Roman"/>
              <a:ea typeface="Calibri"/>
              <a:cs typeface="Times New Roman"/>
            </a:endParaRPr>
          </a:p>
          <a:p>
            <a:pPr algn="just">
              <a:spcBef>
                <a:spcPts val="0"/>
              </a:spcBef>
              <a:spcAft>
                <a:spcPts val="0"/>
              </a:spcAft>
              <a:tabLst>
                <a:tab pos="381000" algn="l"/>
              </a:tabLst>
            </a:pPr>
            <a:r>
              <a:rPr lang="tr-TR" b="1" i="1" dirty="0">
                <a:latin typeface="Calibri"/>
                <a:ea typeface="Calibri"/>
                <a:cs typeface="Times New Roman"/>
              </a:rPr>
              <a:t>	Faturalandırma:</a:t>
            </a:r>
            <a:r>
              <a:rPr lang="tr-TR" dirty="0">
                <a:latin typeface="Calibri"/>
                <a:ea typeface="Calibri"/>
                <a:cs typeface="Times New Roman"/>
              </a:rPr>
              <a:t> Faturalandırma süreci net olmalı ve müşterinin aklında herhangi bir soru işaretine yol açmamalıdır. </a:t>
            </a:r>
            <a:endParaRPr lang="tr-TR" dirty="0" smtClean="0">
              <a:latin typeface="Calibri"/>
              <a:ea typeface="Calibri"/>
              <a:cs typeface="Times New Roman"/>
            </a:endParaRPr>
          </a:p>
          <a:p>
            <a:pPr algn="just">
              <a:spcBef>
                <a:spcPts val="0"/>
              </a:spcBef>
              <a:spcAft>
                <a:spcPts val="0"/>
              </a:spcAft>
              <a:tabLst>
                <a:tab pos="381000" algn="l"/>
              </a:tabLst>
            </a:pPr>
            <a:endParaRPr lang="tr-TR" b="1" dirty="0">
              <a:latin typeface="Times New Roman"/>
              <a:ea typeface="Calibri"/>
              <a:cs typeface="Times New Roman"/>
            </a:endParaRPr>
          </a:p>
          <a:p>
            <a:pPr lvl="0" algn="just">
              <a:spcBef>
                <a:spcPts val="0"/>
              </a:spcBef>
              <a:spcAft>
                <a:spcPts val="0"/>
              </a:spcAft>
              <a:buClr>
                <a:srgbClr val="000000"/>
              </a:buClr>
              <a:tabLst>
                <a:tab pos="381000" algn="l"/>
              </a:tabLst>
            </a:pPr>
            <a:r>
              <a:rPr lang="tr-TR" b="1" i="1" dirty="0">
                <a:latin typeface="Calibri"/>
                <a:ea typeface="Calibri"/>
                <a:cs typeface="Times New Roman"/>
              </a:rPr>
              <a:t>	Ödeme:</a:t>
            </a:r>
            <a:r>
              <a:rPr lang="tr-TR" dirty="0">
                <a:latin typeface="Calibri"/>
                <a:ea typeface="Calibri"/>
                <a:cs typeface="Times New Roman"/>
              </a:rPr>
              <a:t> Günümüzde ödeme işlemlerini kolaylaştırmak için ATM, internet gibi self-servis ödeme yöntemleri sıklıkla kullanılmaktadır. Ancak burada dikkat edilmesi gereken nokta gerekli güvenlik önlemlerinin alınmasıdır. </a:t>
            </a:r>
            <a:endParaRPr lang="tr-TR" b="1" dirty="0">
              <a:latin typeface="Times New Roman"/>
              <a:ea typeface="Calibri"/>
              <a:cs typeface="Times New Roman"/>
            </a:endParaRPr>
          </a:p>
          <a:p>
            <a:pPr algn="just">
              <a:lnSpc>
                <a:spcPct val="115000"/>
              </a:lnSpc>
              <a:spcAft>
                <a:spcPts val="1000"/>
              </a:spcAft>
              <a:tabLst>
                <a:tab pos="381000" algn="l"/>
              </a:tabLst>
            </a:pPr>
            <a:endParaRPr lang="tr-TR" dirty="0"/>
          </a:p>
        </p:txBody>
      </p:sp>
    </p:spTree>
    <p:extLst>
      <p:ext uri="{BB962C8B-B14F-4D97-AF65-F5344CB8AC3E}">
        <p14:creationId xmlns:p14="http://schemas.microsoft.com/office/powerpoint/2010/main" val="3372704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80728"/>
            <a:ext cx="8352928" cy="5544616"/>
          </a:xfrm>
        </p:spPr>
        <p:txBody>
          <a:bodyPr/>
          <a:lstStyle/>
          <a:p>
            <a:pPr lvl="0" algn="just">
              <a:spcBef>
                <a:spcPts val="0"/>
              </a:spcBef>
              <a:spcAft>
                <a:spcPts val="0"/>
              </a:spcAft>
              <a:buClr>
                <a:srgbClr val="000000"/>
              </a:buClr>
              <a:tabLst>
                <a:tab pos="381000" algn="l"/>
              </a:tabLst>
            </a:pPr>
            <a:r>
              <a:rPr lang="tr-TR" sz="1900" b="1" i="1" dirty="0">
                <a:latin typeface="Calibri"/>
                <a:ea typeface="Calibri"/>
                <a:cs typeface="Times New Roman"/>
              </a:rPr>
              <a:t>	Danışma: </a:t>
            </a:r>
            <a:r>
              <a:rPr lang="tr-TR" sz="1900" dirty="0">
                <a:latin typeface="Calibri"/>
                <a:ea typeface="Calibri"/>
                <a:cs typeface="Times New Roman"/>
              </a:rPr>
              <a:t>Müşterilerden gelen talepler doğrultusunda müşterilere kişiye özel çözümler sunmaktır. Örneğin kuaförünüzden nasıl bir kesim yaptırmanız gerektiği konusunda tavsiye almak ya da bir restorana gittiğinizde garsondan tavsiye istemek gibi. </a:t>
            </a:r>
            <a:endParaRPr lang="tr-TR" sz="1900" dirty="0" smtClean="0">
              <a:latin typeface="Calibri"/>
              <a:ea typeface="Calibri"/>
              <a:cs typeface="Times New Roman"/>
            </a:endParaRPr>
          </a:p>
          <a:p>
            <a:pPr lvl="0" algn="just">
              <a:spcBef>
                <a:spcPts val="0"/>
              </a:spcBef>
              <a:spcAft>
                <a:spcPts val="0"/>
              </a:spcAft>
              <a:buClr>
                <a:srgbClr val="000000"/>
              </a:buClr>
              <a:tabLst>
                <a:tab pos="381000" algn="l"/>
              </a:tabLst>
            </a:pPr>
            <a:r>
              <a:rPr lang="tr-TR" sz="1900" dirty="0" smtClean="0">
                <a:latin typeface="Calibri"/>
                <a:ea typeface="Calibri"/>
                <a:cs typeface="Times New Roman"/>
              </a:rPr>
              <a:t>Günümüzde </a:t>
            </a:r>
            <a:r>
              <a:rPr lang="tr-TR" sz="1900" dirty="0">
                <a:latin typeface="Calibri"/>
                <a:ea typeface="Calibri"/>
                <a:cs typeface="Times New Roman"/>
              </a:rPr>
              <a:t>ağızdan ağıza iletişim ve internet ortamındaki çeşitli siteler (</a:t>
            </a:r>
            <a:r>
              <a:rPr lang="tr-TR" sz="1900" dirty="0" err="1">
                <a:latin typeface="Calibri"/>
                <a:ea typeface="Calibri"/>
                <a:cs typeface="Times New Roman"/>
              </a:rPr>
              <a:t>foursquare</a:t>
            </a:r>
            <a:r>
              <a:rPr lang="tr-TR" sz="1900" dirty="0">
                <a:latin typeface="Calibri"/>
                <a:ea typeface="Calibri"/>
                <a:cs typeface="Times New Roman"/>
              </a:rPr>
              <a:t>, </a:t>
            </a:r>
            <a:r>
              <a:rPr lang="tr-TR" sz="1900" dirty="0" err="1">
                <a:latin typeface="Calibri"/>
                <a:ea typeface="Calibri"/>
                <a:cs typeface="Times New Roman"/>
              </a:rPr>
              <a:t>denedimbiliyorum</a:t>
            </a:r>
            <a:r>
              <a:rPr lang="tr-TR" sz="1900" dirty="0">
                <a:latin typeface="Calibri"/>
                <a:ea typeface="Calibri"/>
                <a:cs typeface="Times New Roman"/>
              </a:rPr>
              <a:t>, </a:t>
            </a:r>
            <a:r>
              <a:rPr lang="tr-TR" sz="1900" dirty="0" err="1">
                <a:latin typeface="Calibri"/>
                <a:ea typeface="Calibri"/>
                <a:cs typeface="Times New Roman"/>
              </a:rPr>
              <a:t>şikayetvar</a:t>
            </a:r>
            <a:r>
              <a:rPr lang="tr-TR" sz="1900" dirty="0">
                <a:latin typeface="Calibri"/>
                <a:ea typeface="Calibri"/>
                <a:cs typeface="Times New Roman"/>
              </a:rPr>
              <a:t> gibi) aracılığıyla da müşteriler birbirlerinden çeşitli fikirler almaktadırlar. </a:t>
            </a:r>
            <a:endParaRPr lang="tr-TR" sz="1900" dirty="0" smtClean="0">
              <a:latin typeface="Calibri"/>
              <a:ea typeface="Calibri"/>
              <a:cs typeface="Times New Roman"/>
            </a:endParaRPr>
          </a:p>
          <a:p>
            <a:pPr lvl="0" algn="just">
              <a:spcBef>
                <a:spcPts val="0"/>
              </a:spcBef>
              <a:spcAft>
                <a:spcPts val="0"/>
              </a:spcAft>
              <a:buClr>
                <a:srgbClr val="000000"/>
              </a:buClr>
              <a:tabLst>
                <a:tab pos="381000" algn="l"/>
              </a:tabLst>
            </a:pPr>
            <a:endParaRPr lang="tr-TR" sz="1900" b="1" dirty="0">
              <a:latin typeface="Times New Roman"/>
              <a:ea typeface="Calibri"/>
              <a:cs typeface="Times New Roman"/>
            </a:endParaRPr>
          </a:p>
          <a:p>
            <a:pPr lvl="0" algn="just">
              <a:spcBef>
                <a:spcPts val="0"/>
              </a:spcBef>
              <a:spcAft>
                <a:spcPts val="0"/>
              </a:spcAft>
              <a:buClr>
                <a:srgbClr val="000000"/>
              </a:buClr>
              <a:tabLst>
                <a:tab pos="381000" algn="l"/>
              </a:tabLst>
            </a:pPr>
            <a:r>
              <a:rPr lang="tr-TR" sz="1900" b="1" i="1" dirty="0">
                <a:latin typeface="Calibri"/>
                <a:ea typeface="Calibri"/>
                <a:cs typeface="Times New Roman"/>
              </a:rPr>
              <a:t>	Misafirperverlik:</a:t>
            </a:r>
            <a:r>
              <a:rPr lang="tr-TR" sz="1900" dirty="0">
                <a:latin typeface="Calibri"/>
                <a:ea typeface="Calibri"/>
                <a:cs typeface="Times New Roman"/>
              </a:rPr>
              <a:t> İşletmeler müşterilerine misafir gibi davranmalıdır. Güleryüz, temizlik, konfor, güvenlik gibi unsurlar misafirperverliğin göstergeleridir. </a:t>
            </a:r>
            <a:endParaRPr lang="tr-TR" sz="1900" dirty="0" smtClean="0">
              <a:latin typeface="Calibri"/>
              <a:ea typeface="Calibri"/>
              <a:cs typeface="Times New Roman"/>
            </a:endParaRPr>
          </a:p>
          <a:p>
            <a:pPr lvl="0" algn="just">
              <a:spcBef>
                <a:spcPts val="0"/>
              </a:spcBef>
              <a:spcAft>
                <a:spcPts val="0"/>
              </a:spcAft>
              <a:buClr>
                <a:srgbClr val="000000"/>
              </a:buClr>
              <a:tabLst>
                <a:tab pos="381000" algn="l"/>
              </a:tabLst>
            </a:pPr>
            <a:endParaRPr lang="tr-TR" sz="1900" b="1" dirty="0">
              <a:latin typeface="Times New Roman"/>
              <a:ea typeface="Calibri"/>
              <a:cs typeface="Times New Roman"/>
            </a:endParaRPr>
          </a:p>
          <a:p>
            <a:pPr lvl="0" algn="just">
              <a:spcBef>
                <a:spcPts val="0"/>
              </a:spcBef>
              <a:spcAft>
                <a:spcPts val="0"/>
              </a:spcAft>
              <a:buClr>
                <a:srgbClr val="000000"/>
              </a:buClr>
              <a:tabLst>
                <a:tab pos="381000" algn="l"/>
              </a:tabLst>
            </a:pPr>
            <a:r>
              <a:rPr lang="tr-TR" sz="1900" b="1" i="1" dirty="0">
                <a:latin typeface="Calibri"/>
                <a:ea typeface="Calibri"/>
                <a:cs typeface="Times New Roman"/>
              </a:rPr>
              <a:t>	Güvende tutma:</a:t>
            </a:r>
            <a:r>
              <a:rPr lang="tr-TR" sz="1900" dirty="0">
                <a:latin typeface="Calibri"/>
                <a:ea typeface="Calibri"/>
                <a:cs typeface="Times New Roman"/>
              </a:rPr>
              <a:t> Müşteriler bir hizmetten yararlanırken güvende hissetmek isterler. Otopark, güvenlik, kasa ve emanet odaları, yeterli teknik donanım gibi hizmetler örnek verilebilir</a:t>
            </a:r>
            <a:r>
              <a:rPr lang="tr-TR" sz="1900" dirty="0" smtClean="0">
                <a:latin typeface="Calibri"/>
                <a:ea typeface="Calibri"/>
                <a:cs typeface="Times New Roman"/>
              </a:rPr>
              <a:t>.</a:t>
            </a:r>
          </a:p>
          <a:p>
            <a:pPr lvl="0" algn="just">
              <a:spcBef>
                <a:spcPts val="0"/>
              </a:spcBef>
              <a:spcAft>
                <a:spcPts val="0"/>
              </a:spcAft>
              <a:buClr>
                <a:srgbClr val="000000"/>
              </a:buClr>
              <a:tabLst>
                <a:tab pos="381000" algn="l"/>
              </a:tabLst>
            </a:pPr>
            <a:endParaRPr lang="tr-TR" sz="1900" b="1" dirty="0">
              <a:latin typeface="Times New Roman"/>
              <a:ea typeface="Calibri"/>
              <a:cs typeface="Times New Roman"/>
            </a:endParaRPr>
          </a:p>
          <a:p>
            <a:pPr lvl="0" algn="just">
              <a:spcBef>
                <a:spcPts val="0"/>
              </a:spcBef>
              <a:spcAft>
                <a:spcPts val="0"/>
              </a:spcAft>
              <a:buClr>
                <a:srgbClr val="000000"/>
              </a:buClr>
              <a:tabLst>
                <a:tab pos="381000" algn="l"/>
              </a:tabLst>
            </a:pPr>
            <a:r>
              <a:rPr lang="tr-TR" sz="1900" b="1" i="1" dirty="0">
                <a:latin typeface="Calibri"/>
                <a:ea typeface="Calibri"/>
                <a:cs typeface="Times New Roman"/>
              </a:rPr>
              <a:t>	İstisnai durumlar: </a:t>
            </a:r>
            <a:r>
              <a:rPr lang="tr-TR" sz="1900" dirty="0">
                <a:latin typeface="Calibri"/>
                <a:ea typeface="Calibri"/>
                <a:cs typeface="Times New Roman"/>
              </a:rPr>
              <a:t>Müşterilerden gelen özel istek ve şikayet durumunda işletmeler bunu en iyi şekilde çözebilmelidir. Örneğin yiyecek tercihleri, ödeme sorunları, çocuk ve hasta ihtiyaçları gibi. </a:t>
            </a:r>
            <a:endParaRPr lang="tr-TR" sz="1900" b="1" dirty="0">
              <a:latin typeface="Times New Roman"/>
              <a:ea typeface="Calibri"/>
              <a:cs typeface="Times New Roman"/>
            </a:endParaRPr>
          </a:p>
          <a:p>
            <a:endParaRPr lang="tr-TR" dirty="0"/>
          </a:p>
        </p:txBody>
      </p:sp>
    </p:spTree>
    <p:extLst>
      <p:ext uri="{BB962C8B-B14F-4D97-AF65-F5344CB8AC3E}">
        <p14:creationId xmlns:p14="http://schemas.microsoft.com/office/powerpoint/2010/main" val="4191600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908720"/>
            <a:ext cx="6781800" cy="648072"/>
          </a:xfrm>
        </p:spPr>
        <p:txBody>
          <a:bodyPr/>
          <a:lstStyle/>
          <a:p>
            <a:r>
              <a:rPr lang="tr-TR" b="1" dirty="0" smtClean="0"/>
              <a:t>Hizmet Yaşam Eğrisi</a:t>
            </a:r>
            <a:endParaRPr lang="tr-TR" b="1" dirty="0"/>
          </a:p>
        </p:txBody>
      </p:sp>
      <p:sp>
        <p:nvSpPr>
          <p:cNvPr id="3" name="İçerik Yer Tutucusu 2"/>
          <p:cNvSpPr>
            <a:spLocks noGrp="1"/>
          </p:cNvSpPr>
          <p:nvPr>
            <p:ph idx="1"/>
          </p:nvPr>
        </p:nvSpPr>
        <p:spPr>
          <a:xfrm>
            <a:off x="323528" y="1628800"/>
            <a:ext cx="8424936" cy="4896544"/>
          </a:xfrm>
        </p:spPr>
        <p:txBody>
          <a:bodyPr/>
          <a:lstStyle/>
          <a:p>
            <a:pPr algn="just">
              <a:spcBef>
                <a:spcPts val="0"/>
              </a:spcBef>
              <a:spcAft>
                <a:spcPts val="0"/>
              </a:spcAft>
              <a:tabLst>
                <a:tab pos="381000" algn="l"/>
              </a:tabLst>
            </a:pPr>
            <a:r>
              <a:rPr lang="tr-TR" b="1" dirty="0">
                <a:latin typeface="Calibri"/>
                <a:ea typeface="Calibri"/>
                <a:cs typeface="Times New Roman"/>
              </a:rPr>
              <a:t>Sunuş Aşaması: </a:t>
            </a:r>
            <a:r>
              <a:rPr lang="tr-TR" dirty="0">
                <a:latin typeface="Calibri"/>
                <a:ea typeface="Calibri"/>
                <a:cs typeface="Times New Roman"/>
              </a:rPr>
              <a:t>Hizmetin pazara girdiği ilk zamanları yansıtır. Burada hizmetin pazar için tamamen farklı ve yeni olması ya da pazardaki benzer hizmetlere rakip olması durumuna göre izlenecek yol değişecektir. Örneğin benzersiz bir hizmetle pazara girmişseniz bu farklılığın gücünden faydalanarak yüksek fiyatlar belirleyebilirsiniz. Ancak farkındalığı sağlamak için etkili bir tanıtıma ihtiyaç duyulacaktır. Çok fazla yenilik sunmadan yani bir pazara girmiş iseniz bu durumda da rakiplerle benzer fiyat politikaları ya da nispeten düşük fiyat uygulamanız gerekecektir. </a:t>
            </a:r>
            <a:endParaRPr lang="tr-TR" dirty="0" smtClean="0">
              <a:latin typeface="Calibri"/>
              <a:ea typeface="Calibri"/>
              <a:cs typeface="Times New Roman"/>
            </a:endParaRPr>
          </a:p>
          <a:p>
            <a:pPr algn="just">
              <a:spcBef>
                <a:spcPts val="0"/>
              </a:spcBef>
              <a:spcAft>
                <a:spcPts val="0"/>
              </a:spcAft>
              <a:tabLst>
                <a:tab pos="381000" algn="l"/>
              </a:tabLst>
            </a:pPr>
            <a:endParaRPr lang="tr-TR" b="1" dirty="0">
              <a:latin typeface="Times New Roman"/>
              <a:ea typeface="Calibri"/>
              <a:cs typeface="Times New Roman"/>
            </a:endParaRPr>
          </a:p>
          <a:p>
            <a:pPr algn="just">
              <a:spcBef>
                <a:spcPts val="0"/>
              </a:spcBef>
              <a:spcAft>
                <a:spcPts val="0"/>
              </a:spcAft>
              <a:tabLst>
                <a:tab pos="381000" algn="l"/>
              </a:tabLst>
            </a:pPr>
            <a:r>
              <a:rPr lang="tr-TR" dirty="0">
                <a:latin typeface="Calibri"/>
                <a:ea typeface="Calibri"/>
                <a:cs typeface="Times New Roman"/>
              </a:rPr>
              <a:t>	Bu dönemin başlarında satışlar ve karlılık yok denecek kadar azdır. Başlangıç maliyetleri yüksektir. Rakip az olsa bile talep yetersiz olabilir. Kişiler yeni bir hizmeti denemekte çekingen olabilir ve öncelikle yeterince bilgi toplamak isterler. Bunun için işletmenin bol bol reklam ve tanıtım faaliyetlerine ağırlık vermesi gerekir. Hizmeti ilk deneyenler genellikle yenilikçiler ya da yüksek gelir grubundaki tüketicilerdir. Bunun için sınırlı dağıtım politikası tavsiye </a:t>
            </a:r>
            <a:r>
              <a:rPr lang="tr-TR" dirty="0" smtClean="0">
                <a:latin typeface="Calibri"/>
                <a:ea typeface="Calibri"/>
                <a:cs typeface="Times New Roman"/>
              </a:rPr>
              <a:t>edilir. </a:t>
            </a:r>
            <a:endParaRPr lang="tr-TR" b="1" dirty="0">
              <a:latin typeface="Times New Roman"/>
              <a:ea typeface="Calibri"/>
              <a:cs typeface="Times New Roman"/>
            </a:endParaRPr>
          </a:p>
          <a:p>
            <a:endParaRPr lang="tr-TR" dirty="0"/>
          </a:p>
        </p:txBody>
      </p:sp>
    </p:spTree>
    <p:extLst>
      <p:ext uri="{BB962C8B-B14F-4D97-AF65-F5344CB8AC3E}">
        <p14:creationId xmlns:p14="http://schemas.microsoft.com/office/powerpoint/2010/main" val="661565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908720"/>
            <a:ext cx="8229600" cy="5544616"/>
          </a:xfrm>
        </p:spPr>
        <p:txBody>
          <a:bodyPr/>
          <a:lstStyle/>
          <a:p>
            <a:pPr lvl="0" algn="just">
              <a:spcBef>
                <a:spcPts val="0"/>
              </a:spcBef>
              <a:spcAft>
                <a:spcPts val="0"/>
              </a:spcAft>
              <a:buClr>
                <a:srgbClr val="000000"/>
              </a:buClr>
              <a:tabLst>
                <a:tab pos="381000" algn="l"/>
              </a:tabLst>
            </a:pPr>
            <a:r>
              <a:rPr lang="tr-TR" b="1" dirty="0">
                <a:latin typeface="Calibri"/>
                <a:ea typeface="Calibri"/>
                <a:cs typeface="Times New Roman"/>
              </a:rPr>
              <a:t>	Gelişme Aşaması: </a:t>
            </a:r>
            <a:r>
              <a:rPr lang="tr-TR" dirty="0">
                <a:latin typeface="Calibri"/>
                <a:ea typeface="Calibri"/>
                <a:cs typeface="Times New Roman"/>
              </a:rPr>
              <a:t>Bu aşamada hizmet tüm pazara yayılır ve hizmet talebi hızla yükselir. Çünkü hizmet yenilikçiler dışında diğer tüketiciler tarafından da satın alınmaya başlar. Satışların en hızlı olduğu dönem bu dönemdir. Artan talebi karşılayabilmek için işletme tesis/şube sayısını artırabilir. Ancak hizmet talebinin artmasıyla bunu fark eden rakipler de pazara girmeye başlar. Pazarın çekiciliği yüksekse rakip sayısında artış daha hızlı </a:t>
            </a:r>
            <a:r>
              <a:rPr lang="tr-TR" dirty="0" smtClean="0">
                <a:latin typeface="Calibri"/>
                <a:ea typeface="Calibri"/>
                <a:cs typeface="Times New Roman"/>
              </a:rPr>
              <a:t>gerçekleşir. </a:t>
            </a:r>
          </a:p>
          <a:p>
            <a:pPr lvl="0" algn="just">
              <a:spcBef>
                <a:spcPts val="0"/>
              </a:spcBef>
              <a:spcAft>
                <a:spcPts val="0"/>
              </a:spcAft>
              <a:buClr>
                <a:srgbClr val="000000"/>
              </a:buClr>
              <a:tabLst>
                <a:tab pos="381000" algn="l"/>
              </a:tabLst>
            </a:pPr>
            <a:endParaRPr lang="tr-TR" b="1" dirty="0">
              <a:latin typeface="Times New Roman"/>
              <a:ea typeface="Calibri"/>
              <a:cs typeface="Times New Roman"/>
            </a:endParaRPr>
          </a:p>
          <a:p>
            <a:pPr lvl="0" algn="just">
              <a:spcBef>
                <a:spcPts val="0"/>
              </a:spcBef>
              <a:spcAft>
                <a:spcPts val="0"/>
              </a:spcAft>
              <a:buClr>
                <a:srgbClr val="000000"/>
              </a:buClr>
              <a:tabLst>
                <a:tab pos="381000" algn="l"/>
              </a:tabLst>
            </a:pPr>
            <a:r>
              <a:rPr lang="tr-TR" dirty="0">
                <a:latin typeface="Calibri"/>
                <a:ea typeface="Calibri"/>
                <a:cs typeface="Times New Roman"/>
              </a:rPr>
              <a:t>	Bu dönem satışlar açısından en verimli dönem olduğundan her işletme bu dönemin mümkün olduğunca uzun sürmesini ister. Bunun için rekabet amaçlı hizmette yeniliklere yer verilebilir. </a:t>
            </a:r>
            <a:endParaRPr lang="tr-TR" dirty="0" smtClean="0">
              <a:latin typeface="Calibri"/>
              <a:ea typeface="Calibri"/>
              <a:cs typeface="Times New Roman"/>
            </a:endParaRPr>
          </a:p>
          <a:p>
            <a:pPr lvl="0" algn="just">
              <a:spcBef>
                <a:spcPts val="0"/>
              </a:spcBef>
              <a:spcAft>
                <a:spcPts val="0"/>
              </a:spcAft>
              <a:buClr>
                <a:srgbClr val="000000"/>
              </a:buClr>
              <a:tabLst>
                <a:tab pos="381000" algn="l"/>
              </a:tabLst>
            </a:pPr>
            <a:endParaRPr lang="tr-TR" dirty="0">
              <a:latin typeface="Calibri"/>
              <a:ea typeface="Calibri"/>
              <a:cs typeface="Times New Roman"/>
            </a:endParaRPr>
          </a:p>
          <a:p>
            <a:pPr lvl="0" algn="just">
              <a:spcBef>
                <a:spcPts val="0"/>
              </a:spcBef>
              <a:spcAft>
                <a:spcPts val="0"/>
              </a:spcAft>
              <a:buClr>
                <a:srgbClr val="000000"/>
              </a:buClr>
              <a:tabLst>
                <a:tab pos="381000" algn="l"/>
              </a:tabLst>
            </a:pPr>
            <a:r>
              <a:rPr lang="tr-TR" dirty="0" smtClean="0">
                <a:latin typeface="Calibri"/>
                <a:ea typeface="Calibri"/>
                <a:cs typeface="Times New Roman"/>
              </a:rPr>
              <a:t>Özellikle </a:t>
            </a:r>
            <a:r>
              <a:rPr lang="tr-TR" dirty="0">
                <a:latin typeface="Calibri"/>
                <a:ea typeface="Calibri"/>
                <a:cs typeface="Times New Roman"/>
              </a:rPr>
              <a:t>destekleyici ve zenginleştirici hizmetlerde farklılık ve çeşitlendirme iyi olacaktır. Pazarlama stratejileri ise işletme ve marka imajına yönelik belirlenmelidir. Dönemin ortalarından sonra rekabet etmek için fiyat indirimine gidilebilir. Böylece yoğun dağıtım politikasına da geçilebilir. Ancak bu stratejiler uygulanırken kaliteden ödün vermemeye de dikkat </a:t>
            </a:r>
            <a:r>
              <a:rPr lang="tr-TR" dirty="0" smtClean="0">
                <a:latin typeface="Calibri"/>
                <a:ea typeface="Calibri"/>
                <a:cs typeface="Times New Roman"/>
              </a:rPr>
              <a:t>edilmelidir. </a:t>
            </a:r>
            <a:endParaRPr lang="tr-TR" b="1" dirty="0">
              <a:latin typeface="Times New Roman"/>
              <a:ea typeface="Calibri"/>
              <a:cs typeface="Times New Roman"/>
            </a:endParaRPr>
          </a:p>
          <a:p>
            <a:pPr>
              <a:spcBef>
                <a:spcPts val="0"/>
              </a:spcBef>
              <a:spcAft>
                <a:spcPts val="0"/>
              </a:spcAft>
            </a:pPr>
            <a:endParaRPr lang="tr-TR" dirty="0"/>
          </a:p>
        </p:txBody>
      </p:sp>
    </p:spTree>
    <p:extLst>
      <p:ext uri="{BB962C8B-B14F-4D97-AF65-F5344CB8AC3E}">
        <p14:creationId xmlns:p14="http://schemas.microsoft.com/office/powerpoint/2010/main" val="122761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052736"/>
            <a:ext cx="8229600" cy="5472608"/>
          </a:xfrm>
        </p:spPr>
        <p:txBody>
          <a:bodyPr/>
          <a:lstStyle/>
          <a:p>
            <a:pPr algn="just">
              <a:spcBef>
                <a:spcPts val="0"/>
              </a:spcBef>
              <a:spcAft>
                <a:spcPts val="0"/>
              </a:spcAft>
              <a:tabLst>
                <a:tab pos="381000" algn="l"/>
              </a:tabLst>
            </a:pPr>
            <a:r>
              <a:rPr lang="tr-TR" b="1" dirty="0">
                <a:latin typeface="Calibri"/>
                <a:ea typeface="Calibri"/>
                <a:cs typeface="Times New Roman"/>
              </a:rPr>
              <a:t>Olgunluk Aşaması: </a:t>
            </a:r>
            <a:r>
              <a:rPr lang="tr-TR" dirty="0">
                <a:latin typeface="Calibri"/>
                <a:ea typeface="Calibri"/>
                <a:cs typeface="Times New Roman"/>
              </a:rPr>
              <a:t>Olgunluk dönemi rekabetin en yoğun olduğu dönemdir. Satışlar ise azalarak artmaya bir süre daha devam eder.</a:t>
            </a:r>
            <a:r>
              <a:rPr lang="tr-TR" dirty="0">
                <a:solidFill>
                  <a:srgbClr val="FF0000"/>
                </a:solidFill>
                <a:latin typeface="Calibri"/>
                <a:ea typeface="Calibri"/>
                <a:cs typeface="Times New Roman"/>
              </a:rPr>
              <a:t> </a:t>
            </a:r>
            <a:r>
              <a:rPr lang="tr-TR" dirty="0">
                <a:latin typeface="Calibri"/>
                <a:ea typeface="Calibri"/>
                <a:cs typeface="Times New Roman"/>
              </a:rPr>
              <a:t>Daha sonra ise rekabetin durumuna göre düşmeye başlar. Azalan satışları arttırmak için </a:t>
            </a:r>
            <a:r>
              <a:rPr lang="tr-TR" dirty="0" err="1">
                <a:latin typeface="Calibri"/>
                <a:ea typeface="Calibri"/>
                <a:cs typeface="Times New Roman"/>
              </a:rPr>
              <a:t>promosyonel</a:t>
            </a:r>
            <a:r>
              <a:rPr lang="tr-TR" dirty="0">
                <a:latin typeface="Calibri"/>
                <a:ea typeface="Calibri"/>
                <a:cs typeface="Times New Roman"/>
              </a:rPr>
              <a:t> çalışmalara ağırlık verilmelidir. Ayrıca işlevsel ve fiziksek değişikliklere gidilebilir. Hedef kitle genişletilerek hizmetten daha çok tüketicinin faydalanması sağlanabilir. Bu amaçla marka ve imaj farklılığına yönelik çalışmalar da yapılmalıdır. </a:t>
            </a:r>
            <a:endParaRPr lang="tr-TR" dirty="0" smtClean="0">
              <a:latin typeface="Calibri"/>
              <a:ea typeface="Calibri"/>
              <a:cs typeface="Times New Roman"/>
            </a:endParaRPr>
          </a:p>
          <a:p>
            <a:pPr algn="just">
              <a:spcBef>
                <a:spcPts val="0"/>
              </a:spcBef>
              <a:spcAft>
                <a:spcPts val="0"/>
              </a:spcAft>
              <a:tabLst>
                <a:tab pos="381000" algn="l"/>
              </a:tabLst>
            </a:pPr>
            <a:endParaRPr lang="tr-TR" b="1" dirty="0">
              <a:latin typeface="Times New Roman"/>
              <a:ea typeface="Calibri"/>
              <a:cs typeface="Times New Roman"/>
            </a:endParaRPr>
          </a:p>
          <a:p>
            <a:pPr algn="just">
              <a:spcBef>
                <a:spcPts val="0"/>
              </a:spcBef>
              <a:spcAft>
                <a:spcPts val="0"/>
              </a:spcAft>
              <a:tabLst>
                <a:tab pos="381000" algn="l"/>
              </a:tabLst>
            </a:pPr>
            <a:r>
              <a:rPr lang="tr-TR" b="1" dirty="0">
                <a:latin typeface="Calibri"/>
                <a:ea typeface="Calibri"/>
                <a:cs typeface="Times New Roman"/>
              </a:rPr>
              <a:t>	Gerileme Aşaması: </a:t>
            </a:r>
            <a:r>
              <a:rPr lang="tr-TR" dirty="0">
                <a:latin typeface="Calibri"/>
                <a:ea typeface="Calibri"/>
                <a:cs typeface="Times New Roman"/>
              </a:rPr>
              <a:t>Bu aşamada hizmete olan talep oldukça azalmıştır. Bunun nedenleri arasında; ikame ürün ve hizmetlerin varlığı, yeni ürün hizmetlerin eskilerinin yerini alması, tüketici taleplerindeki değişmeler ve pazarın doygunluğa ulaşması gibi etmenler </a:t>
            </a:r>
            <a:r>
              <a:rPr lang="tr-TR" dirty="0" smtClean="0">
                <a:latin typeface="Calibri"/>
                <a:ea typeface="Calibri"/>
                <a:cs typeface="Times New Roman"/>
              </a:rPr>
              <a:t>olabilir. </a:t>
            </a:r>
            <a:r>
              <a:rPr lang="tr-TR" dirty="0">
                <a:latin typeface="Calibri"/>
                <a:ea typeface="Calibri"/>
                <a:cs typeface="Times New Roman"/>
              </a:rPr>
              <a:t>İşletme fiyatları mümkün olduğunca düşürüp tekrardan seçici dağıtım yapmaya başlar. Eğer hizmet satışlar durma noktasına gelmiş ve hiç karlılık getirmiyorsa bu durumda işletme pazardan çekilme ve yeni pazarlar keşfetme yolunu seçebilir. Yeni pazarlama stratejilerine girişilmez ve tutundurma çabaları sadece devam eden satışların devamlılığına yönelik </a:t>
            </a:r>
            <a:r>
              <a:rPr lang="tr-TR" dirty="0" smtClean="0">
                <a:latin typeface="Calibri"/>
                <a:ea typeface="Calibri"/>
                <a:cs typeface="Times New Roman"/>
              </a:rPr>
              <a:t>olmalıdır. </a:t>
            </a:r>
            <a:endParaRPr lang="tr-TR" b="1" dirty="0">
              <a:latin typeface="Times New Roman"/>
              <a:ea typeface="Calibri"/>
              <a:cs typeface="Times New Roman"/>
            </a:endParaRPr>
          </a:p>
          <a:p>
            <a:endParaRPr lang="tr-TR" dirty="0"/>
          </a:p>
        </p:txBody>
      </p:sp>
    </p:spTree>
    <p:extLst>
      <p:ext uri="{BB962C8B-B14F-4D97-AF65-F5344CB8AC3E}">
        <p14:creationId xmlns:p14="http://schemas.microsoft.com/office/powerpoint/2010/main" val="3780018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1124744"/>
            <a:ext cx="6781800" cy="1296144"/>
          </a:xfrm>
        </p:spPr>
        <p:txBody>
          <a:bodyPr/>
          <a:lstStyle/>
          <a:p>
            <a:r>
              <a:rPr lang="tr-TR" b="1" dirty="0" smtClean="0"/>
              <a:t>Hizmetlerde Marka ve Marka Değeri</a:t>
            </a:r>
            <a:endParaRPr lang="tr-TR" b="1" dirty="0"/>
          </a:p>
        </p:txBody>
      </p:sp>
      <p:sp>
        <p:nvSpPr>
          <p:cNvPr id="3" name="İçerik Yer Tutucusu 2"/>
          <p:cNvSpPr>
            <a:spLocks noGrp="1"/>
          </p:cNvSpPr>
          <p:nvPr>
            <p:ph idx="1"/>
          </p:nvPr>
        </p:nvSpPr>
        <p:spPr>
          <a:xfrm>
            <a:off x="467544" y="2996952"/>
            <a:ext cx="8229600" cy="3096344"/>
          </a:xfrm>
        </p:spPr>
        <p:txBody>
          <a:bodyPr/>
          <a:lstStyle/>
          <a:p>
            <a:pPr algn="just">
              <a:spcBef>
                <a:spcPts val="0"/>
              </a:spcBef>
              <a:spcAft>
                <a:spcPts val="0"/>
              </a:spcAft>
              <a:tabLst>
                <a:tab pos="381000" algn="l"/>
              </a:tabLst>
            </a:pPr>
            <a:r>
              <a:rPr lang="tr-TR" sz="2400" dirty="0">
                <a:latin typeface="Calibri"/>
                <a:ea typeface="Calibri"/>
                <a:cs typeface="Times New Roman"/>
              </a:rPr>
              <a:t>	Dünya çapında kabul edilen Marka Değerleme standardına göre marka; </a:t>
            </a:r>
            <a:endParaRPr lang="tr-TR" sz="2400" dirty="0" smtClean="0">
              <a:latin typeface="Calibri"/>
              <a:ea typeface="Calibri"/>
              <a:cs typeface="Times New Roman"/>
            </a:endParaRPr>
          </a:p>
          <a:p>
            <a:pPr algn="just">
              <a:spcBef>
                <a:spcPts val="0"/>
              </a:spcBef>
              <a:spcAft>
                <a:spcPts val="0"/>
              </a:spcAft>
              <a:tabLst>
                <a:tab pos="381000" algn="l"/>
              </a:tabLst>
            </a:pPr>
            <a:endParaRPr lang="tr-TR" sz="2400" i="1" dirty="0">
              <a:latin typeface="Calibri"/>
              <a:ea typeface="Calibri"/>
              <a:cs typeface="Times New Roman"/>
            </a:endParaRPr>
          </a:p>
          <a:p>
            <a:pPr algn="just">
              <a:spcBef>
                <a:spcPts val="0"/>
              </a:spcBef>
              <a:spcAft>
                <a:spcPts val="0"/>
              </a:spcAft>
              <a:tabLst>
                <a:tab pos="381000" algn="l"/>
              </a:tabLst>
            </a:pPr>
            <a:r>
              <a:rPr lang="tr-TR" sz="2400" i="1" dirty="0" smtClean="0">
                <a:latin typeface="Calibri"/>
                <a:ea typeface="Calibri"/>
                <a:cs typeface="Times New Roman"/>
              </a:rPr>
              <a:t>«Ürünler</a:t>
            </a:r>
            <a:r>
              <a:rPr lang="tr-TR" sz="2400" i="1" dirty="0">
                <a:latin typeface="Calibri"/>
                <a:ea typeface="Calibri"/>
                <a:cs typeface="Times New Roman"/>
              </a:rPr>
              <a:t>, servisler veya kurumları tanımlamayı amaçlayan ve hissedarların akıllarında ayırt edici imaj ve çağrışımlar yaratan, böylece ekonomik değer/fayda sağlayan, pazarlama ile ilişkili isim, tanım, logo, sembol, işaret ve dizayn gibi fiziki olmayan varlık’ </a:t>
            </a:r>
            <a:r>
              <a:rPr lang="tr-TR" sz="2400" dirty="0">
                <a:latin typeface="Calibri"/>
                <a:ea typeface="Calibri"/>
                <a:cs typeface="Times New Roman"/>
              </a:rPr>
              <a:t>olarak </a:t>
            </a:r>
            <a:r>
              <a:rPr lang="tr-TR" sz="2400" dirty="0" smtClean="0">
                <a:latin typeface="Calibri"/>
                <a:ea typeface="Calibri"/>
                <a:cs typeface="Times New Roman"/>
              </a:rPr>
              <a:t>tanımlanmaktadır.»</a:t>
            </a:r>
            <a:endParaRPr lang="tr-TR" sz="2400" b="1" dirty="0">
              <a:latin typeface="Times New Roman"/>
              <a:ea typeface="Calibri"/>
              <a:cs typeface="Times New Roman"/>
            </a:endParaRPr>
          </a:p>
          <a:p>
            <a:pPr>
              <a:spcBef>
                <a:spcPts val="0"/>
              </a:spcBef>
              <a:spcAft>
                <a:spcPts val="0"/>
              </a:spcAft>
            </a:pPr>
            <a:endParaRPr lang="tr-TR" sz="2400" dirty="0"/>
          </a:p>
        </p:txBody>
      </p:sp>
    </p:spTree>
    <p:extLst>
      <p:ext uri="{BB962C8B-B14F-4D97-AF65-F5344CB8AC3E}">
        <p14:creationId xmlns:p14="http://schemas.microsoft.com/office/powerpoint/2010/main" val="3278041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44824"/>
            <a:ext cx="8229600" cy="4104456"/>
          </a:xfrm>
        </p:spPr>
        <p:txBody>
          <a:bodyPr/>
          <a:lstStyle/>
          <a:p>
            <a:pPr algn="just">
              <a:spcBef>
                <a:spcPts val="0"/>
              </a:spcBef>
              <a:spcAft>
                <a:spcPts val="0"/>
              </a:spcAft>
              <a:tabLst>
                <a:tab pos="381000" algn="l"/>
              </a:tabLst>
            </a:pPr>
            <a:r>
              <a:rPr lang="tr-TR" dirty="0">
                <a:latin typeface="Calibri"/>
                <a:ea typeface="Calibri"/>
                <a:cs typeface="Times New Roman"/>
              </a:rPr>
              <a:t>Ancak hizmetlerde markalaşmak mamullere göre daha zordur. Bu durum hizmetlerin özelliklerinden kaynaklanmaktadır. </a:t>
            </a:r>
            <a:endParaRPr lang="tr-TR" dirty="0" smtClean="0">
              <a:latin typeface="Calibri"/>
              <a:ea typeface="Calibri"/>
              <a:cs typeface="Times New Roman"/>
            </a:endParaRPr>
          </a:p>
          <a:p>
            <a:pPr algn="just">
              <a:spcBef>
                <a:spcPts val="0"/>
              </a:spcBef>
              <a:spcAft>
                <a:spcPts val="0"/>
              </a:spcAft>
              <a:tabLst>
                <a:tab pos="381000" algn="l"/>
              </a:tabLst>
            </a:pPr>
            <a:endParaRPr lang="tr-TR" dirty="0" smtClean="0">
              <a:latin typeface="Calibri"/>
              <a:ea typeface="Calibri"/>
              <a:cs typeface="Times New Roman"/>
            </a:endParaRPr>
          </a:p>
          <a:p>
            <a:pPr algn="just">
              <a:spcBef>
                <a:spcPts val="0"/>
              </a:spcBef>
              <a:spcAft>
                <a:spcPts val="0"/>
              </a:spcAft>
              <a:tabLst>
                <a:tab pos="381000" algn="l"/>
              </a:tabLst>
            </a:pPr>
            <a:r>
              <a:rPr lang="tr-TR" dirty="0" smtClean="0">
                <a:latin typeface="Calibri"/>
                <a:ea typeface="Calibri"/>
                <a:cs typeface="Times New Roman"/>
              </a:rPr>
              <a:t>Örneğin </a:t>
            </a:r>
            <a:r>
              <a:rPr lang="tr-TR" dirty="0">
                <a:latin typeface="Calibri"/>
                <a:ea typeface="Calibri"/>
                <a:cs typeface="Times New Roman"/>
              </a:rPr>
              <a:t>hizmetlerin standart olmama özelliği markalaşmayı da güçleştirmektedir. Sevdiğiniz markadan bir mal aldığınızda onun hep aynı standartta ve kalitede olacağını bilirsiniz. </a:t>
            </a:r>
            <a:endParaRPr lang="tr-TR" dirty="0" smtClean="0">
              <a:latin typeface="Calibri"/>
              <a:ea typeface="Calibri"/>
              <a:cs typeface="Times New Roman"/>
            </a:endParaRPr>
          </a:p>
          <a:p>
            <a:pPr algn="just">
              <a:spcBef>
                <a:spcPts val="0"/>
              </a:spcBef>
              <a:spcAft>
                <a:spcPts val="0"/>
              </a:spcAft>
              <a:tabLst>
                <a:tab pos="381000" algn="l"/>
              </a:tabLst>
            </a:pPr>
            <a:endParaRPr lang="tr-TR" dirty="0" smtClean="0">
              <a:latin typeface="Calibri"/>
              <a:ea typeface="Calibri"/>
              <a:cs typeface="Times New Roman"/>
            </a:endParaRPr>
          </a:p>
          <a:p>
            <a:pPr algn="just">
              <a:spcBef>
                <a:spcPts val="0"/>
              </a:spcBef>
              <a:spcAft>
                <a:spcPts val="0"/>
              </a:spcAft>
              <a:tabLst>
                <a:tab pos="381000" algn="l"/>
              </a:tabLst>
            </a:pPr>
            <a:r>
              <a:rPr lang="tr-TR" dirty="0" smtClean="0">
                <a:latin typeface="Calibri"/>
                <a:ea typeface="Calibri"/>
                <a:cs typeface="Times New Roman"/>
              </a:rPr>
              <a:t>Ancak </a:t>
            </a:r>
            <a:r>
              <a:rPr lang="tr-TR" dirty="0">
                <a:latin typeface="Calibri"/>
                <a:ea typeface="Calibri"/>
                <a:cs typeface="Times New Roman"/>
              </a:rPr>
              <a:t>hizmetler öyle </a:t>
            </a:r>
            <a:r>
              <a:rPr lang="tr-TR" dirty="0" smtClean="0">
                <a:latin typeface="Calibri"/>
                <a:ea typeface="Calibri"/>
                <a:cs typeface="Times New Roman"/>
              </a:rPr>
              <a:t>değildir. </a:t>
            </a:r>
            <a:r>
              <a:rPr lang="tr-TR" dirty="0">
                <a:latin typeface="Calibri"/>
                <a:ea typeface="Calibri"/>
                <a:cs typeface="Times New Roman"/>
              </a:rPr>
              <a:t>Daha önce gittiğiniz ve memnun kaldığınız bir otele tekrar gittiğinizde aynı hizmeti veya memnuniyeti bulamayabilirsiniz. </a:t>
            </a:r>
            <a:endParaRPr lang="tr-TR" dirty="0" smtClean="0">
              <a:latin typeface="Calibri"/>
              <a:ea typeface="Calibri"/>
              <a:cs typeface="Times New Roman"/>
            </a:endParaRPr>
          </a:p>
          <a:p>
            <a:pPr algn="just">
              <a:spcBef>
                <a:spcPts val="0"/>
              </a:spcBef>
              <a:spcAft>
                <a:spcPts val="0"/>
              </a:spcAft>
              <a:tabLst>
                <a:tab pos="381000" algn="l"/>
              </a:tabLst>
            </a:pPr>
            <a:endParaRPr lang="tr-TR" dirty="0" smtClean="0">
              <a:latin typeface="Calibri"/>
              <a:ea typeface="Calibri"/>
              <a:cs typeface="Times New Roman"/>
            </a:endParaRPr>
          </a:p>
        </p:txBody>
      </p:sp>
    </p:spTree>
    <p:extLst>
      <p:ext uri="{BB962C8B-B14F-4D97-AF65-F5344CB8AC3E}">
        <p14:creationId xmlns:p14="http://schemas.microsoft.com/office/powerpoint/2010/main" val="945239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Öğrenme Çıktıları</a:t>
            </a:r>
            <a:endParaRPr lang="tr-TR" b="1" dirty="0"/>
          </a:p>
        </p:txBody>
      </p:sp>
      <p:sp>
        <p:nvSpPr>
          <p:cNvPr id="3" name="2 İçerik Yer Tutucusu"/>
          <p:cNvSpPr>
            <a:spLocks noGrp="1"/>
          </p:cNvSpPr>
          <p:nvPr>
            <p:ph idx="1"/>
          </p:nvPr>
        </p:nvSpPr>
        <p:spPr/>
        <p:txBody>
          <a:bodyPr/>
          <a:lstStyle/>
          <a:p>
            <a:pPr marL="0" indent="0">
              <a:lnSpc>
                <a:spcPct val="115000"/>
              </a:lnSpc>
              <a:spcAft>
                <a:spcPts val="0"/>
              </a:spcAft>
              <a:buNone/>
            </a:pPr>
            <a:endParaRPr lang="tr-TR" b="1" dirty="0" smtClean="0">
              <a:latin typeface="Calibri"/>
              <a:ea typeface="Calibri"/>
              <a:cs typeface="Times New Roman"/>
            </a:endParaRPr>
          </a:p>
          <a:p>
            <a:pPr marL="0" indent="0">
              <a:lnSpc>
                <a:spcPct val="115000"/>
              </a:lnSpc>
              <a:spcAft>
                <a:spcPts val="0"/>
              </a:spcAft>
              <a:buNone/>
            </a:pPr>
            <a:endParaRPr lang="tr-TR" b="1" dirty="0">
              <a:latin typeface="Calibri"/>
              <a:ea typeface="Calibri"/>
              <a:cs typeface="Times New Roman"/>
            </a:endParaRPr>
          </a:p>
          <a:p>
            <a:pPr marL="0" indent="0">
              <a:lnSpc>
                <a:spcPct val="115000"/>
              </a:lnSpc>
              <a:spcAft>
                <a:spcPts val="0"/>
              </a:spcAft>
              <a:buNone/>
            </a:pPr>
            <a:r>
              <a:rPr lang="tr-TR" b="1" dirty="0" smtClean="0">
                <a:latin typeface="Calibri"/>
                <a:ea typeface="Calibri"/>
                <a:cs typeface="Times New Roman"/>
              </a:rPr>
              <a:t>1</a:t>
            </a:r>
            <a:r>
              <a:rPr lang="tr-TR" b="1" dirty="0">
                <a:latin typeface="Calibri"/>
                <a:ea typeface="Calibri"/>
                <a:cs typeface="Times New Roman"/>
              </a:rPr>
              <a:t>. Hizmetler ve ürünler arasındaki farkları anlamak</a:t>
            </a:r>
            <a:endParaRPr lang="tr-TR" b="1" dirty="0">
              <a:latin typeface="Times New Roman"/>
              <a:ea typeface="Calibri"/>
              <a:cs typeface="Times New Roman"/>
            </a:endParaRPr>
          </a:p>
          <a:p>
            <a:pPr marL="0" indent="0">
              <a:lnSpc>
                <a:spcPct val="115000"/>
              </a:lnSpc>
              <a:spcAft>
                <a:spcPts val="0"/>
              </a:spcAft>
              <a:buNone/>
            </a:pPr>
            <a:r>
              <a:rPr lang="tr-TR" b="1" dirty="0">
                <a:latin typeface="Calibri"/>
                <a:ea typeface="Calibri"/>
                <a:cs typeface="Times New Roman"/>
              </a:rPr>
              <a:t>2. Hizmet çiçeği modeli ile kolaylaştırıcı ve zenginleştirici hizmetleri kavramak</a:t>
            </a:r>
            <a:endParaRPr lang="tr-TR" b="1" dirty="0">
              <a:latin typeface="Times New Roman"/>
              <a:ea typeface="Calibri"/>
              <a:cs typeface="Times New Roman"/>
            </a:endParaRPr>
          </a:p>
          <a:p>
            <a:pPr marL="0" indent="0">
              <a:lnSpc>
                <a:spcPct val="115000"/>
              </a:lnSpc>
              <a:spcAft>
                <a:spcPts val="0"/>
              </a:spcAft>
              <a:buNone/>
            </a:pPr>
            <a:r>
              <a:rPr lang="tr-TR" b="1" dirty="0">
                <a:latin typeface="Calibri"/>
                <a:ea typeface="Calibri"/>
                <a:cs typeface="Times New Roman"/>
              </a:rPr>
              <a:t>3. Hizmetlerde markalaşma süreci hakkında bilgi edinmek</a:t>
            </a:r>
            <a:endParaRPr lang="tr-TR" b="1" dirty="0">
              <a:latin typeface="Times New Roman"/>
              <a:ea typeface="Calibri"/>
              <a:cs typeface="Times New Roman"/>
            </a:endParaRPr>
          </a:p>
          <a:p>
            <a:pPr marL="0" indent="0">
              <a:lnSpc>
                <a:spcPct val="115000"/>
              </a:lnSpc>
              <a:spcAft>
                <a:spcPts val="0"/>
              </a:spcAft>
              <a:buNone/>
            </a:pPr>
            <a:r>
              <a:rPr lang="tr-TR" b="1" dirty="0">
                <a:latin typeface="Calibri"/>
                <a:ea typeface="Calibri"/>
                <a:cs typeface="Times New Roman"/>
              </a:rPr>
              <a:t>4. Yeni hizmet geliştirme sürecini kavramak</a:t>
            </a:r>
            <a:endParaRPr lang="tr-TR" b="1" dirty="0">
              <a:latin typeface="Times New Roman"/>
              <a:ea typeface="Calibri"/>
              <a:cs typeface="Times New Roman"/>
            </a:endParaRPr>
          </a:p>
          <a:p>
            <a:pPr lvl="0"/>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628800"/>
            <a:ext cx="8229600" cy="4392488"/>
          </a:xfrm>
        </p:spPr>
        <p:txBody>
          <a:bodyPr/>
          <a:lstStyle/>
          <a:p>
            <a:pPr lvl="0" algn="just">
              <a:spcBef>
                <a:spcPts val="0"/>
              </a:spcBef>
              <a:spcAft>
                <a:spcPts val="0"/>
              </a:spcAft>
              <a:buClr>
                <a:srgbClr val="000000"/>
              </a:buClr>
              <a:tabLst>
                <a:tab pos="381000" algn="l"/>
              </a:tabLst>
            </a:pPr>
            <a:r>
              <a:rPr lang="tr-TR" sz="2200" dirty="0">
                <a:latin typeface="Calibri" pitchFamily="34" charset="0"/>
                <a:ea typeface="Calibri"/>
                <a:cs typeface="Calibri" pitchFamily="34" charset="0"/>
              </a:rPr>
              <a:t>Çünkü zaman ve şartlar değişmiştir ve sizin önceden aldığınız hizmetin tıpkısının aynısını bulmanız imkansızdır. Bu durumun tam tersi de olabilir; önceden çok memnun kalmasanız da bu seferki hizmetten oldukça memnun kalabilir ve otel hakkındaki fikirleriniz olumlu yönde değişebilir. </a:t>
            </a:r>
            <a:endParaRPr lang="tr-TR" sz="2200" b="1" dirty="0">
              <a:latin typeface="Calibri" pitchFamily="34" charset="0"/>
              <a:ea typeface="Calibri"/>
              <a:cs typeface="Calibri" pitchFamily="34" charset="0"/>
            </a:endParaRPr>
          </a:p>
          <a:p>
            <a:pPr algn="just">
              <a:spcBef>
                <a:spcPts val="0"/>
              </a:spcBef>
              <a:spcAft>
                <a:spcPts val="0"/>
              </a:spcAft>
            </a:pPr>
            <a:endParaRPr lang="tr-TR" sz="2200" dirty="0" smtClean="0">
              <a:latin typeface="Calibri" pitchFamily="34" charset="0"/>
              <a:ea typeface="Calibri"/>
              <a:cs typeface="Calibri" pitchFamily="34" charset="0"/>
            </a:endParaRPr>
          </a:p>
          <a:p>
            <a:pPr algn="just">
              <a:spcBef>
                <a:spcPts val="0"/>
              </a:spcBef>
              <a:spcAft>
                <a:spcPts val="0"/>
              </a:spcAft>
            </a:pPr>
            <a:r>
              <a:rPr lang="tr-TR" sz="2200" dirty="0" smtClean="0">
                <a:latin typeface="Calibri" pitchFamily="34" charset="0"/>
                <a:ea typeface="Calibri"/>
                <a:cs typeface="Calibri" pitchFamily="34" charset="0"/>
              </a:rPr>
              <a:t>Hizmet </a:t>
            </a:r>
            <a:r>
              <a:rPr lang="tr-TR" sz="2200" dirty="0">
                <a:latin typeface="Calibri" pitchFamily="34" charset="0"/>
                <a:ea typeface="Calibri"/>
                <a:cs typeface="Calibri" pitchFamily="34" charset="0"/>
              </a:rPr>
              <a:t>işletmeleri de çoğu zaman kaliteden ödün vermeyerek, müşterilere her zaman saygılı davranarak, şikayetleri önemseyerek standardı yakalamaya çalışırlar. Mallarda olduğu gibi olmasa da tüketiciler yine de markalaşmış hizmetleri daha çok tercih ederler. Özellikle sağlık, eğitim gibi hizmetlerde insanlar risk almamak için marka değeri yüksek kurumları tercih ederler. </a:t>
            </a:r>
            <a:endParaRPr lang="tr-TR" sz="2200" dirty="0">
              <a:latin typeface="Calibri" pitchFamily="34" charset="0"/>
              <a:cs typeface="Calibri" pitchFamily="34" charset="0"/>
            </a:endParaRPr>
          </a:p>
        </p:txBody>
      </p:sp>
    </p:spTree>
    <p:extLst>
      <p:ext uri="{BB962C8B-B14F-4D97-AF65-F5344CB8AC3E}">
        <p14:creationId xmlns:p14="http://schemas.microsoft.com/office/powerpoint/2010/main" val="3543805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4824536"/>
          </a:xfrm>
        </p:spPr>
        <p:txBody>
          <a:bodyPr/>
          <a:lstStyle/>
          <a:p>
            <a:pPr algn="just">
              <a:spcBef>
                <a:spcPts val="0"/>
              </a:spcBef>
              <a:spcAft>
                <a:spcPts val="0"/>
              </a:spcAft>
              <a:tabLst>
                <a:tab pos="381000" algn="l"/>
              </a:tabLst>
            </a:pPr>
            <a:r>
              <a:rPr lang="tr-TR" dirty="0">
                <a:latin typeface="Calibri"/>
                <a:ea typeface="Calibri"/>
                <a:cs typeface="Times New Roman"/>
              </a:rPr>
              <a:t>Dolayısıyla mallarda olduğu gibi hizmetlerde de markanın işletmelere ve tüketicilere sağladığı bazı yararlar </a:t>
            </a:r>
            <a:r>
              <a:rPr lang="tr-TR" dirty="0" smtClean="0">
                <a:latin typeface="Calibri"/>
                <a:ea typeface="Calibri"/>
                <a:cs typeface="Times New Roman"/>
              </a:rPr>
              <a:t>vardır:</a:t>
            </a:r>
          </a:p>
          <a:p>
            <a:pPr algn="just">
              <a:spcBef>
                <a:spcPts val="0"/>
              </a:spcBef>
              <a:spcAft>
                <a:spcPts val="0"/>
              </a:spcAft>
              <a:tabLst>
                <a:tab pos="381000" algn="l"/>
              </a:tabLst>
            </a:pPr>
            <a:endParaRPr lang="tr-TR" b="1" dirty="0">
              <a:latin typeface="Times New Roman"/>
              <a:ea typeface="Calibri"/>
              <a:cs typeface="Times New Roman"/>
            </a:endParaRPr>
          </a:p>
          <a:p>
            <a:pPr lvl="0" algn="just">
              <a:spcBef>
                <a:spcPts val="0"/>
              </a:spcBef>
              <a:spcAft>
                <a:spcPts val="0"/>
              </a:spcAft>
              <a:buFont typeface="Wingdings"/>
              <a:buChar char=""/>
              <a:tabLst>
                <a:tab pos="381000" algn="l"/>
              </a:tabLst>
            </a:pPr>
            <a:r>
              <a:rPr lang="tr-TR" dirty="0">
                <a:latin typeface="Calibri"/>
                <a:ea typeface="Calibri"/>
                <a:cs typeface="Times New Roman"/>
              </a:rPr>
              <a:t>Marka gücü hizmetin talebini arttırır. </a:t>
            </a:r>
            <a:endParaRPr lang="tr-TR" dirty="0" smtClean="0">
              <a:latin typeface="Calibri"/>
              <a:ea typeface="Calibri"/>
              <a:cs typeface="Times New Roman"/>
            </a:endParaRPr>
          </a:p>
          <a:p>
            <a:pPr lvl="0" algn="just">
              <a:spcBef>
                <a:spcPts val="0"/>
              </a:spcBef>
              <a:spcAft>
                <a:spcPts val="0"/>
              </a:spcAft>
              <a:buFont typeface="Wingdings"/>
              <a:buChar char=""/>
              <a:tabLst>
                <a:tab pos="381000" algn="l"/>
              </a:tabLst>
            </a:pPr>
            <a:endParaRPr lang="tr-TR" b="1" dirty="0">
              <a:latin typeface="Times New Roman"/>
              <a:ea typeface="Calibri"/>
              <a:cs typeface="Times New Roman"/>
            </a:endParaRPr>
          </a:p>
          <a:p>
            <a:pPr lvl="0" algn="just">
              <a:spcBef>
                <a:spcPts val="0"/>
              </a:spcBef>
              <a:spcAft>
                <a:spcPts val="0"/>
              </a:spcAft>
              <a:buFont typeface="Wingdings"/>
              <a:buChar char=""/>
              <a:tabLst>
                <a:tab pos="381000" algn="l"/>
              </a:tabLst>
            </a:pPr>
            <a:r>
              <a:rPr lang="tr-TR" dirty="0">
                <a:latin typeface="Calibri"/>
                <a:ea typeface="Calibri"/>
                <a:cs typeface="Times New Roman"/>
              </a:rPr>
              <a:t>İyi bir marka tutundurma stratejilerinin etkisini arttırır.</a:t>
            </a:r>
            <a:endParaRPr lang="tr-TR" b="1" dirty="0">
              <a:latin typeface="Times New Roman"/>
              <a:ea typeface="Calibri"/>
              <a:cs typeface="Times New Roman"/>
            </a:endParaRPr>
          </a:p>
          <a:p>
            <a:pPr lvl="0" algn="just">
              <a:spcBef>
                <a:spcPts val="0"/>
              </a:spcBef>
              <a:spcAft>
                <a:spcPts val="0"/>
              </a:spcAft>
              <a:buFont typeface="Wingdings"/>
              <a:buChar char=""/>
              <a:tabLst>
                <a:tab pos="381000" algn="l"/>
              </a:tabLst>
            </a:pPr>
            <a:r>
              <a:rPr lang="tr-TR" dirty="0">
                <a:latin typeface="Calibri"/>
                <a:ea typeface="Calibri"/>
                <a:cs typeface="Times New Roman"/>
              </a:rPr>
              <a:t>İyi bir hizmet markası o hizmete bağlı diğer mal ve hizmetlerin satışını kolaylaştırır. </a:t>
            </a:r>
            <a:endParaRPr lang="tr-TR" dirty="0" smtClean="0">
              <a:latin typeface="Calibri"/>
              <a:ea typeface="Calibri"/>
              <a:cs typeface="Times New Roman"/>
            </a:endParaRPr>
          </a:p>
          <a:p>
            <a:pPr lvl="0" algn="just">
              <a:spcBef>
                <a:spcPts val="0"/>
              </a:spcBef>
              <a:spcAft>
                <a:spcPts val="0"/>
              </a:spcAft>
              <a:buFont typeface="Wingdings"/>
              <a:buChar char=""/>
              <a:tabLst>
                <a:tab pos="381000" algn="l"/>
              </a:tabLst>
            </a:pPr>
            <a:endParaRPr lang="tr-TR" b="1" dirty="0">
              <a:latin typeface="Times New Roman"/>
              <a:ea typeface="Calibri"/>
              <a:cs typeface="Times New Roman"/>
            </a:endParaRPr>
          </a:p>
          <a:p>
            <a:pPr lvl="0" algn="just">
              <a:spcBef>
                <a:spcPts val="0"/>
              </a:spcBef>
              <a:spcAft>
                <a:spcPts val="0"/>
              </a:spcAft>
              <a:buFont typeface="Wingdings"/>
              <a:buChar char=""/>
              <a:tabLst>
                <a:tab pos="381000" algn="l"/>
              </a:tabLst>
            </a:pPr>
            <a:r>
              <a:rPr lang="tr-TR" dirty="0">
                <a:latin typeface="Calibri"/>
                <a:ea typeface="Calibri"/>
                <a:cs typeface="Times New Roman"/>
              </a:rPr>
              <a:t>Marka özellikle de sağlık, eğitim, güvenlik gibi hizmetlerde tercih sebebidir. </a:t>
            </a:r>
            <a:endParaRPr lang="tr-TR" dirty="0" smtClean="0">
              <a:latin typeface="Calibri"/>
              <a:ea typeface="Calibri"/>
              <a:cs typeface="Times New Roman"/>
            </a:endParaRPr>
          </a:p>
          <a:p>
            <a:pPr lvl="0" algn="just">
              <a:spcBef>
                <a:spcPts val="0"/>
              </a:spcBef>
              <a:spcAft>
                <a:spcPts val="0"/>
              </a:spcAft>
              <a:buFont typeface="Wingdings"/>
              <a:buChar char=""/>
              <a:tabLst>
                <a:tab pos="381000" algn="l"/>
              </a:tabLst>
            </a:pPr>
            <a:endParaRPr lang="tr-TR" b="1" dirty="0">
              <a:latin typeface="Times New Roman"/>
              <a:ea typeface="Calibri"/>
              <a:cs typeface="Times New Roman"/>
            </a:endParaRPr>
          </a:p>
          <a:p>
            <a:pPr lvl="0" algn="just">
              <a:spcBef>
                <a:spcPts val="0"/>
              </a:spcBef>
              <a:spcAft>
                <a:spcPts val="0"/>
              </a:spcAft>
              <a:buFont typeface="Wingdings"/>
              <a:buChar char=""/>
              <a:tabLst>
                <a:tab pos="381000" algn="l"/>
              </a:tabLst>
            </a:pPr>
            <a:r>
              <a:rPr lang="tr-TR" dirty="0">
                <a:latin typeface="Calibri"/>
                <a:ea typeface="Calibri"/>
                <a:cs typeface="Times New Roman"/>
              </a:rPr>
              <a:t>Müşteriler tanınmış bir markaya sahip hizmetlere daha çok güvenirler.</a:t>
            </a:r>
            <a:endParaRPr lang="tr-TR" b="1" dirty="0">
              <a:latin typeface="Times New Roman"/>
              <a:ea typeface="Calibri"/>
              <a:cs typeface="Times New Roman"/>
            </a:endParaRPr>
          </a:p>
          <a:p>
            <a:pPr lvl="0" algn="just">
              <a:spcBef>
                <a:spcPts val="0"/>
              </a:spcBef>
              <a:spcAft>
                <a:spcPts val="0"/>
              </a:spcAft>
              <a:buFont typeface="Wingdings"/>
              <a:buChar char=""/>
              <a:tabLst>
                <a:tab pos="381000" algn="l"/>
              </a:tabLst>
            </a:pPr>
            <a:r>
              <a:rPr lang="tr-TR" dirty="0">
                <a:latin typeface="Calibri"/>
                <a:ea typeface="Calibri"/>
                <a:cs typeface="Times New Roman"/>
              </a:rPr>
              <a:t>Marka müşterinin alacağı riski azaltır,</a:t>
            </a:r>
            <a:endParaRPr lang="tr-TR" b="1" dirty="0">
              <a:latin typeface="Times New Roman"/>
              <a:ea typeface="Calibri"/>
              <a:cs typeface="Times New Roman"/>
            </a:endParaRPr>
          </a:p>
          <a:p>
            <a:pPr lvl="0" algn="just">
              <a:spcBef>
                <a:spcPts val="0"/>
              </a:spcBef>
              <a:spcAft>
                <a:spcPts val="0"/>
              </a:spcAft>
              <a:buFont typeface="Wingdings"/>
              <a:buChar char=""/>
              <a:tabLst>
                <a:tab pos="381000" algn="l"/>
              </a:tabLst>
            </a:pPr>
            <a:r>
              <a:rPr lang="tr-TR" dirty="0">
                <a:latin typeface="Calibri"/>
                <a:ea typeface="Calibri"/>
                <a:cs typeface="Times New Roman"/>
              </a:rPr>
              <a:t>Marka değeri yüksek hizmetler daha çok sadık müşteriye sahiptir. </a:t>
            </a:r>
            <a:endParaRPr lang="tr-TR" b="1" dirty="0">
              <a:latin typeface="Times New Roman"/>
              <a:ea typeface="Calibri"/>
              <a:cs typeface="Times New Roman"/>
            </a:endParaRPr>
          </a:p>
          <a:p>
            <a:endParaRPr lang="tr-TR" dirty="0"/>
          </a:p>
        </p:txBody>
      </p:sp>
    </p:spTree>
    <p:extLst>
      <p:ext uri="{BB962C8B-B14F-4D97-AF65-F5344CB8AC3E}">
        <p14:creationId xmlns:p14="http://schemas.microsoft.com/office/powerpoint/2010/main" val="1062420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84076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071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196752"/>
            <a:ext cx="7272808"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457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700808"/>
            <a:ext cx="8229600" cy="4392488"/>
          </a:xfrm>
        </p:spPr>
        <p:txBody>
          <a:bodyPr/>
          <a:lstStyle/>
          <a:p>
            <a:pPr algn="just">
              <a:spcBef>
                <a:spcPts val="0"/>
              </a:spcBef>
              <a:spcAft>
                <a:spcPts val="0"/>
              </a:spcAft>
              <a:tabLst>
                <a:tab pos="381000" algn="l"/>
              </a:tabLst>
            </a:pPr>
            <a:r>
              <a:rPr lang="tr-TR" dirty="0">
                <a:latin typeface="Calibri"/>
                <a:ea typeface="Calibri"/>
                <a:cs typeface="Times New Roman"/>
              </a:rPr>
              <a:t>Buna göre hizmet sektörünün günümüzde daha büyük ve önemli olduğu söylenebilir. </a:t>
            </a:r>
          </a:p>
          <a:p>
            <a:pPr algn="just">
              <a:spcBef>
                <a:spcPts val="0"/>
              </a:spcBef>
              <a:spcAft>
                <a:spcPts val="0"/>
              </a:spcAft>
              <a:tabLst>
                <a:tab pos="381000" algn="l"/>
              </a:tabLst>
            </a:pPr>
            <a:r>
              <a:rPr lang="tr-TR" dirty="0" smtClean="0">
                <a:latin typeface="Calibri"/>
                <a:ea typeface="Calibri"/>
                <a:cs typeface="Times New Roman"/>
              </a:rPr>
              <a:t>Hizmetlerin </a:t>
            </a:r>
            <a:r>
              <a:rPr lang="tr-TR" dirty="0">
                <a:latin typeface="Calibri"/>
                <a:ea typeface="Calibri"/>
                <a:cs typeface="Times New Roman"/>
              </a:rPr>
              <a:t>başarılı bir markaya dönüşmesinde</a:t>
            </a:r>
            <a:r>
              <a:rPr lang="tr-TR" b="1" dirty="0">
                <a:latin typeface="Calibri"/>
                <a:ea typeface="Calibri"/>
                <a:cs typeface="Times New Roman"/>
              </a:rPr>
              <a:t> personelin </a:t>
            </a:r>
            <a:r>
              <a:rPr lang="tr-TR" dirty="0">
                <a:latin typeface="Calibri"/>
                <a:ea typeface="Calibri"/>
                <a:cs typeface="Times New Roman"/>
              </a:rPr>
              <a:t>etkisi oldukça büyüktür. </a:t>
            </a:r>
          </a:p>
          <a:p>
            <a:pPr algn="just">
              <a:spcBef>
                <a:spcPts val="0"/>
              </a:spcBef>
              <a:spcAft>
                <a:spcPts val="0"/>
              </a:spcAft>
              <a:tabLst>
                <a:tab pos="381000" algn="l"/>
              </a:tabLst>
            </a:pPr>
            <a:r>
              <a:rPr lang="tr-TR" dirty="0" smtClean="0">
                <a:latin typeface="Calibri"/>
                <a:ea typeface="Calibri"/>
                <a:cs typeface="Times New Roman"/>
              </a:rPr>
              <a:t>Çünkü </a:t>
            </a:r>
            <a:r>
              <a:rPr lang="tr-TR" dirty="0">
                <a:latin typeface="Calibri"/>
                <a:ea typeface="Calibri"/>
                <a:cs typeface="Times New Roman"/>
              </a:rPr>
              <a:t>hizmetleri tüketebilmek için genellikle </a:t>
            </a:r>
            <a:r>
              <a:rPr lang="tr-TR" dirty="0" smtClean="0">
                <a:latin typeface="Calibri"/>
                <a:ea typeface="Calibri"/>
                <a:cs typeface="Times New Roman"/>
              </a:rPr>
              <a:t>personelle </a:t>
            </a:r>
            <a:r>
              <a:rPr lang="tr-TR" dirty="0">
                <a:latin typeface="Calibri"/>
                <a:ea typeface="Calibri"/>
                <a:cs typeface="Times New Roman"/>
              </a:rPr>
              <a:t>iletişime </a:t>
            </a:r>
            <a:r>
              <a:rPr lang="tr-TR" dirty="0" smtClean="0">
                <a:latin typeface="Calibri"/>
                <a:ea typeface="Calibri"/>
                <a:cs typeface="Times New Roman"/>
              </a:rPr>
              <a:t>ihtiyaç </a:t>
            </a:r>
            <a:r>
              <a:rPr lang="tr-TR" dirty="0">
                <a:latin typeface="Calibri"/>
                <a:ea typeface="Calibri"/>
                <a:cs typeface="Times New Roman"/>
              </a:rPr>
              <a:t>vardır. </a:t>
            </a:r>
            <a:r>
              <a:rPr lang="tr-TR" dirty="0" smtClean="0">
                <a:latin typeface="Calibri"/>
                <a:ea typeface="Calibri"/>
                <a:cs typeface="Times New Roman"/>
              </a:rPr>
              <a:t>Dolayısıyla </a:t>
            </a:r>
            <a:r>
              <a:rPr lang="tr-TR" dirty="0">
                <a:latin typeface="Calibri"/>
                <a:ea typeface="Calibri"/>
                <a:cs typeface="Times New Roman"/>
              </a:rPr>
              <a:t>müşteriyi etkilemede, ona kendini değerli hissettirmede ve onunla duygusal bağ kurmada personelin rolü büyüktür. </a:t>
            </a:r>
            <a:endParaRPr lang="tr-TR" dirty="0" smtClean="0">
              <a:latin typeface="Calibri"/>
              <a:ea typeface="Calibri"/>
              <a:cs typeface="Times New Roman"/>
            </a:endParaRPr>
          </a:p>
          <a:p>
            <a:pPr algn="just">
              <a:spcBef>
                <a:spcPts val="0"/>
              </a:spcBef>
              <a:spcAft>
                <a:spcPts val="0"/>
              </a:spcAft>
              <a:tabLst>
                <a:tab pos="381000" algn="l"/>
              </a:tabLst>
            </a:pPr>
            <a:endParaRPr lang="tr-TR" b="1" dirty="0">
              <a:latin typeface="Times New Roman"/>
              <a:ea typeface="Calibri"/>
              <a:cs typeface="Times New Roman"/>
            </a:endParaRPr>
          </a:p>
          <a:p>
            <a:pPr lvl="0" algn="just">
              <a:spcBef>
                <a:spcPts val="0"/>
              </a:spcBef>
              <a:spcAft>
                <a:spcPts val="0"/>
              </a:spcAft>
              <a:buClr>
                <a:srgbClr val="000000"/>
              </a:buClr>
              <a:tabLst>
                <a:tab pos="381000" algn="l"/>
              </a:tabLst>
            </a:pPr>
            <a:r>
              <a:rPr lang="tr-TR" dirty="0">
                <a:latin typeface="Calibri"/>
                <a:ea typeface="Calibri"/>
                <a:cs typeface="Times New Roman"/>
              </a:rPr>
              <a:t>Diğer bir önemli kavram ise </a:t>
            </a:r>
            <a:r>
              <a:rPr lang="tr-TR" b="1" dirty="0">
                <a:latin typeface="Calibri"/>
                <a:ea typeface="Calibri"/>
                <a:cs typeface="Times New Roman"/>
              </a:rPr>
              <a:t>hızdır</a:t>
            </a:r>
            <a:r>
              <a:rPr lang="tr-TR" dirty="0">
                <a:latin typeface="Calibri"/>
                <a:ea typeface="Calibri"/>
                <a:cs typeface="Times New Roman"/>
              </a:rPr>
              <a:t>. </a:t>
            </a:r>
            <a:r>
              <a:rPr lang="tr-TR" dirty="0" smtClean="0">
                <a:latin typeface="Calibri"/>
                <a:ea typeface="Calibri"/>
                <a:cs typeface="Times New Roman"/>
              </a:rPr>
              <a:t>Zaman </a:t>
            </a:r>
            <a:r>
              <a:rPr lang="tr-TR" dirty="0">
                <a:latin typeface="Calibri"/>
                <a:ea typeface="Calibri"/>
                <a:cs typeface="Times New Roman"/>
              </a:rPr>
              <a:t>herkes için kıymetli olduğundan tüketiciler genellikle ihtiyaçlarını en hızlı gideren ve sorunlarını en hızlı çözen hizmetleri tercih ederler. </a:t>
            </a:r>
            <a:endParaRPr lang="tr-TR" dirty="0" smtClean="0">
              <a:latin typeface="Calibri"/>
              <a:ea typeface="Calibri"/>
              <a:cs typeface="Times New Roman"/>
            </a:endParaRPr>
          </a:p>
          <a:p>
            <a:pPr lvl="0" algn="just">
              <a:spcBef>
                <a:spcPts val="0"/>
              </a:spcBef>
              <a:spcAft>
                <a:spcPts val="0"/>
              </a:spcAft>
              <a:buClr>
                <a:srgbClr val="000000"/>
              </a:buClr>
              <a:tabLst>
                <a:tab pos="381000" algn="l"/>
              </a:tabLst>
            </a:pPr>
            <a:r>
              <a:rPr lang="tr-TR" dirty="0">
                <a:latin typeface="Calibri"/>
                <a:ea typeface="Calibri"/>
                <a:cs typeface="Times New Roman"/>
              </a:rPr>
              <a:t>Başarılı marka yaratmada diğer bir önemli nokta da son zamanlarda popüler olan markayı bir </a:t>
            </a:r>
            <a:r>
              <a:rPr lang="tr-TR" b="1" dirty="0">
                <a:latin typeface="Calibri"/>
                <a:ea typeface="Calibri"/>
                <a:cs typeface="Times New Roman"/>
              </a:rPr>
              <a:t>hikayeyle</a:t>
            </a:r>
            <a:r>
              <a:rPr lang="tr-TR" dirty="0">
                <a:latin typeface="Calibri"/>
                <a:ea typeface="Calibri"/>
                <a:cs typeface="Times New Roman"/>
              </a:rPr>
              <a:t> özdeşleştirmektir. </a:t>
            </a:r>
          </a:p>
          <a:p>
            <a:pPr lvl="0" algn="just">
              <a:spcBef>
                <a:spcPts val="0"/>
              </a:spcBef>
              <a:spcAft>
                <a:spcPts val="0"/>
              </a:spcAft>
              <a:buClr>
                <a:srgbClr val="000000"/>
              </a:buClr>
              <a:tabLst>
                <a:tab pos="381000" algn="l"/>
              </a:tabLst>
            </a:pPr>
            <a:endParaRPr lang="tr-TR" dirty="0">
              <a:latin typeface="Calibri"/>
              <a:ea typeface="Calibri"/>
              <a:cs typeface="Times New Roman"/>
            </a:endParaRPr>
          </a:p>
          <a:p>
            <a:endParaRPr lang="tr-TR" dirty="0"/>
          </a:p>
        </p:txBody>
      </p:sp>
    </p:spTree>
    <p:extLst>
      <p:ext uri="{BB962C8B-B14F-4D97-AF65-F5344CB8AC3E}">
        <p14:creationId xmlns:p14="http://schemas.microsoft.com/office/powerpoint/2010/main" val="4170216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1004878"/>
            <a:ext cx="6781800" cy="623922"/>
          </a:xfrm>
        </p:spPr>
        <p:txBody>
          <a:bodyPr/>
          <a:lstStyle/>
          <a:p>
            <a:r>
              <a:rPr lang="tr-TR" b="1" dirty="0" smtClean="0"/>
              <a:t>Yeni Hizmet Geliştirme</a:t>
            </a:r>
            <a:endParaRPr lang="tr-TR" b="1" dirty="0"/>
          </a:p>
        </p:txBody>
      </p:sp>
      <p:sp>
        <p:nvSpPr>
          <p:cNvPr id="3" name="İçerik Yer Tutucusu 2"/>
          <p:cNvSpPr>
            <a:spLocks noGrp="1"/>
          </p:cNvSpPr>
          <p:nvPr>
            <p:ph idx="1"/>
          </p:nvPr>
        </p:nvSpPr>
        <p:spPr>
          <a:xfrm>
            <a:off x="467544" y="1844824"/>
            <a:ext cx="8229600" cy="4824536"/>
          </a:xfrm>
        </p:spPr>
        <p:txBody>
          <a:bodyPr/>
          <a:lstStyle/>
          <a:p>
            <a:pPr algn="just">
              <a:spcBef>
                <a:spcPts val="0"/>
              </a:spcBef>
              <a:spcAft>
                <a:spcPts val="0"/>
              </a:spcAft>
              <a:tabLst>
                <a:tab pos="381000" algn="l"/>
              </a:tabLst>
            </a:pPr>
            <a:r>
              <a:rPr lang="tr-TR" b="1" i="1" dirty="0">
                <a:latin typeface="Calibri"/>
                <a:ea typeface="Calibri"/>
                <a:cs typeface="Times New Roman"/>
              </a:rPr>
              <a:t>Mevcut hizmetin iyileştirilmesi:</a:t>
            </a:r>
            <a:r>
              <a:rPr lang="tr-TR" dirty="0">
                <a:latin typeface="Calibri"/>
                <a:ea typeface="Calibri"/>
                <a:cs typeface="Times New Roman"/>
              </a:rPr>
              <a:t> Hizmetin asıl faydasının (çekirdek hizmet) yanı sıra, kolaylaştırıcı ve destekleyici hizmetlerin de performanslarını iyileştirme tarzında yaygın olarak kullanılan yeniliktir. </a:t>
            </a:r>
            <a:endParaRPr lang="tr-TR" dirty="0" smtClean="0">
              <a:latin typeface="Calibri"/>
              <a:ea typeface="Calibri"/>
              <a:cs typeface="Times New Roman"/>
            </a:endParaRPr>
          </a:p>
          <a:p>
            <a:pPr algn="just">
              <a:spcBef>
                <a:spcPts val="0"/>
              </a:spcBef>
              <a:spcAft>
                <a:spcPts val="0"/>
              </a:spcAft>
              <a:tabLst>
                <a:tab pos="381000" algn="l"/>
              </a:tabLst>
            </a:pPr>
            <a:endParaRPr lang="tr-TR" b="1" dirty="0">
              <a:latin typeface="Times New Roman"/>
              <a:ea typeface="Calibri"/>
              <a:cs typeface="Times New Roman"/>
            </a:endParaRPr>
          </a:p>
          <a:p>
            <a:pPr algn="just">
              <a:spcBef>
                <a:spcPts val="0"/>
              </a:spcBef>
              <a:spcAft>
                <a:spcPts val="0"/>
              </a:spcAft>
              <a:tabLst>
                <a:tab pos="381000" algn="l"/>
              </a:tabLst>
            </a:pPr>
            <a:r>
              <a:rPr lang="tr-TR" b="1" i="1" dirty="0">
                <a:latin typeface="Calibri"/>
                <a:ea typeface="Calibri"/>
                <a:cs typeface="Times New Roman"/>
              </a:rPr>
              <a:t>	Tarz değişiklikleri: </a:t>
            </a:r>
            <a:r>
              <a:rPr lang="tr-TR" dirty="0">
                <a:latin typeface="Calibri"/>
                <a:ea typeface="Calibri"/>
                <a:cs typeface="Times New Roman"/>
              </a:rPr>
              <a:t>Yenilik, hizmetin kendisiyle ilgili olmayıp müşteriye görsellik sunmak </a:t>
            </a:r>
            <a:r>
              <a:rPr lang="tr-TR" b="1" dirty="0">
                <a:latin typeface="Calibri"/>
                <a:ea typeface="Calibri"/>
                <a:cs typeface="Times New Roman"/>
              </a:rPr>
              <a:t>üzere fiziki anlamda yapılır. Uygulaması en kolay yeniliklerdendir. Dekorasyon, renk, tasarım</a:t>
            </a:r>
            <a:r>
              <a:rPr lang="tr-TR" dirty="0">
                <a:latin typeface="Calibri"/>
                <a:ea typeface="Calibri"/>
                <a:cs typeface="Times New Roman"/>
              </a:rPr>
              <a:t> yeniliklerini içerir. </a:t>
            </a:r>
            <a:endParaRPr lang="tr-TR" dirty="0" smtClean="0">
              <a:latin typeface="Calibri"/>
              <a:ea typeface="Calibri"/>
              <a:cs typeface="Times New Roman"/>
            </a:endParaRPr>
          </a:p>
          <a:p>
            <a:pPr algn="just">
              <a:spcBef>
                <a:spcPts val="0"/>
              </a:spcBef>
              <a:spcAft>
                <a:spcPts val="0"/>
              </a:spcAft>
              <a:tabLst>
                <a:tab pos="381000" algn="l"/>
              </a:tabLst>
            </a:pPr>
            <a:endParaRPr lang="tr-TR" dirty="0" smtClean="0">
              <a:latin typeface="Calibri"/>
              <a:ea typeface="Calibri"/>
              <a:cs typeface="Times New Roman"/>
            </a:endParaRPr>
          </a:p>
          <a:p>
            <a:pPr lvl="0" algn="just">
              <a:spcBef>
                <a:spcPts val="0"/>
              </a:spcBef>
              <a:spcAft>
                <a:spcPts val="0"/>
              </a:spcAft>
              <a:buClr>
                <a:srgbClr val="000000"/>
              </a:buClr>
              <a:tabLst>
                <a:tab pos="381000" algn="l"/>
              </a:tabLst>
            </a:pPr>
            <a:r>
              <a:rPr lang="tr-TR" sz="1900" b="1" i="1" dirty="0">
                <a:latin typeface="Calibri" pitchFamily="34" charset="0"/>
                <a:ea typeface="Calibri"/>
                <a:cs typeface="Calibri" pitchFamily="34" charset="0"/>
              </a:rPr>
              <a:t>Süreci genişletme/iyileştirme: </a:t>
            </a:r>
            <a:r>
              <a:rPr lang="tr-TR" sz="1900" dirty="0">
                <a:latin typeface="Calibri" pitchFamily="34" charset="0"/>
                <a:ea typeface="Calibri"/>
                <a:cs typeface="Calibri" pitchFamily="34" charset="0"/>
              </a:rPr>
              <a:t>Hizmetin veriliş sürecinde yeniliğe gitmedir. Örneğin bankaların internet bankacılığından sonra mobil bankacılığa geçmeleri gibi. </a:t>
            </a:r>
          </a:p>
          <a:p>
            <a:pPr lvl="0" algn="just">
              <a:spcBef>
                <a:spcPts val="0"/>
              </a:spcBef>
              <a:spcAft>
                <a:spcPts val="0"/>
              </a:spcAft>
              <a:buClr>
                <a:srgbClr val="000000"/>
              </a:buClr>
              <a:tabLst>
                <a:tab pos="381000" algn="l"/>
              </a:tabLst>
            </a:pPr>
            <a:endParaRPr lang="tr-TR" sz="1900" b="1" dirty="0">
              <a:latin typeface="Calibri" pitchFamily="34" charset="0"/>
              <a:ea typeface="Calibri"/>
              <a:cs typeface="Calibri" pitchFamily="34" charset="0"/>
            </a:endParaRPr>
          </a:p>
          <a:p>
            <a:pPr lvl="0" algn="just">
              <a:spcBef>
                <a:spcPts val="0"/>
              </a:spcBef>
              <a:spcAft>
                <a:spcPts val="0"/>
              </a:spcAft>
              <a:buClr>
                <a:srgbClr val="000000"/>
              </a:buClr>
              <a:tabLst>
                <a:tab pos="381000" algn="l"/>
              </a:tabLst>
            </a:pPr>
            <a:r>
              <a:rPr lang="tr-TR" sz="1900" b="1" i="1" dirty="0">
                <a:latin typeface="Calibri" pitchFamily="34" charset="0"/>
                <a:ea typeface="Calibri"/>
                <a:cs typeface="Calibri" pitchFamily="34" charset="0"/>
              </a:rPr>
              <a:t>	Hizmet hattında genişleme: </a:t>
            </a:r>
            <a:r>
              <a:rPr lang="tr-TR" sz="1900" dirty="0">
                <a:latin typeface="Calibri" pitchFamily="34" charset="0"/>
                <a:ea typeface="Calibri"/>
                <a:cs typeface="Calibri" pitchFamily="34" charset="0"/>
              </a:rPr>
              <a:t>Mevcut hizmet hattına yeni eklemeler yapılarak hem mevcut müşterilere daha geniş bir hizmet yelpazesi sunulur hem de işletmeye yeni müşteriler çekilmeye çalışılır. </a:t>
            </a:r>
          </a:p>
          <a:p>
            <a:pPr algn="just">
              <a:spcBef>
                <a:spcPts val="0"/>
              </a:spcBef>
              <a:spcAft>
                <a:spcPts val="0"/>
              </a:spcAft>
              <a:tabLst>
                <a:tab pos="381000" algn="l"/>
              </a:tabLst>
            </a:pPr>
            <a:endParaRPr lang="tr-TR" b="1" dirty="0">
              <a:latin typeface="Times New Roman"/>
              <a:ea typeface="Calibri"/>
              <a:cs typeface="Times New Roman"/>
            </a:endParaRPr>
          </a:p>
          <a:p>
            <a:pPr marL="0" indent="0" algn="just">
              <a:lnSpc>
                <a:spcPct val="115000"/>
              </a:lnSpc>
              <a:spcAft>
                <a:spcPts val="1000"/>
              </a:spcAft>
              <a:buNone/>
              <a:tabLst>
                <a:tab pos="381000" algn="l"/>
              </a:tabLst>
            </a:pPr>
            <a:r>
              <a:rPr lang="tr-TR" b="1" i="1" dirty="0">
                <a:latin typeface="Calibri"/>
                <a:ea typeface="Calibri"/>
                <a:cs typeface="Times New Roman"/>
              </a:rPr>
              <a:t>	</a:t>
            </a:r>
            <a:endParaRPr lang="tr-TR" b="1" dirty="0">
              <a:effectLst/>
              <a:latin typeface="Times New Roman"/>
              <a:ea typeface="Calibri"/>
              <a:cs typeface="Times New Roman"/>
            </a:endParaRPr>
          </a:p>
        </p:txBody>
      </p:sp>
    </p:spTree>
    <p:extLst>
      <p:ext uri="{BB962C8B-B14F-4D97-AF65-F5344CB8AC3E}">
        <p14:creationId xmlns:p14="http://schemas.microsoft.com/office/powerpoint/2010/main" val="2083720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229600" cy="4248472"/>
          </a:xfrm>
        </p:spPr>
        <p:txBody>
          <a:bodyPr/>
          <a:lstStyle/>
          <a:p>
            <a:pPr lvl="0" algn="just">
              <a:spcBef>
                <a:spcPts val="0"/>
              </a:spcBef>
              <a:spcAft>
                <a:spcPts val="0"/>
              </a:spcAft>
              <a:buClr>
                <a:srgbClr val="000000"/>
              </a:buClr>
              <a:tabLst>
                <a:tab pos="381000" algn="l"/>
              </a:tabLst>
            </a:pPr>
            <a:r>
              <a:rPr lang="tr-TR" sz="1900" b="1" i="1" dirty="0">
                <a:latin typeface="Calibri" pitchFamily="34" charset="0"/>
                <a:ea typeface="Calibri"/>
                <a:cs typeface="Calibri" pitchFamily="34" charset="0"/>
              </a:rPr>
              <a:t>	Köklü süreç yenilikleri:</a:t>
            </a:r>
            <a:r>
              <a:rPr lang="tr-TR" sz="1900" dirty="0">
                <a:latin typeface="Calibri" pitchFamily="34" charset="0"/>
                <a:ea typeface="Calibri"/>
                <a:cs typeface="Calibri" pitchFamily="34" charset="0"/>
              </a:rPr>
              <a:t> Temel hizmetin sunulmasında yeni bir sürecin kullanılmaya başlanmasıdır. Bazı sınavların ve derslerin online yapılmaya başlanması gibi</a:t>
            </a:r>
            <a:r>
              <a:rPr lang="tr-TR" sz="1900" dirty="0" smtClean="0">
                <a:latin typeface="Calibri" pitchFamily="34" charset="0"/>
                <a:ea typeface="Calibri"/>
                <a:cs typeface="Calibri" pitchFamily="34" charset="0"/>
              </a:rPr>
              <a:t>.</a:t>
            </a:r>
          </a:p>
          <a:p>
            <a:pPr lvl="0" algn="just">
              <a:spcBef>
                <a:spcPts val="0"/>
              </a:spcBef>
              <a:spcAft>
                <a:spcPts val="0"/>
              </a:spcAft>
              <a:buClr>
                <a:srgbClr val="000000"/>
              </a:buClr>
              <a:tabLst>
                <a:tab pos="381000" algn="l"/>
              </a:tabLst>
            </a:pPr>
            <a:endParaRPr lang="tr-TR" sz="1900" b="1" dirty="0">
              <a:latin typeface="Calibri" pitchFamily="34" charset="0"/>
              <a:ea typeface="Calibri"/>
              <a:cs typeface="Calibri" pitchFamily="34" charset="0"/>
            </a:endParaRPr>
          </a:p>
          <a:p>
            <a:pPr lvl="0" algn="just">
              <a:spcBef>
                <a:spcPts val="0"/>
              </a:spcBef>
              <a:spcAft>
                <a:spcPts val="0"/>
              </a:spcAft>
              <a:buClr>
                <a:srgbClr val="000000"/>
              </a:buClr>
              <a:tabLst>
                <a:tab pos="381000" algn="l"/>
              </a:tabLst>
            </a:pPr>
            <a:r>
              <a:rPr lang="tr-TR" sz="1900" b="1" i="1" dirty="0">
                <a:latin typeface="Calibri" pitchFamily="34" charset="0"/>
                <a:ea typeface="Calibri"/>
                <a:cs typeface="Calibri" pitchFamily="34" charset="0"/>
              </a:rPr>
              <a:t>	Büyük hizmet yenilikleri:</a:t>
            </a:r>
            <a:r>
              <a:rPr lang="tr-TR" sz="1900" dirty="0">
                <a:latin typeface="Calibri" pitchFamily="34" charset="0"/>
                <a:ea typeface="Calibri"/>
                <a:cs typeface="Calibri" pitchFamily="34" charset="0"/>
              </a:rPr>
              <a:t> Pazarda daha önce uygulanmamış gerçek anlamda yeni hizmetleri ve süreçleri kapsar. Örneğin tatile giden ailelere yönelik ev hayvanları için hizmet veren otellerin açılması gibi. </a:t>
            </a:r>
            <a:endParaRPr lang="tr-TR" sz="1900" dirty="0" smtClean="0">
              <a:latin typeface="Calibri" pitchFamily="34" charset="0"/>
              <a:ea typeface="Calibri"/>
              <a:cs typeface="Calibri" pitchFamily="34" charset="0"/>
            </a:endParaRPr>
          </a:p>
          <a:p>
            <a:pPr lvl="0" algn="just">
              <a:spcBef>
                <a:spcPts val="0"/>
              </a:spcBef>
              <a:spcAft>
                <a:spcPts val="0"/>
              </a:spcAft>
              <a:buClr>
                <a:srgbClr val="000000"/>
              </a:buClr>
              <a:tabLst>
                <a:tab pos="381000" algn="l"/>
              </a:tabLst>
            </a:pPr>
            <a:endParaRPr lang="tr-TR" sz="1900" b="1" dirty="0">
              <a:latin typeface="Calibri" pitchFamily="34" charset="0"/>
              <a:ea typeface="Calibri"/>
              <a:cs typeface="Calibri" pitchFamily="34" charset="0"/>
            </a:endParaRPr>
          </a:p>
          <a:p>
            <a:pPr lvl="0" algn="just">
              <a:spcBef>
                <a:spcPts val="0"/>
              </a:spcBef>
              <a:spcAft>
                <a:spcPts val="0"/>
              </a:spcAft>
              <a:buClr>
                <a:srgbClr val="000000"/>
              </a:buClr>
              <a:tabLst>
                <a:tab pos="381000" algn="l"/>
              </a:tabLst>
            </a:pPr>
            <a:r>
              <a:rPr lang="tr-TR" dirty="0">
                <a:latin typeface="Calibri" pitchFamily="34" charset="0"/>
                <a:ea typeface="Calibri"/>
                <a:cs typeface="Calibri" pitchFamily="34" charset="0"/>
              </a:rPr>
              <a:t>Hizmet yenilikleri de genellikle pazardan pay kapma ya da farklılaşarak rekabet gücünü arttırma amaçlarıyla ortaya çıkmaktadır. </a:t>
            </a:r>
          </a:p>
          <a:p>
            <a:pPr lvl="0" algn="just">
              <a:spcBef>
                <a:spcPts val="0"/>
              </a:spcBef>
              <a:spcAft>
                <a:spcPts val="0"/>
              </a:spcAft>
              <a:buClr>
                <a:srgbClr val="000000"/>
              </a:buClr>
              <a:tabLst>
                <a:tab pos="381000" algn="l"/>
              </a:tabLst>
            </a:pPr>
            <a:endParaRPr lang="tr-TR" dirty="0">
              <a:latin typeface="Calibri" pitchFamily="34" charset="0"/>
              <a:ea typeface="Calibri"/>
              <a:cs typeface="Calibri" pitchFamily="34" charset="0"/>
            </a:endParaRPr>
          </a:p>
          <a:p>
            <a:pPr lvl="0" algn="just">
              <a:spcBef>
                <a:spcPts val="0"/>
              </a:spcBef>
              <a:spcAft>
                <a:spcPts val="0"/>
              </a:spcAft>
              <a:buClr>
                <a:srgbClr val="000000"/>
              </a:buClr>
              <a:tabLst>
                <a:tab pos="381000" algn="l"/>
              </a:tabLst>
            </a:pPr>
            <a:r>
              <a:rPr lang="tr-TR" dirty="0">
                <a:latin typeface="Calibri" pitchFamily="34" charset="0"/>
                <a:ea typeface="Calibri"/>
                <a:cs typeface="Calibri" pitchFamily="34" charset="0"/>
              </a:rPr>
              <a:t>Yeni bir hizmet geliştirmek insan ve süreçleri içeren bir değer </a:t>
            </a:r>
            <a:r>
              <a:rPr lang="tr-TR" dirty="0" smtClean="0">
                <a:latin typeface="Calibri" pitchFamily="34" charset="0"/>
                <a:ea typeface="Calibri"/>
                <a:cs typeface="Calibri" pitchFamily="34" charset="0"/>
              </a:rPr>
              <a:t>yönetimidir.</a:t>
            </a:r>
            <a:endParaRPr lang="tr-TR" dirty="0"/>
          </a:p>
        </p:txBody>
      </p:sp>
    </p:spTree>
    <p:extLst>
      <p:ext uri="{BB962C8B-B14F-4D97-AF65-F5344CB8AC3E}">
        <p14:creationId xmlns:p14="http://schemas.microsoft.com/office/powerpoint/2010/main" val="3426807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86606855"/>
              </p:ext>
            </p:extLst>
          </p:nvPr>
        </p:nvGraphicFramePr>
        <p:xfrm>
          <a:off x="251520" y="1700808"/>
          <a:ext cx="8568952" cy="5040560"/>
        </p:xfrm>
        <a:graphic>
          <a:graphicData uri="http://schemas.openxmlformats.org/drawingml/2006/table">
            <a:tbl>
              <a:tblPr firstRow="1" firstCol="1" bandRow="1">
                <a:tableStyleId>{5C22544A-7EE6-4342-B048-85BDC9FD1C3A}</a:tableStyleId>
              </a:tblPr>
              <a:tblGrid>
                <a:gridCol w="3937892"/>
                <a:gridCol w="4631060"/>
              </a:tblGrid>
              <a:tr h="2160240">
                <a:tc>
                  <a:txBody>
                    <a:bodyPr/>
                    <a:lstStyle/>
                    <a:p>
                      <a:pPr algn="just">
                        <a:lnSpc>
                          <a:spcPct val="115000"/>
                        </a:lnSpc>
                        <a:spcAft>
                          <a:spcPts val="0"/>
                        </a:spcAft>
                        <a:tabLst>
                          <a:tab pos="381000" algn="l"/>
                        </a:tabLst>
                      </a:pPr>
                      <a:r>
                        <a:rPr lang="tr-TR" sz="1200" dirty="0">
                          <a:effectLst/>
                        </a:rPr>
                        <a:t>Pazara Nüfuz Etme </a:t>
                      </a:r>
                    </a:p>
                    <a:p>
                      <a:pPr algn="just">
                        <a:lnSpc>
                          <a:spcPct val="115000"/>
                        </a:lnSpc>
                        <a:spcAft>
                          <a:spcPts val="0"/>
                        </a:spcAft>
                        <a:tabLst>
                          <a:tab pos="381000" algn="l"/>
                        </a:tabLst>
                      </a:pPr>
                      <a:r>
                        <a:rPr lang="tr-TR" sz="1200" dirty="0">
                          <a:effectLst/>
                        </a:rPr>
                        <a:t>Mevcut müşterilerin daha çok satın alma yapması ve yeni müşterilere ulaşmak için yapılan çabalardır. Fiyat indirimleri, ödeme kolaylığı, şube sayısını arttırma, hizmetin ücretsiz denenmesi gibi. </a:t>
                      </a:r>
                      <a:endParaRPr lang="tr-TR" sz="1200" b="1" dirty="0">
                        <a:effectLst/>
                        <a:latin typeface="Times New Roman"/>
                        <a:ea typeface="Calibri"/>
                        <a:cs typeface="Times New Roman"/>
                      </a:endParaRPr>
                    </a:p>
                  </a:txBody>
                  <a:tcPr marL="68580" marR="68580" marT="0" marB="0"/>
                </a:tc>
                <a:tc>
                  <a:txBody>
                    <a:bodyPr/>
                    <a:lstStyle/>
                    <a:p>
                      <a:pPr algn="just">
                        <a:lnSpc>
                          <a:spcPct val="115000"/>
                        </a:lnSpc>
                        <a:spcAft>
                          <a:spcPts val="0"/>
                        </a:spcAft>
                        <a:tabLst>
                          <a:tab pos="381000" algn="l"/>
                        </a:tabLst>
                      </a:pPr>
                      <a:r>
                        <a:rPr lang="tr-TR" sz="1200" dirty="0">
                          <a:effectLst/>
                        </a:rPr>
                        <a:t>Hizmet Geliştirme</a:t>
                      </a:r>
                    </a:p>
                    <a:p>
                      <a:pPr algn="just">
                        <a:lnSpc>
                          <a:spcPct val="115000"/>
                        </a:lnSpc>
                        <a:spcAft>
                          <a:spcPts val="0"/>
                        </a:spcAft>
                        <a:tabLst>
                          <a:tab pos="381000" algn="l"/>
                        </a:tabLst>
                      </a:pPr>
                      <a:r>
                        <a:rPr lang="tr-TR" sz="1200" dirty="0">
                          <a:effectLst/>
                        </a:rPr>
                        <a:t>Mevcut müşterilere yeni hizmetler sunulmasıdır. Dil eğitimi veren bir kursun yabancı dil sayısını arttırması, üniversitelere yeni fakültelerin eklenmesi, hastanelerde yeni polikliniklerin açılması gibi. </a:t>
                      </a:r>
                      <a:endParaRPr lang="tr-TR" sz="1200" b="1" dirty="0">
                        <a:effectLst/>
                        <a:latin typeface="Times New Roman"/>
                        <a:ea typeface="Calibri"/>
                        <a:cs typeface="Times New Roman"/>
                      </a:endParaRPr>
                    </a:p>
                  </a:txBody>
                  <a:tcPr marL="68580" marR="68580" marT="0" marB="0"/>
                </a:tc>
              </a:tr>
              <a:tr h="2880320">
                <a:tc>
                  <a:txBody>
                    <a:bodyPr/>
                    <a:lstStyle/>
                    <a:p>
                      <a:pPr algn="just">
                        <a:lnSpc>
                          <a:spcPct val="115000"/>
                        </a:lnSpc>
                        <a:spcAft>
                          <a:spcPts val="0"/>
                        </a:spcAft>
                        <a:tabLst>
                          <a:tab pos="381000" algn="l"/>
                        </a:tabLst>
                      </a:pPr>
                      <a:r>
                        <a:rPr lang="tr-TR" sz="1200">
                          <a:effectLst/>
                        </a:rPr>
                        <a:t>Pazar Geliştirme</a:t>
                      </a:r>
                    </a:p>
                    <a:p>
                      <a:pPr algn="just">
                        <a:lnSpc>
                          <a:spcPct val="115000"/>
                        </a:lnSpc>
                        <a:spcAft>
                          <a:spcPts val="0"/>
                        </a:spcAft>
                        <a:tabLst>
                          <a:tab pos="381000" algn="l"/>
                        </a:tabLst>
                      </a:pPr>
                      <a:r>
                        <a:rPr lang="tr-TR" sz="1200">
                          <a:effectLst/>
                        </a:rPr>
                        <a:t>Mevcut hizmetin yeni müşterilere ulaştırılmasıdır. Yeni pazarlara girilebileceği gibi pazar bölümleri de arttırılabilir. Başka şehir ya da ülkelerde yeni şubeler açmak, bayanlara hizmet veren bir güzellik merkezinin erkeklere yönelik de hizmet vermeye başlaması gibi. </a:t>
                      </a:r>
                      <a:endParaRPr lang="tr-TR" sz="1200" b="1">
                        <a:effectLst/>
                        <a:latin typeface="Times New Roman"/>
                        <a:ea typeface="Calibri"/>
                        <a:cs typeface="Times New Roman"/>
                      </a:endParaRPr>
                    </a:p>
                  </a:txBody>
                  <a:tcPr marL="68580" marR="68580" marT="0" marB="0"/>
                </a:tc>
                <a:tc>
                  <a:txBody>
                    <a:bodyPr/>
                    <a:lstStyle/>
                    <a:p>
                      <a:pPr algn="just">
                        <a:lnSpc>
                          <a:spcPct val="115000"/>
                        </a:lnSpc>
                        <a:spcAft>
                          <a:spcPts val="0"/>
                        </a:spcAft>
                        <a:tabLst>
                          <a:tab pos="381000" algn="l"/>
                        </a:tabLst>
                      </a:pPr>
                      <a:r>
                        <a:rPr lang="tr-TR" sz="1200" dirty="0">
                          <a:solidFill>
                            <a:schemeClr val="tx1"/>
                          </a:solidFill>
                          <a:effectLst/>
                        </a:rPr>
                        <a:t>Çeşitlendirme </a:t>
                      </a:r>
                    </a:p>
                    <a:p>
                      <a:pPr algn="just">
                        <a:lnSpc>
                          <a:spcPct val="115000"/>
                        </a:lnSpc>
                        <a:spcAft>
                          <a:spcPts val="0"/>
                        </a:spcAft>
                        <a:tabLst>
                          <a:tab pos="381000" algn="l"/>
                        </a:tabLst>
                      </a:pPr>
                      <a:r>
                        <a:rPr lang="tr-TR" sz="1200" dirty="0">
                          <a:solidFill>
                            <a:schemeClr val="tx1"/>
                          </a:solidFill>
                          <a:effectLst/>
                        </a:rPr>
                        <a:t>Hem pazarda hem hizmetlerde değişikliğe gitmedir. En riskli büyüme ve yenilik türüdür. Örneğin, düğün organizasyonuyla ilgilenen bir şirketin, işletmelere ve üniversitelere yönelik konferans organizasyonu hizmeti de vermeye başlaması gibi. </a:t>
                      </a:r>
                      <a:endParaRPr lang="tr-TR" sz="1200" b="1" dirty="0">
                        <a:solidFill>
                          <a:schemeClr val="tx1"/>
                        </a:solidFill>
                        <a:effectLst/>
                        <a:latin typeface="Times New Roman"/>
                        <a:ea typeface="Calibri"/>
                        <a:cs typeface="Times New Roman"/>
                      </a:endParaRPr>
                    </a:p>
                  </a:txBody>
                  <a:tcPr marL="68580" marR="68580" marT="0" marB="0"/>
                </a:tc>
              </a:tr>
            </a:tbl>
          </a:graphicData>
        </a:graphic>
      </p:graphicFrame>
      <p:sp>
        <p:nvSpPr>
          <p:cNvPr id="3" name="Başlık 1"/>
          <p:cNvSpPr>
            <a:spLocks noGrp="1"/>
          </p:cNvSpPr>
          <p:nvPr>
            <p:ph type="title"/>
          </p:nvPr>
        </p:nvSpPr>
        <p:spPr>
          <a:xfrm>
            <a:off x="1187624" y="836712"/>
            <a:ext cx="6781800" cy="720080"/>
          </a:xfrm>
        </p:spPr>
        <p:txBody>
          <a:bodyPr/>
          <a:lstStyle/>
          <a:p>
            <a:r>
              <a:rPr lang="tr-TR" sz="2800" b="1" dirty="0" err="1">
                <a:solidFill>
                  <a:srgbClr val="000000"/>
                </a:solidFill>
                <a:latin typeface="Calibri" pitchFamily="34" charset="0"/>
                <a:ea typeface="Calibri"/>
                <a:cs typeface="Calibri" pitchFamily="34" charset="0"/>
              </a:rPr>
              <a:t>Ansoff’un</a:t>
            </a:r>
            <a:r>
              <a:rPr lang="tr-TR" sz="2800" b="1" dirty="0">
                <a:solidFill>
                  <a:srgbClr val="000000"/>
                </a:solidFill>
                <a:latin typeface="Calibri" pitchFamily="34" charset="0"/>
                <a:ea typeface="Calibri"/>
                <a:cs typeface="Calibri" pitchFamily="34" charset="0"/>
              </a:rPr>
              <a:t> Büyüme Matrisi</a:t>
            </a:r>
            <a:endParaRPr lang="tr-TR" sz="2800" b="1" dirty="0"/>
          </a:p>
        </p:txBody>
      </p:sp>
    </p:spTree>
    <p:extLst>
      <p:ext uri="{BB962C8B-B14F-4D97-AF65-F5344CB8AC3E}">
        <p14:creationId xmlns:p14="http://schemas.microsoft.com/office/powerpoint/2010/main" val="40679659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96752"/>
            <a:ext cx="8229600" cy="4968552"/>
          </a:xfrm>
        </p:spPr>
        <p:txBody>
          <a:bodyPr/>
          <a:lstStyle/>
          <a:p>
            <a:pPr>
              <a:spcBef>
                <a:spcPts val="0"/>
              </a:spcBef>
              <a:spcAft>
                <a:spcPts val="0"/>
              </a:spcAft>
            </a:pPr>
            <a:r>
              <a:rPr lang="tr-TR" dirty="0">
                <a:latin typeface="Calibri"/>
                <a:ea typeface="Calibri"/>
                <a:cs typeface="Times New Roman"/>
              </a:rPr>
              <a:t>Matrise göre; en az riskli olan strateji pazara nüfuz etmedir. </a:t>
            </a:r>
            <a:endParaRPr lang="tr-TR" dirty="0" smtClean="0">
              <a:latin typeface="Calibri"/>
              <a:ea typeface="Calibri"/>
              <a:cs typeface="Times New Roman"/>
            </a:endParaRPr>
          </a:p>
          <a:p>
            <a:pPr>
              <a:spcBef>
                <a:spcPts val="0"/>
              </a:spcBef>
              <a:spcAft>
                <a:spcPts val="0"/>
              </a:spcAft>
            </a:pPr>
            <a:endParaRPr lang="tr-TR" dirty="0" smtClean="0">
              <a:latin typeface="Calibri"/>
              <a:ea typeface="Calibri"/>
              <a:cs typeface="Times New Roman"/>
            </a:endParaRPr>
          </a:p>
          <a:p>
            <a:pPr>
              <a:spcBef>
                <a:spcPts val="0"/>
              </a:spcBef>
              <a:spcAft>
                <a:spcPts val="0"/>
              </a:spcAft>
            </a:pPr>
            <a:r>
              <a:rPr lang="tr-TR" dirty="0" smtClean="0">
                <a:latin typeface="Calibri"/>
                <a:ea typeface="Calibri"/>
                <a:cs typeface="Times New Roman"/>
              </a:rPr>
              <a:t>Genellikle </a:t>
            </a:r>
            <a:r>
              <a:rPr lang="tr-TR" dirty="0" err="1">
                <a:latin typeface="Calibri"/>
                <a:ea typeface="Calibri"/>
                <a:cs typeface="Times New Roman"/>
              </a:rPr>
              <a:t>promosyonel</a:t>
            </a:r>
            <a:r>
              <a:rPr lang="tr-TR" dirty="0">
                <a:latin typeface="Calibri"/>
                <a:ea typeface="Calibri"/>
                <a:cs typeface="Times New Roman"/>
              </a:rPr>
              <a:t> çabalarla kısa sürede talep arttırılmaya çalışılır. </a:t>
            </a:r>
            <a:endParaRPr lang="tr-TR" dirty="0" smtClean="0">
              <a:latin typeface="Calibri"/>
              <a:ea typeface="Calibri"/>
              <a:cs typeface="Times New Roman"/>
            </a:endParaRPr>
          </a:p>
          <a:p>
            <a:pPr>
              <a:spcBef>
                <a:spcPts val="0"/>
              </a:spcBef>
              <a:spcAft>
                <a:spcPts val="0"/>
              </a:spcAft>
            </a:pPr>
            <a:endParaRPr lang="tr-TR" dirty="0" smtClean="0">
              <a:latin typeface="Calibri"/>
              <a:ea typeface="Calibri"/>
              <a:cs typeface="Times New Roman"/>
            </a:endParaRPr>
          </a:p>
          <a:p>
            <a:pPr>
              <a:spcBef>
                <a:spcPts val="0"/>
              </a:spcBef>
              <a:spcAft>
                <a:spcPts val="0"/>
              </a:spcAft>
            </a:pPr>
            <a:r>
              <a:rPr lang="tr-TR" dirty="0" smtClean="0">
                <a:latin typeface="Calibri"/>
                <a:ea typeface="Calibri"/>
                <a:cs typeface="Times New Roman"/>
              </a:rPr>
              <a:t>En </a:t>
            </a:r>
            <a:r>
              <a:rPr lang="tr-TR" dirty="0">
                <a:latin typeface="Calibri"/>
                <a:ea typeface="Calibri"/>
                <a:cs typeface="Times New Roman"/>
              </a:rPr>
              <a:t>riskli olan ise çeşitlendirmedir. </a:t>
            </a:r>
            <a:endParaRPr lang="tr-TR" dirty="0" smtClean="0">
              <a:latin typeface="Calibri"/>
              <a:ea typeface="Calibri"/>
              <a:cs typeface="Times New Roman"/>
            </a:endParaRPr>
          </a:p>
          <a:p>
            <a:pPr>
              <a:spcBef>
                <a:spcPts val="0"/>
              </a:spcBef>
              <a:spcAft>
                <a:spcPts val="0"/>
              </a:spcAft>
            </a:pPr>
            <a:endParaRPr lang="tr-TR" dirty="0" smtClean="0">
              <a:latin typeface="Calibri"/>
              <a:ea typeface="Calibri"/>
              <a:cs typeface="Times New Roman"/>
            </a:endParaRPr>
          </a:p>
          <a:p>
            <a:pPr>
              <a:spcBef>
                <a:spcPts val="0"/>
              </a:spcBef>
              <a:spcAft>
                <a:spcPts val="0"/>
              </a:spcAft>
            </a:pPr>
            <a:r>
              <a:rPr lang="tr-TR" dirty="0" smtClean="0">
                <a:latin typeface="Calibri"/>
                <a:ea typeface="Calibri"/>
                <a:cs typeface="Times New Roman"/>
              </a:rPr>
              <a:t>Çünkü </a:t>
            </a:r>
            <a:r>
              <a:rPr lang="tr-TR" dirty="0">
                <a:latin typeface="Calibri"/>
                <a:ea typeface="Calibri"/>
                <a:cs typeface="Times New Roman"/>
              </a:rPr>
              <a:t>işletme yeni bir hizmetle birlikte aynı zamanda yeni pazarlara girmektedir. Yeni hizmet başarılı olur ve talep görürse riski kadar karlılığı da yüksek olabilir. </a:t>
            </a:r>
            <a:endParaRPr lang="tr-TR" dirty="0" smtClean="0">
              <a:latin typeface="Calibri"/>
              <a:ea typeface="Calibri"/>
              <a:cs typeface="Times New Roman"/>
            </a:endParaRPr>
          </a:p>
          <a:p>
            <a:pPr>
              <a:spcBef>
                <a:spcPts val="0"/>
              </a:spcBef>
              <a:spcAft>
                <a:spcPts val="0"/>
              </a:spcAft>
            </a:pPr>
            <a:endParaRPr lang="tr-TR" dirty="0" smtClean="0">
              <a:latin typeface="Calibri"/>
              <a:ea typeface="Calibri"/>
              <a:cs typeface="Times New Roman"/>
            </a:endParaRPr>
          </a:p>
          <a:p>
            <a:pPr>
              <a:spcBef>
                <a:spcPts val="0"/>
              </a:spcBef>
              <a:spcAft>
                <a:spcPts val="0"/>
              </a:spcAft>
            </a:pPr>
            <a:r>
              <a:rPr lang="tr-TR" dirty="0" smtClean="0">
                <a:latin typeface="Calibri"/>
                <a:ea typeface="Calibri"/>
                <a:cs typeface="Times New Roman"/>
              </a:rPr>
              <a:t>Ancak </a:t>
            </a:r>
            <a:r>
              <a:rPr lang="tr-TR" dirty="0">
                <a:latin typeface="Calibri"/>
                <a:ea typeface="Calibri"/>
                <a:cs typeface="Times New Roman"/>
              </a:rPr>
              <a:t>işletmelerin genellikle en çok başvurdukları stratejiler ise hizmet geliştirme ve pazar geliştirmedir. </a:t>
            </a:r>
            <a:endParaRPr lang="tr-TR" dirty="0" smtClean="0">
              <a:latin typeface="Calibri"/>
              <a:ea typeface="Calibri"/>
              <a:cs typeface="Times New Roman"/>
            </a:endParaRPr>
          </a:p>
          <a:p>
            <a:pPr>
              <a:spcBef>
                <a:spcPts val="0"/>
              </a:spcBef>
              <a:spcAft>
                <a:spcPts val="0"/>
              </a:spcAft>
            </a:pPr>
            <a:endParaRPr lang="tr-TR" dirty="0" smtClean="0">
              <a:latin typeface="Calibri"/>
              <a:ea typeface="Calibri"/>
              <a:cs typeface="Times New Roman"/>
            </a:endParaRPr>
          </a:p>
          <a:p>
            <a:pPr algn="just">
              <a:spcBef>
                <a:spcPts val="0"/>
              </a:spcBef>
              <a:spcAft>
                <a:spcPts val="0"/>
              </a:spcAft>
              <a:tabLst>
                <a:tab pos="381000" algn="l"/>
              </a:tabLst>
            </a:pPr>
            <a:r>
              <a:rPr lang="tr-TR" dirty="0">
                <a:latin typeface="Calibri"/>
                <a:ea typeface="Calibri"/>
                <a:cs typeface="Times New Roman"/>
              </a:rPr>
              <a:t>İşletmelerin genellikle büyümek ve yenilenmek için öncelikle hizmet çeşitliliğini artırdığı ya da pazar doygunluğa ulaşmışsa yeni pazarlara açıldığı görülmektedir. </a:t>
            </a:r>
            <a:endParaRPr lang="tr-TR" b="1" dirty="0">
              <a:latin typeface="Times New Roman"/>
              <a:ea typeface="Calibri"/>
              <a:cs typeface="Times New Roman"/>
            </a:endParaRPr>
          </a:p>
          <a:p>
            <a:endParaRPr lang="tr-TR" dirty="0"/>
          </a:p>
        </p:txBody>
      </p:sp>
    </p:spTree>
    <p:extLst>
      <p:ext uri="{BB962C8B-B14F-4D97-AF65-F5344CB8AC3E}">
        <p14:creationId xmlns:p14="http://schemas.microsoft.com/office/powerpoint/2010/main" val="3129505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Tartışma Soruları</a:t>
            </a:r>
            <a:endParaRPr lang="tr-TR" b="1" dirty="0"/>
          </a:p>
        </p:txBody>
      </p:sp>
      <p:sp>
        <p:nvSpPr>
          <p:cNvPr id="3" name="İçerik Yer Tutucusu 2"/>
          <p:cNvSpPr>
            <a:spLocks noGrp="1"/>
          </p:cNvSpPr>
          <p:nvPr>
            <p:ph idx="1"/>
          </p:nvPr>
        </p:nvSpPr>
        <p:spPr>
          <a:xfrm>
            <a:off x="467544" y="2492896"/>
            <a:ext cx="8229600" cy="2870060"/>
          </a:xfrm>
        </p:spPr>
        <p:txBody>
          <a:bodyPr/>
          <a:lstStyle/>
          <a:p>
            <a:pPr marL="0" indent="0" algn="just">
              <a:spcBef>
                <a:spcPts val="0"/>
              </a:spcBef>
              <a:spcAft>
                <a:spcPts val="0"/>
              </a:spcAft>
              <a:buNone/>
              <a:tabLst>
                <a:tab pos="381000" algn="l"/>
              </a:tabLst>
            </a:pPr>
            <a:r>
              <a:rPr lang="tr-TR" sz="2400" b="1" dirty="0">
                <a:latin typeface="Calibri"/>
                <a:ea typeface="Calibri"/>
                <a:cs typeface="Times New Roman"/>
              </a:rPr>
              <a:t>1. </a:t>
            </a:r>
            <a:r>
              <a:rPr lang="tr-TR" sz="2400" dirty="0">
                <a:latin typeface="Calibri"/>
                <a:ea typeface="Calibri"/>
                <a:cs typeface="Times New Roman"/>
              </a:rPr>
              <a:t>Pazarlama açısından hizmetler ile ürünler arasında ne gibi farklılıklar vardır?</a:t>
            </a:r>
            <a:endParaRPr lang="tr-TR" sz="2400" b="1" dirty="0">
              <a:latin typeface="Times New Roman"/>
              <a:ea typeface="Calibri"/>
              <a:cs typeface="Times New Roman"/>
            </a:endParaRPr>
          </a:p>
          <a:p>
            <a:pPr marL="0" indent="0" algn="just">
              <a:spcBef>
                <a:spcPts val="0"/>
              </a:spcBef>
              <a:spcAft>
                <a:spcPts val="0"/>
              </a:spcAft>
              <a:buNone/>
              <a:tabLst>
                <a:tab pos="381000" algn="l"/>
              </a:tabLst>
            </a:pPr>
            <a:r>
              <a:rPr lang="tr-TR" sz="2400" b="1" dirty="0">
                <a:latin typeface="Calibri"/>
                <a:ea typeface="Calibri"/>
                <a:cs typeface="Times New Roman"/>
              </a:rPr>
              <a:t>2.</a:t>
            </a:r>
            <a:r>
              <a:rPr lang="tr-TR" sz="2400" dirty="0">
                <a:latin typeface="Calibri"/>
                <a:ea typeface="Calibri"/>
                <a:cs typeface="Times New Roman"/>
              </a:rPr>
              <a:t> “Hizmet Çiçeği Modeli” ne işe yarar?</a:t>
            </a:r>
            <a:endParaRPr lang="tr-TR" sz="2400" b="1" dirty="0">
              <a:latin typeface="Times New Roman"/>
              <a:ea typeface="Calibri"/>
              <a:cs typeface="Times New Roman"/>
            </a:endParaRPr>
          </a:p>
          <a:p>
            <a:pPr marL="0" indent="0" algn="just">
              <a:spcBef>
                <a:spcPts val="0"/>
              </a:spcBef>
              <a:spcAft>
                <a:spcPts val="0"/>
              </a:spcAft>
              <a:buNone/>
              <a:tabLst>
                <a:tab pos="381000" algn="l"/>
              </a:tabLst>
            </a:pPr>
            <a:r>
              <a:rPr lang="tr-TR" sz="2400" b="1" dirty="0">
                <a:latin typeface="Calibri"/>
                <a:ea typeface="Calibri"/>
                <a:cs typeface="Times New Roman"/>
              </a:rPr>
              <a:t>3.</a:t>
            </a:r>
            <a:r>
              <a:rPr lang="tr-TR" sz="2400" dirty="0">
                <a:latin typeface="Calibri"/>
                <a:ea typeface="Calibri"/>
                <a:cs typeface="Times New Roman"/>
              </a:rPr>
              <a:t> Kolaylaştırıcı ve destekleyici hizmetler ne anlama gelir?</a:t>
            </a:r>
            <a:endParaRPr lang="tr-TR" sz="2400" b="1" dirty="0">
              <a:latin typeface="Times New Roman"/>
              <a:ea typeface="Calibri"/>
              <a:cs typeface="Times New Roman"/>
            </a:endParaRPr>
          </a:p>
          <a:p>
            <a:pPr marL="0" indent="0" algn="just">
              <a:spcBef>
                <a:spcPts val="0"/>
              </a:spcBef>
              <a:spcAft>
                <a:spcPts val="0"/>
              </a:spcAft>
              <a:buNone/>
              <a:tabLst>
                <a:tab pos="381000" algn="l"/>
              </a:tabLst>
            </a:pPr>
            <a:r>
              <a:rPr lang="tr-TR" sz="2400" b="1" dirty="0">
                <a:latin typeface="Calibri"/>
                <a:ea typeface="Calibri"/>
                <a:cs typeface="Times New Roman"/>
              </a:rPr>
              <a:t>4.</a:t>
            </a:r>
            <a:r>
              <a:rPr lang="tr-TR" sz="2400" dirty="0">
                <a:latin typeface="Calibri"/>
                <a:ea typeface="Calibri"/>
                <a:cs typeface="Times New Roman"/>
              </a:rPr>
              <a:t> Hizmetlerin markalaşmasını zorlaştıran etmenler nelerdir?</a:t>
            </a:r>
            <a:endParaRPr lang="tr-TR" sz="2400" b="1" dirty="0">
              <a:effectLst/>
              <a:latin typeface="Times New Roman"/>
              <a:ea typeface="Calibri"/>
              <a:cs typeface="Times New Roman"/>
            </a:endParaRPr>
          </a:p>
        </p:txBody>
      </p:sp>
    </p:spTree>
    <p:extLst>
      <p:ext uri="{BB962C8B-B14F-4D97-AF65-F5344CB8AC3E}">
        <p14:creationId xmlns:p14="http://schemas.microsoft.com/office/powerpoint/2010/main" val="202378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1004878"/>
            <a:ext cx="6781800" cy="695930"/>
          </a:xfrm>
        </p:spPr>
        <p:txBody>
          <a:bodyPr/>
          <a:lstStyle/>
          <a:p>
            <a:r>
              <a:rPr lang="tr-TR" b="1" dirty="0" smtClean="0"/>
              <a:t>Hizmetlerde Ürün Kavramı</a:t>
            </a:r>
            <a:endParaRPr lang="tr-TR" b="1" dirty="0"/>
          </a:p>
        </p:txBody>
      </p:sp>
      <p:sp>
        <p:nvSpPr>
          <p:cNvPr id="3" name="İçerik Yer Tutucusu 2"/>
          <p:cNvSpPr>
            <a:spLocks noGrp="1"/>
          </p:cNvSpPr>
          <p:nvPr>
            <p:ph idx="1"/>
          </p:nvPr>
        </p:nvSpPr>
        <p:spPr>
          <a:xfrm>
            <a:off x="323528" y="1844824"/>
            <a:ext cx="8229600" cy="4464496"/>
          </a:xfrm>
        </p:spPr>
        <p:txBody>
          <a:bodyPr/>
          <a:lstStyle/>
          <a:p>
            <a:pPr marL="0" lvl="0" indent="0">
              <a:spcBef>
                <a:spcPts val="0"/>
              </a:spcBef>
              <a:buClr>
                <a:srgbClr val="000000"/>
              </a:buClr>
              <a:buNone/>
            </a:pPr>
            <a:r>
              <a:rPr lang="tr-TR" sz="1900" dirty="0" smtClean="0">
                <a:latin typeface="Calibri"/>
                <a:ea typeface="Calibri"/>
                <a:cs typeface="Times New Roman"/>
              </a:rPr>
              <a:t>Hizmetlerin </a:t>
            </a:r>
            <a:r>
              <a:rPr lang="tr-TR" sz="1900" dirty="0">
                <a:latin typeface="Calibri"/>
                <a:ea typeface="Calibri"/>
                <a:cs typeface="Times New Roman"/>
              </a:rPr>
              <a:t>özellikleri ve ürünlerden farklılaşan yönleri dolayısıyla pazarlama stratejileri de değişkenlik göstermektedir. </a:t>
            </a:r>
            <a:endParaRPr lang="tr-TR" sz="1900" dirty="0" smtClean="0">
              <a:latin typeface="Calibri"/>
              <a:ea typeface="Calibri"/>
              <a:cs typeface="Times New Roman"/>
            </a:endParaRPr>
          </a:p>
          <a:p>
            <a:pPr marL="0" lvl="0" indent="0">
              <a:spcBef>
                <a:spcPts val="0"/>
              </a:spcBef>
              <a:buClr>
                <a:srgbClr val="000000"/>
              </a:buClr>
              <a:buNone/>
            </a:pPr>
            <a:endParaRPr lang="tr-TR" sz="1900" dirty="0" smtClean="0">
              <a:latin typeface="Calibri"/>
              <a:ea typeface="Calibri"/>
              <a:cs typeface="Times New Roman"/>
            </a:endParaRPr>
          </a:p>
          <a:p>
            <a:pPr marL="0" lvl="0" indent="0">
              <a:spcBef>
                <a:spcPts val="0"/>
              </a:spcBef>
              <a:buClr>
                <a:srgbClr val="000000"/>
              </a:buClr>
              <a:buNone/>
            </a:pPr>
            <a:r>
              <a:rPr lang="tr-TR" sz="1900" dirty="0" smtClean="0">
                <a:latin typeface="Calibri"/>
                <a:ea typeface="Calibri"/>
                <a:cs typeface="Times New Roman"/>
              </a:rPr>
              <a:t>Örneğin</a:t>
            </a:r>
            <a:r>
              <a:rPr lang="tr-TR" sz="1900" dirty="0">
                <a:latin typeface="Calibri"/>
                <a:ea typeface="Calibri"/>
                <a:cs typeface="Times New Roman"/>
              </a:rPr>
              <a:t>, hizmet pazarlamasında “ürün/mal” kavramının karşılığı “hizmet” olarak karşımıza çıkmaktadır. </a:t>
            </a:r>
            <a:endParaRPr lang="tr-TR" sz="1900" dirty="0" smtClean="0">
              <a:latin typeface="Calibri"/>
              <a:ea typeface="Calibri"/>
              <a:cs typeface="Times New Roman"/>
            </a:endParaRPr>
          </a:p>
          <a:p>
            <a:pPr marL="0" lvl="0" indent="0">
              <a:spcBef>
                <a:spcPts val="0"/>
              </a:spcBef>
              <a:buClr>
                <a:srgbClr val="000000"/>
              </a:buClr>
              <a:buNone/>
            </a:pPr>
            <a:endParaRPr lang="tr-TR" sz="1900" dirty="0"/>
          </a:p>
          <a:p>
            <a:pPr marL="0" indent="0">
              <a:spcBef>
                <a:spcPts val="0"/>
              </a:spcBef>
              <a:buNone/>
            </a:pPr>
            <a:r>
              <a:rPr lang="tr-TR" sz="1900" dirty="0">
                <a:latin typeface="Calibri"/>
                <a:ea typeface="Calibri"/>
                <a:cs typeface="Times New Roman"/>
              </a:rPr>
              <a:t>Ürün ve hizmet, genellikle yan yana kullanılan iki kavramdır. </a:t>
            </a:r>
            <a:endParaRPr lang="tr-TR" sz="1900" dirty="0" smtClean="0">
              <a:latin typeface="Calibri"/>
              <a:ea typeface="Calibri"/>
              <a:cs typeface="Times New Roman"/>
            </a:endParaRPr>
          </a:p>
          <a:p>
            <a:pPr marL="0" indent="0">
              <a:spcBef>
                <a:spcPts val="0"/>
              </a:spcBef>
              <a:buNone/>
            </a:pPr>
            <a:endParaRPr lang="tr-TR" sz="1900" dirty="0" smtClean="0">
              <a:latin typeface="Calibri"/>
              <a:ea typeface="Calibri"/>
              <a:cs typeface="Times New Roman"/>
            </a:endParaRPr>
          </a:p>
          <a:p>
            <a:pPr marL="0" indent="0">
              <a:spcBef>
                <a:spcPts val="0"/>
              </a:spcBef>
              <a:buNone/>
            </a:pPr>
            <a:r>
              <a:rPr lang="tr-TR" sz="1900" dirty="0" smtClean="0">
                <a:latin typeface="Calibri"/>
                <a:ea typeface="Calibri"/>
                <a:cs typeface="Times New Roman"/>
              </a:rPr>
              <a:t>Çünkü </a:t>
            </a:r>
            <a:r>
              <a:rPr lang="tr-TR" sz="1900" dirty="0">
                <a:latin typeface="Calibri"/>
                <a:ea typeface="Calibri"/>
                <a:cs typeface="Times New Roman"/>
              </a:rPr>
              <a:t>her ikisi de tüketici ihtiyaç ve isteklerini karşılamada kullanılan işletme çıktılarıdır. </a:t>
            </a:r>
            <a:endParaRPr lang="tr-TR" sz="1900" dirty="0" smtClean="0">
              <a:latin typeface="Calibri"/>
              <a:ea typeface="Calibri"/>
              <a:cs typeface="Times New Roman"/>
            </a:endParaRPr>
          </a:p>
          <a:p>
            <a:pPr marL="0" indent="0">
              <a:spcBef>
                <a:spcPts val="0"/>
              </a:spcBef>
              <a:buNone/>
            </a:pPr>
            <a:endParaRPr lang="tr-TR" sz="1900" dirty="0" smtClean="0">
              <a:latin typeface="Calibri"/>
              <a:ea typeface="Calibri"/>
              <a:cs typeface="Times New Roman"/>
            </a:endParaRPr>
          </a:p>
          <a:p>
            <a:pPr marL="0" indent="0">
              <a:spcBef>
                <a:spcPts val="0"/>
              </a:spcBef>
              <a:buNone/>
            </a:pPr>
            <a:r>
              <a:rPr lang="tr-TR" sz="1900" dirty="0" smtClean="0">
                <a:latin typeface="Calibri"/>
                <a:ea typeface="Calibri"/>
                <a:cs typeface="Times New Roman"/>
              </a:rPr>
              <a:t>Aynı </a:t>
            </a:r>
            <a:r>
              <a:rPr lang="tr-TR" sz="1900" dirty="0">
                <a:latin typeface="Calibri"/>
                <a:ea typeface="Calibri"/>
                <a:cs typeface="Times New Roman"/>
              </a:rPr>
              <a:t>amaca hizmet ediyor gibi görünseler de ürünlerin ve hizmetlerin pazarlanması birbirinden farklılıklar göstermektedir. </a:t>
            </a:r>
            <a:endParaRPr lang="tr-TR" sz="1900" dirty="0" smtClean="0">
              <a:latin typeface="Calibri"/>
              <a:ea typeface="Calibri"/>
              <a:cs typeface="Times New Roman"/>
            </a:endParaRPr>
          </a:p>
          <a:p>
            <a:pPr marL="0" indent="0">
              <a:spcBef>
                <a:spcPts val="0"/>
              </a:spcBef>
              <a:buNone/>
            </a:pPr>
            <a:r>
              <a:rPr lang="tr-TR" sz="1900" dirty="0" smtClean="0">
                <a:latin typeface="Calibri"/>
                <a:ea typeface="Calibri"/>
                <a:cs typeface="Times New Roman"/>
              </a:rPr>
              <a:t>Örneğin; </a:t>
            </a:r>
            <a:r>
              <a:rPr lang="tr-TR" sz="1900" dirty="0">
                <a:latin typeface="Calibri"/>
                <a:ea typeface="Calibri"/>
                <a:cs typeface="Times New Roman"/>
              </a:rPr>
              <a:t>hizmetler soyut oldukları için pazarlanması nispeten daha güç olabilmektedir. </a:t>
            </a:r>
            <a:endParaRPr lang="tr-TR" sz="1900" dirty="0"/>
          </a:p>
        </p:txBody>
      </p:sp>
    </p:spTree>
    <p:extLst>
      <p:ext uri="{BB962C8B-B14F-4D97-AF65-F5344CB8AC3E}">
        <p14:creationId xmlns:p14="http://schemas.microsoft.com/office/powerpoint/2010/main" val="3463127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GELECEK BÖLÜM</a:t>
            </a:r>
            <a:endParaRPr lang="tr-TR" b="1" dirty="0"/>
          </a:p>
        </p:txBody>
      </p:sp>
      <p:sp>
        <p:nvSpPr>
          <p:cNvPr id="3" name="İçerik Yer Tutucusu 2"/>
          <p:cNvSpPr>
            <a:spLocks noGrp="1"/>
          </p:cNvSpPr>
          <p:nvPr>
            <p:ph idx="1"/>
          </p:nvPr>
        </p:nvSpPr>
        <p:spPr>
          <a:xfrm>
            <a:off x="467544" y="2276872"/>
            <a:ext cx="8229600" cy="3312368"/>
          </a:xfrm>
        </p:spPr>
        <p:txBody>
          <a:bodyPr/>
          <a:lstStyle/>
          <a:p>
            <a:pPr marL="0" indent="0">
              <a:lnSpc>
                <a:spcPct val="107000"/>
              </a:lnSpc>
              <a:spcAft>
                <a:spcPts val="800"/>
              </a:spcAft>
              <a:buNone/>
            </a:pPr>
            <a:endParaRPr lang="tr-TR" sz="3200" b="1" dirty="0" smtClean="0">
              <a:latin typeface="Calibri"/>
              <a:ea typeface="Calibri"/>
              <a:cs typeface="Times New Roman"/>
            </a:endParaRPr>
          </a:p>
          <a:p>
            <a:pPr marL="0" indent="0">
              <a:lnSpc>
                <a:spcPct val="107000"/>
              </a:lnSpc>
              <a:spcAft>
                <a:spcPts val="800"/>
              </a:spcAft>
              <a:buNone/>
            </a:pPr>
            <a:r>
              <a:rPr lang="tr-TR" sz="3000" b="1" dirty="0" smtClean="0">
                <a:ea typeface="Calibri"/>
                <a:cs typeface="Times New Roman"/>
              </a:rPr>
              <a:t>BÖLÜM 5: </a:t>
            </a:r>
          </a:p>
          <a:p>
            <a:pPr marL="0" indent="0">
              <a:lnSpc>
                <a:spcPct val="107000"/>
              </a:lnSpc>
              <a:spcAft>
                <a:spcPts val="800"/>
              </a:spcAft>
              <a:buNone/>
            </a:pPr>
            <a:r>
              <a:rPr lang="tr-TR" sz="3000" b="1" dirty="0" smtClean="0">
                <a:ea typeface="Calibri"/>
                <a:cs typeface="Times New Roman"/>
              </a:rPr>
              <a:t>Hizmet Pazarlaması Karması 2: Fiyatlandırma</a:t>
            </a:r>
          </a:p>
          <a:p>
            <a:pPr marL="0" indent="0">
              <a:buNone/>
            </a:pPr>
            <a:endParaRPr lang="tr-TR" dirty="0"/>
          </a:p>
        </p:txBody>
      </p:sp>
    </p:spTree>
    <p:extLst>
      <p:ext uri="{BB962C8B-B14F-4D97-AF65-F5344CB8AC3E}">
        <p14:creationId xmlns:p14="http://schemas.microsoft.com/office/powerpoint/2010/main" val="4142486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4968552"/>
          </a:xfrm>
        </p:spPr>
        <p:txBody>
          <a:bodyPr/>
          <a:lstStyle/>
          <a:p>
            <a:pPr algn="just">
              <a:spcBef>
                <a:spcPts val="0"/>
              </a:spcBef>
              <a:spcAft>
                <a:spcPts val="1000"/>
              </a:spcAft>
              <a:buFont typeface="Wingdings" pitchFamily="2" charset="2"/>
              <a:buChar char="Ø"/>
            </a:pPr>
            <a:r>
              <a:rPr lang="tr-TR" b="1" dirty="0" smtClean="0">
                <a:latin typeface="Calibri"/>
                <a:ea typeface="Calibri"/>
                <a:cs typeface="Times New Roman"/>
              </a:rPr>
              <a:t>Hizmetlerin </a:t>
            </a:r>
            <a:r>
              <a:rPr lang="tr-TR" b="1" dirty="0">
                <a:latin typeface="Calibri"/>
                <a:ea typeface="Calibri"/>
                <a:cs typeface="Times New Roman"/>
              </a:rPr>
              <a:t>pazarlamasını güçleştiren bazı nedenler </a:t>
            </a:r>
            <a:r>
              <a:rPr lang="tr-TR" b="1" dirty="0" smtClean="0">
                <a:latin typeface="Calibri"/>
                <a:ea typeface="Calibri"/>
                <a:cs typeface="Times New Roman"/>
              </a:rPr>
              <a:t>vardır;</a:t>
            </a:r>
          </a:p>
          <a:p>
            <a:pPr algn="just">
              <a:spcBef>
                <a:spcPts val="0"/>
              </a:spcBef>
              <a:spcAft>
                <a:spcPts val="1000"/>
              </a:spcAft>
              <a:buFont typeface="Wingdings" pitchFamily="2" charset="2"/>
              <a:buChar char="Ø"/>
            </a:pPr>
            <a:endParaRPr lang="tr-TR" b="1" dirty="0">
              <a:latin typeface="Times New Roman"/>
              <a:ea typeface="Calibri"/>
              <a:cs typeface="Times New Roman"/>
            </a:endParaRPr>
          </a:p>
          <a:p>
            <a:pPr lvl="0" algn="just">
              <a:spcBef>
                <a:spcPts val="0"/>
              </a:spcBef>
              <a:spcAft>
                <a:spcPts val="0"/>
              </a:spcAft>
              <a:buFont typeface="Symbol"/>
              <a:buChar char=""/>
            </a:pPr>
            <a:r>
              <a:rPr lang="tr-TR" dirty="0">
                <a:latin typeface="Calibri"/>
                <a:ea typeface="Calibri"/>
                <a:cs typeface="Times New Roman"/>
              </a:rPr>
              <a:t>Hizmeti sunan personelin tutumu ve performansı hizmetten algılanan kaliteyi etkiler</a:t>
            </a:r>
            <a:r>
              <a:rPr lang="tr-TR" dirty="0" smtClean="0">
                <a:latin typeface="Calibri"/>
                <a:ea typeface="Calibri"/>
                <a:cs typeface="Times New Roman"/>
              </a:rPr>
              <a:t>.</a:t>
            </a:r>
          </a:p>
          <a:p>
            <a:pPr lvl="0" algn="just">
              <a:spcBef>
                <a:spcPts val="0"/>
              </a:spcBef>
              <a:spcAft>
                <a:spcPts val="0"/>
              </a:spcAft>
              <a:buFont typeface="Symbol"/>
              <a:buChar char=""/>
            </a:pPr>
            <a:endParaRPr lang="tr-TR" b="1" dirty="0">
              <a:latin typeface="Times New Roman"/>
              <a:ea typeface="Calibri"/>
              <a:cs typeface="Times New Roman"/>
            </a:endParaRPr>
          </a:p>
          <a:p>
            <a:pPr lvl="0" algn="just">
              <a:spcBef>
                <a:spcPts val="0"/>
              </a:spcBef>
              <a:spcAft>
                <a:spcPts val="0"/>
              </a:spcAft>
              <a:buFont typeface="Symbol"/>
              <a:buChar char=""/>
            </a:pPr>
            <a:r>
              <a:rPr lang="tr-TR" dirty="0">
                <a:latin typeface="Calibri"/>
                <a:ea typeface="Calibri"/>
                <a:cs typeface="Times New Roman"/>
              </a:rPr>
              <a:t>Zaman faktörü algılanan kaliteyi etkiler. Örneğin haftanın üç günü oynanan bir tiyatroyu farklı iki günde izlediğinizde farklılıklar hissedebilirsiniz. Sizin durumunuz veya oyuncuların performansındaki farklılıklar algılanan tatmini etkiler</a:t>
            </a:r>
            <a:r>
              <a:rPr lang="tr-TR" dirty="0" smtClean="0">
                <a:latin typeface="Calibri"/>
                <a:ea typeface="Calibri"/>
                <a:cs typeface="Times New Roman"/>
              </a:rPr>
              <a:t>.</a:t>
            </a:r>
          </a:p>
          <a:p>
            <a:pPr lvl="0" algn="just">
              <a:spcBef>
                <a:spcPts val="0"/>
              </a:spcBef>
              <a:spcAft>
                <a:spcPts val="0"/>
              </a:spcAft>
              <a:buFont typeface="Symbol"/>
              <a:buChar char=""/>
            </a:pPr>
            <a:endParaRPr lang="tr-TR" b="1" dirty="0">
              <a:latin typeface="Times New Roman"/>
              <a:ea typeface="Calibri"/>
              <a:cs typeface="Times New Roman"/>
            </a:endParaRPr>
          </a:p>
          <a:p>
            <a:pPr lvl="0" algn="just">
              <a:spcBef>
                <a:spcPts val="0"/>
              </a:spcBef>
              <a:spcAft>
                <a:spcPts val="1000"/>
              </a:spcAft>
              <a:buFont typeface="Symbol"/>
              <a:buChar char=""/>
            </a:pPr>
            <a:r>
              <a:rPr lang="tr-TR" dirty="0">
                <a:latin typeface="Calibri"/>
                <a:ea typeface="Calibri"/>
                <a:cs typeface="Times New Roman"/>
              </a:rPr>
              <a:t>Aynı hizmetten faydalanan diğer müşterilerin davranışları da algılanan kaliteyi etkiler. Örneğin otobüs yolculuğunda sürekli ağlayan bir bebeğin olması, otelde yan odadaki müşterinin çok gürültü yapması gibi.</a:t>
            </a:r>
            <a:endParaRPr lang="tr-TR" b="1" dirty="0">
              <a:latin typeface="Times New Roman"/>
              <a:ea typeface="Calibri"/>
              <a:cs typeface="Times New Roman"/>
            </a:endParaRPr>
          </a:p>
          <a:p>
            <a:endParaRPr lang="tr-TR" dirty="0"/>
          </a:p>
        </p:txBody>
      </p:sp>
    </p:spTree>
    <p:extLst>
      <p:ext uri="{BB962C8B-B14F-4D97-AF65-F5344CB8AC3E}">
        <p14:creationId xmlns:p14="http://schemas.microsoft.com/office/powerpoint/2010/main" val="974780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4414" y="1004878"/>
            <a:ext cx="6781800" cy="1199986"/>
          </a:xfrm>
        </p:spPr>
        <p:txBody>
          <a:bodyPr/>
          <a:lstStyle/>
          <a:p>
            <a:r>
              <a:rPr lang="tr-TR" b="1" dirty="0" smtClean="0"/>
              <a:t>Ürün ve Hizmetler Arasındaki Farklar</a:t>
            </a:r>
            <a:endParaRPr lang="tr-TR" b="1" dirty="0"/>
          </a:p>
        </p:txBody>
      </p:sp>
      <p:sp>
        <p:nvSpPr>
          <p:cNvPr id="3" name="İçerik Yer Tutucusu 2"/>
          <p:cNvSpPr>
            <a:spLocks noGrp="1"/>
          </p:cNvSpPr>
          <p:nvPr>
            <p:ph idx="1"/>
          </p:nvPr>
        </p:nvSpPr>
        <p:spPr>
          <a:xfrm>
            <a:off x="467544" y="2276872"/>
            <a:ext cx="8229600" cy="3888432"/>
          </a:xfrm>
        </p:spPr>
        <p:txBody>
          <a:bodyPr/>
          <a:lstStyle/>
          <a:p>
            <a:pPr algn="just">
              <a:lnSpc>
                <a:spcPct val="115000"/>
              </a:lnSpc>
              <a:spcAft>
                <a:spcPts val="1000"/>
              </a:spcAft>
            </a:pPr>
            <a:r>
              <a:rPr lang="tr-TR" b="1" i="1" dirty="0" smtClean="0">
                <a:latin typeface="Calibri"/>
                <a:ea typeface="Calibri"/>
                <a:cs typeface="Times New Roman"/>
              </a:rPr>
              <a:t>Hizmetlerde </a:t>
            </a:r>
            <a:r>
              <a:rPr lang="tr-TR" b="1" i="1" dirty="0">
                <a:latin typeface="Calibri"/>
                <a:ea typeface="Calibri"/>
                <a:cs typeface="Times New Roman"/>
              </a:rPr>
              <a:t>sahiplik devredilmez:</a:t>
            </a:r>
            <a:r>
              <a:rPr lang="tr-TR" dirty="0">
                <a:latin typeface="Calibri"/>
                <a:ea typeface="Calibri"/>
                <a:cs typeface="Times New Roman"/>
              </a:rPr>
              <a:t> Bir otomobil satın aldığınızda o otomobil artık sadece sizin olur. Ancak bir hizmet satın aldığınızda, onun sahibi olmazsınız sadece o hizmetten faydalanırsınız. </a:t>
            </a:r>
            <a:endParaRPr lang="tr-TR" dirty="0" smtClean="0">
              <a:latin typeface="Calibri"/>
              <a:ea typeface="Calibri"/>
              <a:cs typeface="Times New Roman"/>
            </a:endParaRPr>
          </a:p>
          <a:p>
            <a:pPr algn="just">
              <a:lnSpc>
                <a:spcPct val="115000"/>
              </a:lnSpc>
              <a:spcAft>
                <a:spcPts val="1000"/>
              </a:spcAft>
            </a:pPr>
            <a:r>
              <a:rPr lang="tr-TR" b="1" i="1" dirty="0" smtClean="0">
                <a:latin typeface="Calibri"/>
                <a:ea typeface="Calibri"/>
                <a:cs typeface="Times New Roman"/>
              </a:rPr>
              <a:t>Soyutluk</a:t>
            </a:r>
            <a:r>
              <a:rPr lang="tr-TR" b="1" i="1" dirty="0">
                <a:latin typeface="Calibri"/>
                <a:ea typeface="Calibri"/>
                <a:cs typeface="Times New Roman"/>
              </a:rPr>
              <a:t>:</a:t>
            </a:r>
            <a:r>
              <a:rPr lang="tr-TR" dirty="0">
                <a:latin typeface="Calibri"/>
                <a:ea typeface="Calibri"/>
                <a:cs typeface="Times New Roman"/>
              </a:rPr>
              <a:t> Hizmetlerin genellikle soyut bir yapıya sahip olması ürünlerden ayrılan en temel farklardan biridir. </a:t>
            </a:r>
            <a:r>
              <a:rPr lang="tr-TR" dirty="0" smtClean="0">
                <a:latin typeface="Calibri"/>
                <a:ea typeface="Calibri"/>
                <a:cs typeface="Times New Roman"/>
              </a:rPr>
              <a:t>Ancak </a:t>
            </a:r>
            <a:r>
              <a:rPr lang="tr-TR" dirty="0">
                <a:latin typeface="Calibri"/>
                <a:ea typeface="Calibri"/>
                <a:cs typeface="Times New Roman"/>
              </a:rPr>
              <a:t>bir hizmeti satın alırken önceden deneme şansınız yoktur. Hizmetleri kalitesi genellikle hizmet sunucusunun harcadığı zaman ve çaba ile ilgili olduğu için bunları önceden ölçmek pek mümkün değildir. </a:t>
            </a:r>
            <a:endParaRPr lang="tr-TR" dirty="0" smtClean="0">
              <a:latin typeface="Calibri"/>
              <a:ea typeface="Calibri"/>
              <a:cs typeface="Times New Roman"/>
            </a:endParaRPr>
          </a:p>
          <a:p>
            <a:pPr lvl="0" algn="just">
              <a:lnSpc>
                <a:spcPct val="115000"/>
              </a:lnSpc>
              <a:spcAft>
                <a:spcPts val="1000"/>
              </a:spcAft>
              <a:buClr>
                <a:srgbClr val="000000"/>
              </a:buClr>
            </a:pPr>
            <a:r>
              <a:rPr lang="tr-TR" b="1" i="1" dirty="0">
                <a:latin typeface="Calibri"/>
                <a:ea typeface="Calibri"/>
                <a:cs typeface="Times New Roman"/>
              </a:rPr>
              <a:t>Müşterinin katılımı: </a:t>
            </a:r>
            <a:r>
              <a:rPr lang="tr-TR" dirty="0">
                <a:latin typeface="Calibri"/>
                <a:ea typeface="Calibri"/>
                <a:cs typeface="Times New Roman"/>
              </a:rPr>
              <a:t>Hizmetlerin üretilmesinde ürünlere kıyasla müşterinin üretime katılması daha fazladır. </a:t>
            </a:r>
            <a:r>
              <a:rPr lang="tr-TR" dirty="0" smtClean="0">
                <a:latin typeface="Calibri"/>
                <a:ea typeface="Calibri"/>
                <a:cs typeface="Times New Roman"/>
              </a:rPr>
              <a:t> </a:t>
            </a:r>
            <a:endParaRPr lang="tr-TR" b="1" dirty="0">
              <a:latin typeface="Times New Roman"/>
              <a:ea typeface="Calibri"/>
              <a:cs typeface="Times New Roman"/>
            </a:endParaRPr>
          </a:p>
          <a:p>
            <a:pPr algn="just">
              <a:lnSpc>
                <a:spcPct val="115000"/>
              </a:lnSpc>
              <a:spcAft>
                <a:spcPts val="1000"/>
              </a:spcAft>
            </a:pPr>
            <a:endParaRPr lang="tr-TR" b="1" dirty="0">
              <a:latin typeface="Times New Roman"/>
              <a:ea typeface="Calibri"/>
              <a:cs typeface="Times New Roman"/>
            </a:endParaRPr>
          </a:p>
        </p:txBody>
      </p:sp>
    </p:spTree>
    <p:extLst>
      <p:ext uri="{BB962C8B-B14F-4D97-AF65-F5344CB8AC3E}">
        <p14:creationId xmlns:p14="http://schemas.microsoft.com/office/powerpoint/2010/main" val="1215241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00808"/>
            <a:ext cx="8229600" cy="4248472"/>
          </a:xfrm>
        </p:spPr>
        <p:txBody>
          <a:bodyPr/>
          <a:lstStyle/>
          <a:p>
            <a:pPr lvl="0" algn="just">
              <a:lnSpc>
                <a:spcPct val="115000"/>
              </a:lnSpc>
              <a:spcAft>
                <a:spcPts val="1000"/>
              </a:spcAft>
              <a:buClr>
                <a:srgbClr val="000000"/>
              </a:buClr>
            </a:pPr>
            <a:r>
              <a:rPr lang="tr-TR" b="1" i="1" dirty="0" smtClean="0">
                <a:latin typeface="Calibri"/>
                <a:ea typeface="Calibri"/>
                <a:cs typeface="Times New Roman"/>
              </a:rPr>
              <a:t>Kalitede </a:t>
            </a:r>
            <a:r>
              <a:rPr lang="tr-TR" b="1" i="1" dirty="0">
                <a:latin typeface="Calibri"/>
                <a:ea typeface="Calibri"/>
                <a:cs typeface="Times New Roman"/>
              </a:rPr>
              <a:t>standartlaşma sorunu:</a:t>
            </a:r>
            <a:r>
              <a:rPr lang="tr-TR" dirty="0">
                <a:latin typeface="Calibri"/>
                <a:ea typeface="Calibri"/>
                <a:cs typeface="Times New Roman"/>
              </a:rPr>
              <a:t> Ürünlerde genellikle kitlesel üretim ile tekdüzelik sağlanır ve aynı kalitede yüzlerce ürün üretmek mümkündür. Ancak hizmetlerin üretilmesinde el emeğinin rolü büyüktür ve insan faktörü dolayısıyla kalitede tam bir standardı yakalamak pek mümkün değildir. </a:t>
            </a:r>
            <a:endParaRPr lang="tr-TR" dirty="0" smtClean="0">
              <a:latin typeface="Calibri"/>
              <a:ea typeface="Calibri"/>
              <a:cs typeface="Times New Roman"/>
            </a:endParaRPr>
          </a:p>
          <a:p>
            <a:pPr lvl="0" algn="just">
              <a:lnSpc>
                <a:spcPct val="115000"/>
              </a:lnSpc>
              <a:spcAft>
                <a:spcPts val="1000"/>
              </a:spcAft>
              <a:buClr>
                <a:srgbClr val="000000"/>
              </a:buClr>
            </a:pPr>
            <a:r>
              <a:rPr lang="tr-TR" b="1" i="1" dirty="0">
                <a:latin typeface="Calibri"/>
                <a:ea typeface="Calibri"/>
                <a:cs typeface="Times New Roman"/>
              </a:rPr>
              <a:t>Hizmetlerin değerlendirilmesi zordur:</a:t>
            </a:r>
            <a:r>
              <a:rPr lang="tr-TR" dirty="0">
                <a:latin typeface="Calibri"/>
                <a:ea typeface="Calibri"/>
                <a:cs typeface="Times New Roman"/>
              </a:rPr>
              <a:t> Hizmetlerde standartlaşma olmayışı ve müşterinin üretime yoğun katılımı nedeniyle hizmetlerin değerlendirilmesi ve kıyaslanması zordur</a:t>
            </a:r>
            <a:r>
              <a:rPr lang="tr-TR" dirty="0" smtClean="0">
                <a:latin typeface="Calibri"/>
                <a:ea typeface="Calibri"/>
                <a:cs typeface="Times New Roman"/>
              </a:rPr>
              <a:t>.</a:t>
            </a:r>
          </a:p>
          <a:p>
            <a:pPr lvl="0" algn="just">
              <a:lnSpc>
                <a:spcPct val="115000"/>
              </a:lnSpc>
              <a:spcAft>
                <a:spcPts val="1000"/>
              </a:spcAft>
              <a:buClr>
                <a:srgbClr val="000000"/>
              </a:buClr>
            </a:pPr>
            <a:r>
              <a:rPr lang="tr-TR" b="1" i="1" dirty="0">
                <a:latin typeface="Calibri"/>
                <a:ea typeface="Calibri"/>
                <a:cs typeface="Times New Roman"/>
              </a:rPr>
              <a:t>Hizmetlerin stoklanamayışı:</a:t>
            </a:r>
            <a:r>
              <a:rPr lang="tr-TR" dirty="0">
                <a:latin typeface="Calibri"/>
                <a:ea typeface="Calibri"/>
                <a:cs typeface="Times New Roman"/>
              </a:rPr>
              <a:t> Hizmetler soyut yapıları nedeniyle stoklanamazlar.</a:t>
            </a:r>
            <a:endParaRPr lang="tr-TR" b="1" dirty="0">
              <a:latin typeface="Times New Roman"/>
              <a:ea typeface="Calibri"/>
              <a:cs typeface="Times New Roman"/>
            </a:endParaRPr>
          </a:p>
          <a:p>
            <a:pPr marL="0" lvl="0" indent="0" algn="just">
              <a:lnSpc>
                <a:spcPct val="115000"/>
              </a:lnSpc>
              <a:spcAft>
                <a:spcPts val="1000"/>
              </a:spcAft>
              <a:buClr>
                <a:srgbClr val="000000"/>
              </a:buClr>
              <a:buNone/>
            </a:pPr>
            <a:r>
              <a:rPr lang="tr-TR" b="1" i="1" dirty="0">
                <a:latin typeface="Calibri"/>
                <a:ea typeface="Calibri"/>
                <a:cs typeface="Times New Roman"/>
              </a:rPr>
              <a:t>	</a:t>
            </a:r>
            <a:endParaRPr lang="tr-TR" dirty="0"/>
          </a:p>
        </p:txBody>
      </p:sp>
    </p:spTree>
    <p:extLst>
      <p:ext uri="{BB962C8B-B14F-4D97-AF65-F5344CB8AC3E}">
        <p14:creationId xmlns:p14="http://schemas.microsoft.com/office/powerpoint/2010/main" val="2543107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340768"/>
            <a:ext cx="8229600" cy="5040560"/>
          </a:xfrm>
        </p:spPr>
        <p:txBody>
          <a:bodyPr/>
          <a:lstStyle/>
          <a:p>
            <a:pPr lvl="0" algn="just">
              <a:spcBef>
                <a:spcPts val="0"/>
              </a:spcBef>
              <a:spcAft>
                <a:spcPts val="0"/>
              </a:spcAft>
              <a:buClr>
                <a:srgbClr val="000000"/>
              </a:buClr>
            </a:pPr>
            <a:endParaRPr lang="tr-TR" b="1" i="1" dirty="0" smtClean="0">
              <a:latin typeface="Calibri" pitchFamily="34" charset="0"/>
              <a:ea typeface="Calibri"/>
              <a:cs typeface="Calibri" pitchFamily="34" charset="0"/>
            </a:endParaRPr>
          </a:p>
          <a:p>
            <a:pPr lvl="0" algn="just">
              <a:spcBef>
                <a:spcPts val="0"/>
              </a:spcBef>
              <a:spcAft>
                <a:spcPts val="0"/>
              </a:spcAft>
              <a:buClr>
                <a:srgbClr val="000000"/>
              </a:buClr>
            </a:pPr>
            <a:r>
              <a:rPr lang="tr-TR" b="1" i="1" dirty="0" smtClean="0">
                <a:latin typeface="Calibri" pitchFamily="34" charset="0"/>
                <a:ea typeface="Calibri"/>
                <a:cs typeface="Calibri" pitchFamily="34" charset="0"/>
              </a:rPr>
              <a:t>Hizmetlerde </a:t>
            </a:r>
            <a:r>
              <a:rPr lang="tr-TR" b="1" i="1" dirty="0">
                <a:latin typeface="Calibri" pitchFamily="34" charset="0"/>
                <a:ea typeface="Calibri"/>
                <a:cs typeface="Calibri" pitchFamily="34" charset="0"/>
              </a:rPr>
              <a:t>zaman faktörü çok önemlidir:</a:t>
            </a:r>
            <a:r>
              <a:rPr lang="tr-TR" dirty="0">
                <a:latin typeface="Calibri" pitchFamily="34" charset="0"/>
                <a:ea typeface="Calibri"/>
                <a:cs typeface="Calibri" pitchFamily="34" charset="0"/>
              </a:rPr>
              <a:t> Hizmetlerin stoklanamayışı ve üretim ile tüketiminin eş zamanlı olması, aynı zamanda hizmetlerde zaman faktörünün önemini arttırmaktadır. Herhangi bir ürün stokta kalmadığında getirmek için müşteriden izin isteyebilirsiniz, ancak bir hizmetin zamanında yapılmaması müşteri açısından kötü ve kalitesiz olarak değerlendirilir. </a:t>
            </a:r>
            <a:endParaRPr lang="tr-TR" dirty="0" smtClean="0">
              <a:latin typeface="Calibri" pitchFamily="34" charset="0"/>
              <a:ea typeface="Calibri"/>
              <a:cs typeface="Calibri" pitchFamily="34" charset="0"/>
            </a:endParaRPr>
          </a:p>
          <a:p>
            <a:pPr lvl="0" algn="just">
              <a:spcBef>
                <a:spcPts val="0"/>
              </a:spcBef>
              <a:spcAft>
                <a:spcPts val="0"/>
              </a:spcAft>
              <a:buClr>
                <a:srgbClr val="000000"/>
              </a:buClr>
            </a:pPr>
            <a:endParaRPr lang="tr-TR" b="1" dirty="0">
              <a:latin typeface="Calibri" pitchFamily="34" charset="0"/>
              <a:ea typeface="Calibri"/>
              <a:cs typeface="Calibri" pitchFamily="34" charset="0"/>
            </a:endParaRPr>
          </a:p>
          <a:p>
            <a:pPr lvl="0" algn="just">
              <a:spcBef>
                <a:spcPts val="0"/>
              </a:spcBef>
              <a:spcAft>
                <a:spcPts val="0"/>
              </a:spcAft>
              <a:buClr>
                <a:srgbClr val="000000"/>
              </a:buClr>
            </a:pPr>
            <a:r>
              <a:rPr lang="tr-TR" b="1" i="1" dirty="0" smtClean="0">
                <a:latin typeface="Calibri" pitchFamily="34" charset="0"/>
                <a:ea typeface="Calibri"/>
                <a:cs typeface="Calibri" pitchFamily="34" charset="0"/>
              </a:rPr>
              <a:t>Hatayı </a:t>
            </a:r>
            <a:r>
              <a:rPr lang="tr-TR" b="1" i="1" dirty="0">
                <a:latin typeface="Calibri" pitchFamily="34" charset="0"/>
                <a:ea typeface="Calibri"/>
                <a:cs typeface="Calibri" pitchFamily="34" charset="0"/>
              </a:rPr>
              <a:t>telafi etmenin güç oluşu:</a:t>
            </a:r>
            <a:r>
              <a:rPr lang="tr-TR" dirty="0">
                <a:latin typeface="Calibri" pitchFamily="34" charset="0"/>
                <a:ea typeface="Calibri"/>
                <a:cs typeface="Calibri" pitchFamily="34" charset="0"/>
              </a:rPr>
              <a:t> Bir üründen memnun kalmadığınızda veya hatalı bir ürün satın aldığınızda bu ürünü iade edebilir ya da değiştirebilirsiniz. Ancak hizmetlerde eş zamanlılık özelliği nedeniyle ürünlerde olduğu gibi iade şansı yoktur. Çünkü hizmetle ilgili değerlendirmeyi ancak tükettikten sonra yapabilirsiniz ve iş işten geçmiştir. Tüketilen hizmet için geri dönüş yoktur ancak müşteri kabul ederse bir sonraki hizmet tüketiminde telafi edici uygulamalar </a:t>
            </a:r>
            <a:r>
              <a:rPr lang="tr-TR" dirty="0" smtClean="0">
                <a:latin typeface="Calibri" pitchFamily="34" charset="0"/>
                <a:ea typeface="Calibri"/>
                <a:cs typeface="Calibri" pitchFamily="34" charset="0"/>
              </a:rPr>
              <a:t>yapılabilir. </a:t>
            </a:r>
            <a:endParaRPr lang="tr-TR" b="1" dirty="0">
              <a:latin typeface="Calibri" pitchFamily="34" charset="0"/>
              <a:ea typeface="Calibri"/>
              <a:cs typeface="Calibri" pitchFamily="34" charset="0"/>
            </a:endParaRPr>
          </a:p>
          <a:p>
            <a:endParaRPr lang="tr-TR" dirty="0"/>
          </a:p>
        </p:txBody>
      </p:sp>
    </p:spTree>
    <p:extLst>
      <p:ext uri="{BB962C8B-B14F-4D97-AF65-F5344CB8AC3E}">
        <p14:creationId xmlns:p14="http://schemas.microsoft.com/office/powerpoint/2010/main" val="1378962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Hizmetin Boyutları</a:t>
            </a:r>
            <a:endParaRPr lang="tr-TR" b="1" dirty="0"/>
          </a:p>
        </p:txBody>
      </p:sp>
      <p:sp>
        <p:nvSpPr>
          <p:cNvPr id="3" name="İçerik Yer Tutucusu 2"/>
          <p:cNvSpPr>
            <a:spLocks noGrp="1"/>
          </p:cNvSpPr>
          <p:nvPr>
            <p:ph idx="1"/>
          </p:nvPr>
        </p:nvSpPr>
        <p:spPr/>
        <p:txBody>
          <a:bodyPr/>
          <a:lstStyle/>
          <a:p>
            <a:pPr marL="0" indent="0" algn="just">
              <a:lnSpc>
                <a:spcPct val="115000"/>
              </a:lnSpc>
              <a:spcAft>
                <a:spcPts val="1000"/>
              </a:spcAft>
              <a:buNone/>
            </a:pPr>
            <a:endParaRPr lang="tr-TR" dirty="0" smtClean="0">
              <a:ea typeface="Calibri"/>
              <a:cs typeface="Times New Roman"/>
            </a:endParaRPr>
          </a:p>
          <a:p>
            <a:pPr marL="0" indent="0" algn="just">
              <a:lnSpc>
                <a:spcPct val="115000"/>
              </a:lnSpc>
              <a:spcAft>
                <a:spcPts val="1000"/>
              </a:spcAft>
              <a:buNone/>
            </a:pPr>
            <a:r>
              <a:rPr lang="tr-TR" dirty="0" smtClean="0">
                <a:latin typeface="Calibri" pitchFamily="34" charset="0"/>
                <a:ea typeface="Calibri"/>
                <a:cs typeface="Calibri" pitchFamily="34" charset="0"/>
              </a:rPr>
              <a:t>Hizmetler </a:t>
            </a:r>
            <a:r>
              <a:rPr lang="tr-TR" dirty="0">
                <a:latin typeface="Calibri" pitchFamily="34" charset="0"/>
                <a:ea typeface="Calibri"/>
                <a:cs typeface="Calibri" pitchFamily="34" charset="0"/>
              </a:rPr>
              <a:t>de mallarda olduğu gibi çeşitli boyutlardan oluşmaktadır</a:t>
            </a:r>
            <a:r>
              <a:rPr lang="tr-TR" dirty="0" smtClean="0">
                <a:latin typeface="Calibri" pitchFamily="34" charset="0"/>
                <a:ea typeface="Calibri"/>
                <a:cs typeface="Calibri" pitchFamily="34" charset="0"/>
              </a:rPr>
              <a:t>.</a:t>
            </a:r>
          </a:p>
          <a:p>
            <a:pPr marL="0" indent="0" algn="just">
              <a:lnSpc>
                <a:spcPct val="115000"/>
              </a:lnSpc>
              <a:spcAft>
                <a:spcPts val="1000"/>
              </a:spcAft>
              <a:buNone/>
            </a:pPr>
            <a:r>
              <a:rPr lang="tr-TR" dirty="0" smtClean="0">
                <a:latin typeface="Calibri" pitchFamily="34" charset="0"/>
                <a:ea typeface="Calibri"/>
                <a:cs typeface="Calibri" pitchFamily="34" charset="0"/>
              </a:rPr>
              <a:t>Genel </a:t>
            </a:r>
            <a:r>
              <a:rPr lang="tr-TR" dirty="0">
                <a:latin typeface="Calibri" pitchFamily="34" charset="0"/>
                <a:ea typeface="Calibri"/>
                <a:cs typeface="Calibri" pitchFamily="34" charset="0"/>
              </a:rPr>
              <a:t>olarak malların sunumunda geçerli olan </a:t>
            </a:r>
            <a:r>
              <a:rPr lang="tr-TR" b="1" dirty="0">
                <a:latin typeface="Calibri" pitchFamily="34" charset="0"/>
                <a:ea typeface="Calibri"/>
                <a:cs typeface="Calibri" pitchFamily="34" charset="0"/>
              </a:rPr>
              <a:t>çekirdek ürün </a:t>
            </a:r>
            <a:r>
              <a:rPr lang="tr-TR" dirty="0">
                <a:latin typeface="Calibri" pitchFamily="34" charset="0"/>
                <a:ea typeface="Calibri"/>
                <a:cs typeface="Calibri" pitchFamily="34" charset="0"/>
              </a:rPr>
              <a:t>ve </a:t>
            </a:r>
            <a:r>
              <a:rPr lang="tr-TR" b="1" dirty="0">
                <a:latin typeface="Calibri" pitchFamily="34" charset="0"/>
                <a:ea typeface="Calibri"/>
                <a:cs typeface="Calibri" pitchFamily="34" charset="0"/>
              </a:rPr>
              <a:t>zenginleştirilmiş ürün</a:t>
            </a:r>
            <a:r>
              <a:rPr lang="tr-TR" dirty="0">
                <a:latin typeface="Calibri" pitchFamily="34" charset="0"/>
                <a:ea typeface="Calibri"/>
                <a:cs typeface="Calibri" pitchFamily="34" charset="0"/>
              </a:rPr>
              <a:t> kavramları hizmetler için de geçerlidir. </a:t>
            </a:r>
            <a:endParaRPr lang="tr-TR" dirty="0" smtClean="0">
              <a:latin typeface="Calibri" pitchFamily="34" charset="0"/>
              <a:ea typeface="Calibri"/>
              <a:cs typeface="Calibri" pitchFamily="34" charset="0"/>
            </a:endParaRPr>
          </a:p>
          <a:p>
            <a:pPr marL="0" indent="0" algn="just">
              <a:lnSpc>
                <a:spcPct val="115000"/>
              </a:lnSpc>
              <a:spcAft>
                <a:spcPts val="1000"/>
              </a:spcAft>
              <a:buNone/>
            </a:pPr>
            <a:r>
              <a:rPr lang="tr-TR" b="1" dirty="0" smtClean="0">
                <a:latin typeface="Calibri" pitchFamily="34" charset="0"/>
                <a:ea typeface="Calibri"/>
                <a:cs typeface="Calibri" pitchFamily="34" charset="0"/>
              </a:rPr>
              <a:t>Çekirdek </a:t>
            </a:r>
            <a:r>
              <a:rPr lang="tr-TR" b="1" dirty="0">
                <a:latin typeface="Calibri" pitchFamily="34" charset="0"/>
                <a:ea typeface="Calibri"/>
                <a:cs typeface="Calibri" pitchFamily="34" charset="0"/>
              </a:rPr>
              <a:t>(öz) hizmet; </a:t>
            </a:r>
            <a:r>
              <a:rPr lang="tr-TR" dirty="0">
                <a:latin typeface="Calibri" pitchFamily="34" charset="0"/>
                <a:ea typeface="Calibri"/>
                <a:cs typeface="Calibri" pitchFamily="34" charset="0"/>
              </a:rPr>
              <a:t>o hizmetten aldığımız temel faydayı yansıtırken</a:t>
            </a:r>
            <a:r>
              <a:rPr lang="tr-TR" dirty="0" smtClean="0">
                <a:latin typeface="Calibri" pitchFamily="34" charset="0"/>
                <a:ea typeface="Calibri"/>
                <a:cs typeface="Calibri" pitchFamily="34" charset="0"/>
              </a:rPr>
              <a:t>,</a:t>
            </a:r>
          </a:p>
          <a:p>
            <a:pPr marL="0" indent="0" algn="just">
              <a:lnSpc>
                <a:spcPct val="115000"/>
              </a:lnSpc>
              <a:spcAft>
                <a:spcPts val="1000"/>
              </a:spcAft>
              <a:buNone/>
            </a:pPr>
            <a:r>
              <a:rPr lang="tr-TR" b="1" dirty="0">
                <a:latin typeface="Calibri" pitchFamily="34" charset="0"/>
                <a:ea typeface="Calibri"/>
                <a:cs typeface="Calibri" pitchFamily="34" charset="0"/>
              </a:rPr>
              <a:t>Z</a:t>
            </a:r>
            <a:r>
              <a:rPr lang="tr-TR" b="1" dirty="0" smtClean="0">
                <a:latin typeface="Calibri" pitchFamily="34" charset="0"/>
                <a:ea typeface="Calibri"/>
                <a:cs typeface="Calibri" pitchFamily="34" charset="0"/>
              </a:rPr>
              <a:t>enginleştirilmiş </a:t>
            </a:r>
            <a:r>
              <a:rPr lang="tr-TR" b="1" dirty="0">
                <a:latin typeface="Calibri" pitchFamily="34" charset="0"/>
                <a:ea typeface="Calibri"/>
                <a:cs typeface="Calibri" pitchFamily="34" charset="0"/>
              </a:rPr>
              <a:t>hizmet ise </a:t>
            </a:r>
            <a:r>
              <a:rPr lang="tr-TR" dirty="0">
                <a:latin typeface="Calibri" pitchFamily="34" charset="0"/>
                <a:ea typeface="Calibri"/>
                <a:cs typeface="Calibri" pitchFamily="34" charset="0"/>
              </a:rPr>
              <a:t>temel faydanın yanında sunulan ve hizmetin pazarlanmasını ve rakip ürünlerden ayrılmasını sağlayan </a:t>
            </a:r>
            <a:r>
              <a:rPr lang="tr-TR" dirty="0" smtClean="0">
                <a:latin typeface="Calibri" pitchFamily="34" charset="0"/>
                <a:ea typeface="Calibri"/>
                <a:cs typeface="Calibri" pitchFamily="34" charset="0"/>
              </a:rPr>
              <a:t>kısmıdır. </a:t>
            </a:r>
            <a:endParaRPr lang="tr-TR" b="1" dirty="0">
              <a:latin typeface="Calibri" pitchFamily="34" charset="0"/>
              <a:ea typeface="Calibri"/>
              <a:cs typeface="Calibri" pitchFamily="34" charset="0"/>
            </a:endParaRPr>
          </a:p>
          <a:p>
            <a:endParaRPr lang="tr-TR" dirty="0"/>
          </a:p>
        </p:txBody>
      </p:sp>
    </p:spTree>
    <p:extLst>
      <p:ext uri="{BB962C8B-B14F-4D97-AF65-F5344CB8AC3E}">
        <p14:creationId xmlns:p14="http://schemas.microsoft.com/office/powerpoint/2010/main" val="3048299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268760"/>
            <a:ext cx="8229600" cy="5328592"/>
          </a:xfrm>
        </p:spPr>
        <p:txBody>
          <a:bodyPr/>
          <a:lstStyle/>
          <a:p>
            <a:pPr marL="0" indent="0" algn="just">
              <a:spcBef>
                <a:spcPts val="0"/>
              </a:spcBef>
              <a:spcAft>
                <a:spcPts val="0"/>
              </a:spcAft>
              <a:buNone/>
            </a:pPr>
            <a:r>
              <a:rPr lang="tr-TR" b="1" dirty="0" err="1" smtClean="0">
                <a:ea typeface="Calibri"/>
                <a:cs typeface="Times New Roman"/>
              </a:rPr>
              <a:t>Grönross’a</a:t>
            </a:r>
            <a:r>
              <a:rPr lang="tr-TR" b="1" dirty="0" smtClean="0">
                <a:ea typeface="Calibri"/>
                <a:cs typeface="Times New Roman"/>
              </a:rPr>
              <a:t> </a:t>
            </a:r>
            <a:r>
              <a:rPr lang="tr-TR" b="1" dirty="0">
                <a:ea typeface="Calibri"/>
                <a:cs typeface="Times New Roman"/>
              </a:rPr>
              <a:t>göre hizmet ürününün boyutları üç aşamadan oluşmaktadır</a:t>
            </a:r>
            <a:r>
              <a:rPr lang="tr-TR" b="1" dirty="0" smtClean="0">
                <a:ea typeface="Calibri"/>
                <a:cs typeface="Times New Roman"/>
              </a:rPr>
              <a:t>.</a:t>
            </a:r>
          </a:p>
          <a:p>
            <a:pPr marL="0" indent="0" algn="just">
              <a:spcBef>
                <a:spcPts val="0"/>
              </a:spcBef>
              <a:spcAft>
                <a:spcPts val="0"/>
              </a:spcAft>
              <a:buNone/>
            </a:pPr>
            <a:endParaRPr lang="tr-TR" dirty="0" smtClean="0">
              <a:ea typeface="Calibri"/>
              <a:cs typeface="Times New Roman"/>
            </a:endParaRPr>
          </a:p>
          <a:p>
            <a:pPr marL="0" indent="0" algn="just">
              <a:spcBef>
                <a:spcPts val="0"/>
              </a:spcBef>
              <a:spcAft>
                <a:spcPts val="0"/>
              </a:spcAft>
              <a:buNone/>
            </a:pPr>
            <a:r>
              <a:rPr lang="tr-TR" dirty="0" smtClean="0">
                <a:ea typeface="Calibri"/>
                <a:cs typeface="Times New Roman"/>
              </a:rPr>
              <a:t>Birinci </a:t>
            </a:r>
            <a:r>
              <a:rPr lang="tr-TR" dirty="0">
                <a:ea typeface="Calibri"/>
                <a:cs typeface="Times New Roman"/>
              </a:rPr>
              <a:t>aşamada </a:t>
            </a:r>
            <a:r>
              <a:rPr lang="tr-TR" b="1" dirty="0">
                <a:ea typeface="Calibri"/>
                <a:cs typeface="Times New Roman"/>
              </a:rPr>
              <a:t>çekirdek (öz) hizmet </a:t>
            </a:r>
            <a:r>
              <a:rPr lang="tr-TR" dirty="0">
                <a:ea typeface="Calibri"/>
                <a:cs typeface="Times New Roman"/>
              </a:rPr>
              <a:t>yer almaktadır. </a:t>
            </a:r>
            <a:endParaRPr lang="tr-TR" dirty="0" smtClean="0">
              <a:ea typeface="Calibri"/>
              <a:cs typeface="Times New Roman"/>
            </a:endParaRPr>
          </a:p>
          <a:p>
            <a:pPr marL="0" indent="0" algn="just">
              <a:spcBef>
                <a:spcPts val="0"/>
              </a:spcBef>
              <a:spcAft>
                <a:spcPts val="0"/>
              </a:spcAft>
              <a:buNone/>
            </a:pPr>
            <a:r>
              <a:rPr lang="tr-TR" dirty="0" smtClean="0">
                <a:ea typeface="Calibri"/>
                <a:cs typeface="Times New Roman"/>
              </a:rPr>
              <a:t>Örneğin </a:t>
            </a:r>
            <a:r>
              <a:rPr lang="tr-TR" dirty="0">
                <a:ea typeface="Calibri"/>
                <a:cs typeface="Times New Roman"/>
              </a:rPr>
              <a:t>otel için konaklama, havayolu için ulaşım gibi. </a:t>
            </a:r>
            <a:endParaRPr lang="tr-TR" dirty="0" smtClean="0">
              <a:ea typeface="Calibri"/>
              <a:cs typeface="Times New Roman"/>
            </a:endParaRPr>
          </a:p>
          <a:p>
            <a:pPr marL="0" indent="0" algn="just">
              <a:spcBef>
                <a:spcPts val="0"/>
              </a:spcBef>
              <a:spcAft>
                <a:spcPts val="0"/>
              </a:spcAft>
              <a:buNone/>
            </a:pPr>
            <a:endParaRPr lang="tr-TR" dirty="0" smtClean="0">
              <a:ea typeface="Calibri"/>
              <a:cs typeface="Times New Roman"/>
            </a:endParaRPr>
          </a:p>
          <a:p>
            <a:pPr marL="0" indent="0" algn="just">
              <a:spcBef>
                <a:spcPts val="0"/>
              </a:spcBef>
              <a:spcAft>
                <a:spcPts val="0"/>
              </a:spcAft>
              <a:buNone/>
            </a:pPr>
            <a:r>
              <a:rPr lang="tr-TR" dirty="0" smtClean="0">
                <a:ea typeface="Calibri"/>
                <a:cs typeface="Times New Roman"/>
              </a:rPr>
              <a:t>Birinci </a:t>
            </a:r>
            <a:r>
              <a:rPr lang="tr-TR" dirty="0">
                <a:ea typeface="Calibri"/>
                <a:cs typeface="Times New Roman"/>
              </a:rPr>
              <a:t>aşamada aynı zamanda kolaylaştırıcı ve destekleyici hizmetler yer </a:t>
            </a:r>
            <a:r>
              <a:rPr lang="tr-TR" dirty="0" smtClean="0">
                <a:ea typeface="Calibri"/>
                <a:cs typeface="Times New Roman"/>
              </a:rPr>
              <a:t>almaktadır. </a:t>
            </a:r>
          </a:p>
          <a:p>
            <a:pPr marL="0" indent="0" algn="just">
              <a:spcBef>
                <a:spcPts val="0"/>
              </a:spcBef>
              <a:spcAft>
                <a:spcPts val="0"/>
              </a:spcAft>
              <a:buNone/>
            </a:pPr>
            <a:endParaRPr lang="tr-TR" dirty="0" smtClean="0">
              <a:ea typeface="Calibri"/>
              <a:cs typeface="Times New Roman"/>
            </a:endParaRPr>
          </a:p>
          <a:p>
            <a:pPr marL="0" indent="0" algn="just">
              <a:spcBef>
                <a:spcPts val="0"/>
              </a:spcBef>
              <a:spcAft>
                <a:spcPts val="0"/>
              </a:spcAft>
              <a:buNone/>
            </a:pPr>
            <a:r>
              <a:rPr lang="tr-TR" b="1" dirty="0" smtClean="0">
                <a:ea typeface="Calibri"/>
                <a:cs typeface="Times New Roman"/>
              </a:rPr>
              <a:t>Kolaylaştırıcı </a:t>
            </a:r>
            <a:r>
              <a:rPr lang="tr-TR" b="1" dirty="0">
                <a:ea typeface="Calibri"/>
                <a:cs typeface="Times New Roman"/>
              </a:rPr>
              <a:t>hizmetler, </a:t>
            </a:r>
            <a:r>
              <a:rPr lang="tr-TR" dirty="0">
                <a:ea typeface="Calibri"/>
                <a:cs typeface="Times New Roman"/>
              </a:rPr>
              <a:t>çekirdek hizmetin sunulabilmesi için gerekli olan ürün ve hizmetlerdir. Örneğin bankalarda gişe, </a:t>
            </a:r>
            <a:r>
              <a:rPr lang="tr-TR" dirty="0" err="1">
                <a:ea typeface="Calibri"/>
                <a:cs typeface="Times New Roman"/>
              </a:rPr>
              <a:t>atm</a:t>
            </a:r>
            <a:r>
              <a:rPr lang="tr-TR" dirty="0">
                <a:ea typeface="Calibri"/>
                <a:cs typeface="Times New Roman"/>
              </a:rPr>
              <a:t> olması gibi. </a:t>
            </a:r>
            <a:endParaRPr lang="tr-TR" dirty="0" smtClean="0">
              <a:ea typeface="Calibri"/>
              <a:cs typeface="Times New Roman"/>
            </a:endParaRPr>
          </a:p>
          <a:p>
            <a:pPr marL="0" indent="0" algn="just">
              <a:spcBef>
                <a:spcPts val="0"/>
              </a:spcBef>
              <a:spcAft>
                <a:spcPts val="0"/>
              </a:spcAft>
              <a:buNone/>
            </a:pPr>
            <a:endParaRPr lang="tr-TR" dirty="0" smtClean="0">
              <a:ea typeface="Calibri"/>
              <a:cs typeface="Times New Roman"/>
            </a:endParaRPr>
          </a:p>
          <a:p>
            <a:pPr marL="0" indent="0" algn="just">
              <a:spcBef>
                <a:spcPts val="0"/>
              </a:spcBef>
              <a:spcAft>
                <a:spcPts val="0"/>
              </a:spcAft>
              <a:buNone/>
            </a:pPr>
            <a:r>
              <a:rPr lang="tr-TR" b="1" dirty="0" smtClean="0">
                <a:ea typeface="Calibri"/>
                <a:cs typeface="Times New Roman"/>
              </a:rPr>
              <a:t>Destekleyici </a:t>
            </a:r>
            <a:r>
              <a:rPr lang="tr-TR" b="1" dirty="0">
                <a:ea typeface="Calibri"/>
                <a:cs typeface="Times New Roman"/>
              </a:rPr>
              <a:t>hizmetler ise </a:t>
            </a:r>
            <a:r>
              <a:rPr lang="tr-TR" dirty="0">
                <a:ea typeface="Calibri"/>
                <a:cs typeface="Times New Roman"/>
              </a:rPr>
              <a:t>çekirdek hizmetin farklılaşmasını ve pazarlanmasını sağlayan ek hizmetlerdir. </a:t>
            </a:r>
            <a:endParaRPr lang="tr-TR" dirty="0" smtClean="0">
              <a:ea typeface="Calibri"/>
              <a:cs typeface="Times New Roman"/>
            </a:endParaRPr>
          </a:p>
          <a:p>
            <a:pPr marL="0" indent="0" algn="just">
              <a:spcBef>
                <a:spcPts val="0"/>
              </a:spcBef>
              <a:spcAft>
                <a:spcPts val="0"/>
              </a:spcAft>
              <a:buNone/>
            </a:pPr>
            <a:r>
              <a:rPr lang="tr-TR" dirty="0" smtClean="0">
                <a:ea typeface="Calibri"/>
                <a:cs typeface="Times New Roman"/>
              </a:rPr>
              <a:t>Örneğin </a:t>
            </a:r>
            <a:r>
              <a:rPr lang="tr-TR" dirty="0">
                <a:ea typeface="Calibri"/>
                <a:cs typeface="Times New Roman"/>
              </a:rPr>
              <a:t>bankanın internetten ve telefonla ekstra hizmet sunması, işlem kolaylığı sağlaması gibi. </a:t>
            </a:r>
            <a:endParaRPr lang="tr-TR" dirty="0" smtClean="0">
              <a:ea typeface="Calibri"/>
              <a:cs typeface="Times New Roman"/>
            </a:endParaRPr>
          </a:p>
          <a:p>
            <a:pPr marL="0" indent="0" algn="just">
              <a:spcBef>
                <a:spcPts val="0"/>
              </a:spcBef>
              <a:spcAft>
                <a:spcPts val="0"/>
              </a:spcAft>
              <a:buNone/>
            </a:pPr>
            <a:r>
              <a:rPr lang="tr-TR" dirty="0" smtClean="0">
                <a:ea typeface="Calibri"/>
                <a:cs typeface="Times New Roman"/>
              </a:rPr>
              <a:t>Destekleyici </a:t>
            </a:r>
            <a:r>
              <a:rPr lang="tr-TR" dirty="0">
                <a:ea typeface="Calibri"/>
                <a:cs typeface="Times New Roman"/>
              </a:rPr>
              <a:t>hizmetler somut ve soyut </a:t>
            </a:r>
            <a:r>
              <a:rPr lang="tr-TR" dirty="0" smtClean="0">
                <a:ea typeface="Calibri"/>
                <a:cs typeface="Times New Roman"/>
              </a:rPr>
              <a:t>olabilmektedir.</a:t>
            </a:r>
            <a:endParaRPr lang="tr-TR" b="1" dirty="0">
              <a:ea typeface="Calibri"/>
              <a:cs typeface="Times New Roman"/>
            </a:endParaRPr>
          </a:p>
          <a:p>
            <a:endParaRPr lang="tr-TR" dirty="0"/>
          </a:p>
        </p:txBody>
      </p:sp>
    </p:spTree>
    <p:extLst>
      <p:ext uri="{BB962C8B-B14F-4D97-AF65-F5344CB8AC3E}">
        <p14:creationId xmlns:p14="http://schemas.microsoft.com/office/powerpoint/2010/main" val="7351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f10131490">
  <a:themeElements>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AsianPacAmerHerMonth_TP10131490">
      <a:majorFont>
        <a:latin typeface="Gill Sans MT"/>
        <a:ea typeface=""/>
        <a:cs typeface=""/>
      </a:majorFont>
      <a:minorFont>
        <a:latin typeface="Gill Sans M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tf10131490</Template>
  <TotalTime>5318</TotalTime>
  <Words>1556</Words>
  <Application>Microsoft Office PowerPoint</Application>
  <PresentationFormat>Ekran Gösterisi (4:3)</PresentationFormat>
  <Paragraphs>177</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tf10131490</vt:lpstr>
      <vt:lpstr>Bölüm 4 Hizmet Pazarlaması Karması 1:  Hizmet Ürünü</vt:lpstr>
      <vt:lpstr>Öğrenme Çıktıları</vt:lpstr>
      <vt:lpstr>Hizmetlerde Ürün Kavramı</vt:lpstr>
      <vt:lpstr>PowerPoint Sunusu</vt:lpstr>
      <vt:lpstr>Ürün ve Hizmetler Arasındaki Farklar</vt:lpstr>
      <vt:lpstr>PowerPoint Sunusu</vt:lpstr>
      <vt:lpstr>PowerPoint Sunusu</vt:lpstr>
      <vt:lpstr>Hizmetin Boyutları</vt:lpstr>
      <vt:lpstr>PowerPoint Sunusu</vt:lpstr>
      <vt:lpstr>PowerPoint Sunusu</vt:lpstr>
      <vt:lpstr>Hizmet Çiçeği</vt:lpstr>
      <vt:lpstr>Hizmet Çiçeği Modeli</vt:lpstr>
      <vt:lpstr>PowerPoint Sunusu</vt:lpstr>
      <vt:lpstr>PowerPoint Sunusu</vt:lpstr>
      <vt:lpstr>Hizmet Yaşam Eğrisi</vt:lpstr>
      <vt:lpstr>PowerPoint Sunusu</vt:lpstr>
      <vt:lpstr>PowerPoint Sunusu</vt:lpstr>
      <vt:lpstr>Hizmetlerde Marka ve Marka Değeri</vt:lpstr>
      <vt:lpstr>PowerPoint Sunusu</vt:lpstr>
      <vt:lpstr>PowerPoint Sunusu</vt:lpstr>
      <vt:lpstr>PowerPoint Sunusu</vt:lpstr>
      <vt:lpstr>PowerPoint Sunusu</vt:lpstr>
      <vt:lpstr>PowerPoint Sunusu</vt:lpstr>
      <vt:lpstr>PowerPoint Sunusu</vt:lpstr>
      <vt:lpstr>Yeni Hizmet Geliştirme</vt:lpstr>
      <vt:lpstr>PowerPoint Sunusu</vt:lpstr>
      <vt:lpstr>Ansoff’un Büyüme Matrisi</vt:lpstr>
      <vt:lpstr>PowerPoint Sunusu</vt:lpstr>
      <vt:lpstr>Tartışma Soruları</vt:lpstr>
      <vt:lpstr>GELECEK BÖLÜM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6 Hizmetlerde Dağıtım</dc:title>
  <dc:creator>@</dc:creator>
  <cp:lastModifiedBy>Windows Kullanıcısı</cp:lastModifiedBy>
  <cp:revision>49</cp:revision>
  <dcterms:created xsi:type="dcterms:W3CDTF">2017-08-29T10:53:56Z</dcterms:created>
  <dcterms:modified xsi:type="dcterms:W3CDTF">2021-11-09T19:27:12Z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TC101314901033</vt:lpwstr>
  </property>
</Properties>
</file>