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handoutMasterIdLst>
    <p:handoutMasterId r:id="rId41"/>
  </p:handoutMasterIdLst>
  <p:sldIdLst>
    <p:sldId id="256" r:id="rId2"/>
    <p:sldId id="258" r:id="rId3"/>
    <p:sldId id="304" r:id="rId4"/>
    <p:sldId id="305" r:id="rId5"/>
    <p:sldId id="329" r:id="rId6"/>
    <p:sldId id="331" r:id="rId7"/>
    <p:sldId id="306" r:id="rId8"/>
    <p:sldId id="307" r:id="rId9"/>
    <p:sldId id="308" r:id="rId10"/>
    <p:sldId id="335" r:id="rId11"/>
    <p:sldId id="336" r:id="rId12"/>
    <p:sldId id="338" r:id="rId13"/>
    <p:sldId id="309" r:id="rId14"/>
    <p:sldId id="339" r:id="rId15"/>
    <p:sldId id="310" r:id="rId16"/>
    <p:sldId id="340" r:id="rId17"/>
    <p:sldId id="311" r:id="rId18"/>
    <p:sldId id="343" r:id="rId19"/>
    <p:sldId id="344" r:id="rId20"/>
    <p:sldId id="312" r:id="rId21"/>
    <p:sldId id="345" r:id="rId22"/>
    <p:sldId id="313" r:id="rId23"/>
    <p:sldId id="347" r:id="rId24"/>
    <p:sldId id="348" r:id="rId25"/>
    <p:sldId id="314" r:id="rId26"/>
    <p:sldId id="315" r:id="rId27"/>
    <p:sldId id="316" r:id="rId28"/>
    <p:sldId id="317" r:id="rId29"/>
    <p:sldId id="318" r:id="rId30"/>
    <p:sldId id="349" r:id="rId31"/>
    <p:sldId id="319" r:id="rId32"/>
    <p:sldId id="320" r:id="rId33"/>
    <p:sldId id="321" r:id="rId34"/>
    <p:sldId id="322" r:id="rId35"/>
    <p:sldId id="323" r:id="rId36"/>
    <p:sldId id="324" r:id="rId37"/>
    <p:sldId id="286" r:id="rId38"/>
    <p:sldId id="302"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4660"/>
  </p:normalViewPr>
  <p:slideViewPr>
    <p:cSldViewPr>
      <p:cViewPr>
        <p:scale>
          <a:sx n="76" d="100"/>
          <a:sy n="76" d="100"/>
        </p:scale>
        <p:origin x="-1158" y="1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pPr/>
              <a:t>9.11.2021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pPr/>
              <a:t>‹#›</a:t>
            </a:fld>
            <a:endParaRPr lang="tr-TR"/>
          </a:p>
        </p:txBody>
      </p:sp>
    </p:spTree>
    <p:extLst>
      <p:ext uri="{BB962C8B-B14F-4D97-AF65-F5344CB8AC3E}">
        <p14:creationId xmlns:p14="http://schemas.microsoft.com/office/powerpoint/2010/main" val="1167790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42675108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cstate="print"/>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700808"/>
            <a:ext cx="9144000" cy="1872208"/>
          </a:xfrm>
        </p:spPr>
        <p:txBody>
          <a:bodyPr/>
          <a:lstStyle/>
          <a:p>
            <a:r>
              <a:rPr lang="tr-TR" b="1" dirty="0" smtClean="0">
                <a:solidFill>
                  <a:srgbClr val="002060"/>
                </a:solidFill>
              </a:rPr>
              <a:t>Bölüm 5</a:t>
            </a:r>
            <a:br>
              <a:rPr lang="tr-TR" b="1" dirty="0" smtClean="0">
                <a:solidFill>
                  <a:srgbClr val="002060"/>
                </a:solidFill>
              </a:rPr>
            </a:br>
            <a:r>
              <a:rPr lang="tr-TR" b="1" dirty="0" smtClean="0">
                <a:solidFill>
                  <a:srgbClr val="002060"/>
                </a:solidFill>
              </a:rPr>
              <a:t>Hizmet Pazarlaması Karması 2:</a:t>
            </a:r>
            <a:br>
              <a:rPr lang="tr-TR" b="1" dirty="0" smtClean="0">
                <a:solidFill>
                  <a:srgbClr val="002060"/>
                </a:solidFill>
              </a:rPr>
            </a:br>
            <a:r>
              <a:rPr lang="tr-TR" b="1" dirty="0" smtClean="0">
                <a:solidFill>
                  <a:srgbClr val="002060"/>
                </a:solidFill>
              </a:rPr>
              <a:t> Fiyatlandırma</a:t>
            </a:r>
            <a:endParaRPr lang="en-US" b="1" dirty="0">
              <a:solidFill>
                <a:srgbClr val="002060"/>
              </a:solidFill>
            </a:endParaRPr>
          </a:p>
        </p:txBody>
      </p:sp>
      <p:sp>
        <p:nvSpPr>
          <p:cNvPr id="4" name="Rectangle 2"/>
          <p:cNvSpPr txBox="1">
            <a:spLocks noChangeArrowheads="1"/>
          </p:cNvSpPr>
          <p:nvPr/>
        </p:nvSpPr>
        <p:spPr bwMode="auto">
          <a:xfrm>
            <a:off x="0" y="3573016"/>
            <a:ext cx="9144000" cy="9361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5040560"/>
          </a:xfrm>
        </p:spPr>
        <p:txBody>
          <a:bodyPr/>
          <a:lstStyle/>
          <a:p>
            <a:pPr lvl="0">
              <a:spcBef>
                <a:spcPts val="0"/>
              </a:spcBef>
              <a:buClr>
                <a:srgbClr val="000000"/>
              </a:buClr>
            </a:pPr>
            <a:r>
              <a:rPr lang="tr-TR" sz="2400" b="1" dirty="0" smtClean="0">
                <a:cs typeface="Calibri" pitchFamily="34" charset="0"/>
              </a:rPr>
              <a:t>Fiyatlandırmaya </a:t>
            </a:r>
            <a:r>
              <a:rPr lang="tr-TR" sz="2400" b="1" dirty="0">
                <a:cs typeface="Calibri" pitchFamily="34" charset="0"/>
              </a:rPr>
              <a:t>ilişkin üzerinde önemle durulması gereken hususlar </a:t>
            </a:r>
            <a:r>
              <a:rPr lang="tr-TR" sz="2400" b="1" dirty="0" smtClean="0">
                <a:cs typeface="Calibri" pitchFamily="34" charset="0"/>
              </a:rPr>
              <a:t>şunlardır:</a:t>
            </a: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Fiyat</a:t>
            </a:r>
            <a:r>
              <a:rPr lang="tr-TR" sz="2400" dirty="0">
                <a:cs typeface="Calibri" pitchFamily="34" charset="0"/>
              </a:rPr>
              <a:t>, talebi ve dolayısı ile satışları etkilemek için kullanılan başlıca araçlardan yalnızca biridir</a:t>
            </a:r>
            <a:r>
              <a:rPr lang="tr-TR" sz="2400" dirty="0" smtClean="0">
                <a:cs typeface="Calibri" pitchFamily="34" charset="0"/>
              </a:rPr>
              <a:t>.</a:t>
            </a: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Fiyatların </a:t>
            </a:r>
            <a:r>
              <a:rPr lang="tr-TR" sz="2400" dirty="0">
                <a:cs typeface="Calibri" pitchFamily="34" charset="0"/>
              </a:rPr>
              <a:t>oluşturulmasında belli bir ölçüye kadar esneklik söz konusudur. </a:t>
            </a:r>
            <a:endParaRPr lang="tr-TR" sz="2400" dirty="0" smtClean="0">
              <a:cs typeface="Calibri" pitchFamily="34" charset="0"/>
            </a:endParaRP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Bunun </a:t>
            </a:r>
            <a:r>
              <a:rPr lang="tr-TR" sz="2400" dirty="0">
                <a:cs typeface="Calibri" pitchFamily="34" charset="0"/>
              </a:rPr>
              <a:t>nedeni; bir taraftan düşürülebilir maliyetler ve kaçınılmaz maliyetler arasında fiyat değişimleri için çok küçük bir marj olması, diğer taraftan pazarda belirlenen, oluşmuş olan fiyat düzeyidir</a:t>
            </a:r>
            <a:r>
              <a:rPr lang="tr-TR" sz="2400" dirty="0" smtClean="0">
                <a:cs typeface="Calibri" pitchFamily="34" charset="0"/>
              </a:rPr>
              <a:t>.</a:t>
            </a:r>
            <a:endParaRPr lang="tr-TR" sz="2400" dirty="0">
              <a:cs typeface="Calibri" pitchFamily="34" charset="0"/>
            </a:endParaRPr>
          </a:p>
        </p:txBody>
      </p:sp>
    </p:spTree>
    <p:extLst>
      <p:ext uri="{BB962C8B-B14F-4D97-AF65-F5344CB8AC3E}">
        <p14:creationId xmlns:p14="http://schemas.microsoft.com/office/powerpoint/2010/main" val="2747175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5400600"/>
          </a:xfrm>
        </p:spPr>
        <p:txBody>
          <a:bodyPr/>
          <a:lstStyle/>
          <a:p>
            <a:pPr lvl="0">
              <a:buClr>
                <a:srgbClr val="000000"/>
              </a:buClr>
            </a:pPr>
            <a:endParaRPr lang="tr-TR" dirty="0" smtClean="0"/>
          </a:p>
          <a:p>
            <a:pPr lvl="0">
              <a:spcBef>
                <a:spcPts val="0"/>
              </a:spcBef>
              <a:buClr>
                <a:srgbClr val="000000"/>
              </a:buClr>
            </a:pPr>
            <a:r>
              <a:rPr lang="tr-TR" sz="2400" dirty="0" smtClean="0">
                <a:cs typeface="Calibri" pitchFamily="34" charset="0"/>
              </a:rPr>
              <a:t>Fiyat </a:t>
            </a:r>
            <a:r>
              <a:rPr lang="tr-TR" sz="2400" dirty="0">
                <a:cs typeface="Calibri" pitchFamily="34" charset="0"/>
              </a:rPr>
              <a:t>kararları, maliyetlerdeki değişim, rakiplerin hareketleri ya da tüketicilerin alışkanlıklarında, davranışlarında meydana gelen değişimler ile her an geçersiz hale gelebilir. </a:t>
            </a:r>
            <a:endParaRPr lang="tr-TR" sz="2400" dirty="0" smtClean="0">
              <a:cs typeface="Calibri" pitchFamily="34" charset="0"/>
            </a:endParaRP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Çevresel </a:t>
            </a:r>
            <a:r>
              <a:rPr lang="tr-TR" sz="2400" dirty="0">
                <a:cs typeface="Calibri" pitchFamily="34" charset="0"/>
              </a:rPr>
              <a:t>faktörler değişken olduğundan, fiyat kararları da düzenli olarak gözden geçirilmelidir</a:t>
            </a:r>
            <a:r>
              <a:rPr lang="tr-TR" sz="2400" dirty="0" smtClean="0">
                <a:cs typeface="Calibri" pitchFamily="34" charset="0"/>
              </a:rPr>
              <a:t>.</a:t>
            </a: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Alınan </a:t>
            </a:r>
            <a:r>
              <a:rPr lang="tr-TR" sz="2400" dirty="0">
                <a:cs typeface="Calibri" pitchFamily="34" charset="0"/>
              </a:rPr>
              <a:t>yanlış bir fiyat kararını zarar görmeksizin düzeltmek zordur</a:t>
            </a:r>
            <a:r>
              <a:rPr lang="tr-TR" sz="2400" dirty="0" smtClean="0">
                <a:cs typeface="Calibri" pitchFamily="34" charset="0"/>
              </a:rPr>
              <a:t>.</a:t>
            </a:r>
          </a:p>
          <a:p>
            <a:pPr lvl="0">
              <a:spcBef>
                <a:spcPts val="0"/>
              </a:spcBef>
              <a:buClr>
                <a:srgbClr val="000000"/>
              </a:buClr>
            </a:pPr>
            <a:endParaRPr lang="tr-TR" sz="2400" dirty="0">
              <a:cs typeface="Calibri" pitchFamily="34" charset="0"/>
            </a:endParaRPr>
          </a:p>
          <a:p>
            <a:pPr lvl="0">
              <a:spcBef>
                <a:spcPts val="0"/>
              </a:spcBef>
              <a:buClr>
                <a:srgbClr val="000000"/>
              </a:buClr>
            </a:pPr>
            <a:r>
              <a:rPr lang="tr-TR" sz="2400" dirty="0" smtClean="0">
                <a:cs typeface="Calibri" pitchFamily="34" charset="0"/>
              </a:rPr>
              <a:t>Fiyat </a:t>
            </a:r>
            <a:r>
              <a:rPr lang="tr-TR" sz="2400" dirty="0">
                <a:cs typeface="Calibri" pitchFamily="34" charset="0"/>
              </a:rPr>
              <a:t>politikasından ani dönüşler ticari itibar kaybına ve alıcılar ile büyük sorunlar yaşanmasına neden olabilir.</a:t>
            </a:r>
          </a:p>
          <a:p>
            <a:endParaRPr lang="tr-TR" dirty="0"/>
          </a:p>
        </p:txBody>
      </p:sp>
    </p:spTree>
    <p:extLst>
      <p:ext uri="{BB962C8B-B14F-4D97-AF65-F5344CB8AC3E}">
        <p14:creationId xmlns:p14="http://schemas.microsoft.com/office/powerpoint/2010/main" val="22035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5184576"/>
          </a:xfrm>
        </p:spPr>
        <p:txBody>
          <a:bodyPr/>
          <a:lstStyle/>
          <a:p>
            <a:pPr lvl="0">
              <a:spcBef>
                <a:spcPts val="0"/>
              </a:spcBef>
              <a:buClr>
                <a:srgbClr val="000000"/>
              </a:buClr>
            </a:pPr>
            <a:r>
              <a:rPr lang="tr-TR" sz="2200" dirty="0">
                <a:cs typeface="Calibri" pitchFamily="34" charset="0"/>
              </a:rPr>
              <a:t>Fiyat oluşturmada evrensel olarak doğru ve geçerli bir yol yoktur</a:t>
            </a:r>
            <a:r>
              <a:rPr lang="tr-TR" sz="2200" dirty="0" smtClean="0">
                <a:cs typeface="Calibri" pitchFamily="34" charset="0"/>
              </a:rPr>
              <a:t>.</a:t>
            </a: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cs typeface="Calibri" pitchFamily="34" charset="0"/>
              </a:rPr>
              <a:t>Fiyat </a:t>
            </a:r>
            <a:r>
              <a:rPr lang="tr-TR" sz="2200" dirty="0">
                <a:cs typeface="Calibri" pitchFamily="34" charset="0"/>
              </a:rPr>
              <a:t>kararları, işletmeye, sektöre, bölgeye ya da ülkeye göre mutlaka değişkenlik gösterecektir.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cs typeface="Calibri" pitchFamily="34" charset="0"/>
              </a:rPr>
              <a:t>Ancak</a:t>
            </a:r>
            <a:r>
              <a:rPr lang="tr-TR" sz="2200" dirty="0">
                <a:cs typeface="Calibri" pitchFamily="34" charset="0"/>
              </a:rPr>
              <a:t>, akıllıca fiyat kararları alınmasına olanak sağlayan doğru bir yaklaşım oluşturmak için dikkat edilmesi gereken önemli noktalar bulunmaktadır.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cs typeface="Calibri" pitchFamily="34" charset="0"/>
              </a:rPr>
              <a:t>Olası </a:t>
            </a:r>
            <a:r>
              <a:rPr lang="tr-TR" sz="2200" dirty="0">
                <a:cs typeface="Calibri" pitchFamily="34" charset="0"/>
              </a:rPr>
              <a:t>seçimlerin ve olanakların farkında olmak ve fiyat kararının içindeki unsurları analiz edebilmek, yerine getirilmesi gereken hedefleri iyi anlamak ve karar vermek fiyat oluştururken doğru bir yaklaşım geliştirildiği anlamına gelmektedir.</a:t>
            </a:r>
          </a:p>
          <a:p>
            <a:endParaRPr lang="tr-TR" dirty="0"/>
          </a:p>
        </p:txBody>
      </p:sp>
    </p:spTree>
    <p:extLst>
      <p:ext uri="{BB962C8B-B14F-4D97-AF65-F5344CB8AC3E}">
        <p14:creationId xmlns:p14="http://schemas.microsoft.com/office/powerpoint/2010/main" val="406767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127978"/>
          </a:xfrm>
        </p:spPr>
        <p:txBody>
          <a:bodyPr/>
          <a:lstStyle/>
          <a:p>
            <a:r>
              <a:rPr lang="tr-TR" b="1" dirty="0"/>
              <a:t>Fiyatlandırmayı Etkileyen </a:t>
            </a:r>
            <a:r>
              <a:rPr lang="tr-TR" b="1" dirty="0" smtClean="0"/>
              <a:t>Faktörler</a:t>
            </a:r>
            <a:endParaRPr lang="tr-TR" b="1" dirty="0"/>
          </a:p>
        </p:txBody>
      </p:sp>
      <p:sp>
        <p:nvSpPr>
          <p:cNvPr id="3" name="İçerik Yer Tutucusu 2"/>
          <p:cNvSpPr>
            <a:spLocks noGrp="1"/>
          </p:cNvSpPr>
          <p:nvPr>
            <p:ph idx="1"/>
          </p:nvPr>
        </p:nvSpPr>
        <p:spPr>
          <a:xfrm>
            <a:off x="467544" y="2564904"/>
            <a:ext cx="8229600" cy="3800484"/>
          </a:xfrm>
        </p:spPr>
        <p:txBody>
          <a:bodyPr/>
          <a:lstStyle/>
          <a:p>
            <a:pPr>
              <a:spcBef>
                <a:spcPts val="0"/>
              </a:spcBef>
            </a:pPr>
            <a:r>
              <a:rPr lang="tr-TR" sz="2200" dirty="0">
                <a:cs typeface="Calibri" pitchFamily="34" charset="0"/>
              </a:rPr>
              <a:t>Fiyatlandırma kararları alınırken öncelikle dikkate alınması gereken nokta, fiyatlandırma amaçlarının işletme ve pazarlama amaçları ile uyumlu olması gereğidir. </a:t>
            </a:r>
            <a:endParaRPr lang="tr-TR" sz="2200" dirty="0" smtClean="0">
              <a:cs typeface="Calibri" pitchFamily="34" charset="0"/>
            </a:endParaRPr>
          </a:p>
          <a:p>
            <a:pPr>
              <a:spcBef>
                <a:spcPts val="0"/>
              </a:spcBef>
            </a:pPr>
            <a:endParaRPr lang="tr-TR" sz="2200" dirty="0">
              <a:cs typeface="Calibri" pitchFamily="34" charset="0"/>
            </a:endParaRPr>
          </a:p>
          <a:p>
            <a:pPr>
              <a:spcBef>
                <a:spcPts val="0"/>
              </a:spcBef>
            </a:pPr>
            <a:r>
              <a:rPr lang="tr-TR" sz="2200" dirty="0" smtClean="0">
                <a:cs typeface="Calibri" pitchFamily="34" charset="0"/>
              </a:rPr>
              <a:t>Benzer </a:t>
            </a:r>
            <a:r>
              <a:rPr lang="tr-TR" sz="2200" dirty="0">
                <a:cs typeface="Calibri" pitchFamily="34" charset="0"/>
              </a:rPr>
              <a:t>şekilde fiyatlar diğer pazarlama elemanları yani ürün/hizmet, dağıtım, tutundurma stratejileriyle de uyumlu olmak zorundadır. </a:t>
            </a:r>
            <a:endParaRPr lang="tr-TR" sz="2200" dirty="0" smtClean="0">
              <a:cs typeface="Calibri" pitchFamily="34" charset="0"/>
            </a:endParaRPr>
          </a:p>
          <a:p>
            <a:pPr>
              <a:spcBef>
                <a:spcPts val="0"/>
              </a:spcBef>
            </a:pPr>
            <a:endParaRPr lang="tr-TR" sz="2200" dirty="0">
              <a:cs typeface="Calibri" pitchFamily="34" charset="0"/>
            </a:endParaRPr>
          </a:p>
          <a:p>
            <a:pPr>
              <a:spcBef>
                <a:spcPts val="0"/>
              </a:spcBef>
            </a:pPr>
            <a:r>
              <a:rPr lang="tr-TR" sz="2200" dirty="0" smtClean="0">
                <a:cs typeface="Calibri" pitchFamily="34" charset="0"/>
              </a:rPr>
              <a:t>Bunları </a:t>
            </a:r>
            <a:r>
              <a:rPr lang="tr-TR" sz="2200" dirty="0">
                <a:cs typeface="Calibri" pitchFamily="34" charset="0"/>
              </a:rPr>
              <a:t>dikkate almadan sadece maliyetlere ya da amaçlara odaklanmak yanlış fiyatlama kararlarına sebep olur. </a:t>
            </a:r>
          </a:p>
        </p:txBody>
      </p:sp>
    </p:spTree>
    <p:extLst>
      <p:ext uri="{BB962C8B-B14F-4D97-AF65-F5344CB8AC3E}">
        <p14:creationId xmlns:p14="http://schemas.microsoft.com/office/powerpoint/2010/main" val="316114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496944" cy="5112568"/>
          </a:xfrm>
        </p:spPr>
        <p:txBody>
          <a:bodyPr/>
          <a:lstStyle/>
          <a:p>
            <a:pPr lvl="0">
              <a:spcBef>
                <a:spcPts val="0"/>
              </a:spcBef>
              <a:buClr>
                <a:srgbClr val="000000"/>
              </a:buClr>
            </a:pPr>
            <a:r>
              <a:rPr lang="tr-TR" sz="2200" dirty="0">
                <a:cs typeface="Calibri" pitchFamily="34" charset="0"/>
              </a:rPr>
              <a:t>Maliyetler fiyatlandırma kararlarında dikkate alınacak en temel değişkenlerden olmasına rağmen, hizmetlerde net maliyetleri önceden belirlemenin güç olması hizmetlerde fiyatlandırmayı </a:t>
            </a:r>
            <a:r>
              <a:rPr lang="tr-TR" sz="2200" dirty="0" smtClean="0">
                <a:cs typeface="Calibri" pitchFamily="34" charset="0"/>
              </a:rPr>
              <a:t>zorlaştıran </a:t>
            </a:r>
            <a:r>
              <a:rPr lang="tr-TR" sz="2200" dirty="0">
                <a:cs typeface="Calibri" pitchFamily="34" charset="0"/>
              </a:rPr>
              <a:t>bir etmen olarak karşımıza çıkmaktadır.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cs typeface="Calibri" pitchFamily="34" charset="0"/>
              </a:rPr>
              <a:t>Çünkü</a:t>
            </a:r>
            <a:r>
              <a:rPr lang="tr-TR" sz="2200" dirty="0">
                <a:cs typeface="Calibri" pitchFamily="34" charset="0"/>
              </a:rPr>
              <a:t>, yer, zaman ve kişiye göre hizmet maliyetleri değişkenlik göstermektedir ve uygun fiyatı belirlemek zor olmaktadır.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a:cs typeface="Calibri" pitchFamily="34" charset="0"/>
              </a:rPr>
              <a:t>Öte yandan pazar şartları, talep yapısı gibi dış çevresel faktörler hizmet pazarlarında da ürünlerde olduğu kadar etkilidir.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cs typeface="Calibri" pitchFamily="34" charset="0"/>
              </a:rPr>
              <a:t>Benzer </a:t>
            </a:r>
            <a:r>
              <a:rPr lang="tr-TR" sz="2200" dirty="0">
                <a:cs typeface="Calibri" pitchFamily="34" charset="0"/>
              </a:rPr>
              <a:t>olarak, rekabet şartları, ekonomik faktörler ya da yasal faktörler hizmet fiyatlama kararlarında oldukça etkilidir. </a:t>
            </a:r>
          </a:p>
          <a:p>
            <a:pPr marL="0" lvl="0" indent="0">
              <a:buClr>
                <a:srgbClr val="000000"/>
              </a:buClr>
              <a:buNone/>
            </a:pPr>
            <a:endParaRPr lang="tr-TR" dirty="0"/>
          </a:p>
          <a:p>
            <a:endParaRPr lang="tr-TR" dirty="0"/>
          </a:p>
        </p:txBody>
      </p:sp>
    </p:spTree>
    <p:extLst>
      <p:ext uri="{BB962C8B-B14F-4D97-AF65-F5344CB8AC3E}">
        <p14:creationId xmlns:p14="http://schemas.microsoft.com/office/powerpoint/2010/main" val="6344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FİYATLAMA STRATEJİLERİ </a:t>
            </a:r>
          </a:p>
        </p:txBody>
      </p:sp>
      <p:sp>
        <p:nvSpPr>
          <p:cNvPr id="3" name="İçerik Yer Tutucusu 2"/>
          <p:cNvSpPr>
            <a:spLocks noGrp="1"/>
          </p:cNvSpPr>
          <p:nvPr>
            <p:ph idx="1"/>
          </p:nvPr>
        </p:nvSpPr>
        <p:spPr>
          <a:xfrm>
            <a:off x="467544" y="2348880"/>
            <a:ext cx="8229600" cy="3800484"/>
          </a:xfrm>
        </p:spPr>
        <p:txBody>
          <a:bodyPr/>
          <a:lstStyle/>
          <a:p>
            <a:pPr>
              <a:spcBef>
                <a:spcPts val="0"/>
              </a:spcBef>
            </a:pPr>
            <a:r>
              <a:rPr lang="tr-TR" sz="2200" dirty="0">
                <a:cs typeface="Calibri" pitchFamily="34" charset="0"/>
              </a:rPr>
              <a:t>Fiyatlandırma yönetim için kritik bir öneme sahiptir çünkü karlı bir büyüme sağlamak için anahtar bir role sahiptir. </a:t>
            </a:r>
            <a:endParaRPr lang="tr-TR" sz="2200" dirty="0" smtClean="0">
              <a:cs typeface="Calibri" pitchFamily="34" charset="0"/>
            </a:endParaRPr>
          </a:p>
          <a:p>
            <a:pPr>
              <a:spcBef>
                <a:spcPts val="0"/>
              </a:spcBef>
            </a:pPr>
            <a:endParaRPr lang="tr-TR" sz="2200" dirty="0">
              <a:cs typeface="Calibri" pitchFamily="34" charset="0"/>
            </a:endParaRPr>
          </a:p>
          <a:p>
            <a:pPr>
              <a:spcBef>
                <a:spcPts val="0"/>
              </a:spcBef>
            </a:pPr>
            <a:r>
              <a:rPr lang="tr-TR" sz="2200" dirty="0" smtClean="0">
                <a:cs typeface="Calibri" pitchFamily="34" charset="0"/>
              </a:rPr>
              <a:t>Fiyat </a:t>
            </a:r>
            <a:r>
              <a:rPr lang="tr-TR" sz="2200" dirty="0">
                <a:cs typeface="Calibri" pitchFamily="34" charset="0"/>
              </a:rPr>
              <a:t>stratejisi basit olarak adapte olmaktan ziyade, </a:t>
            </a:r>
            <a:r>
              <a:rPr lang="tr-TR" sz="2200" dirty="0" err="1">
                <a:cs typeface="Calibri" pitchFamily="34" charset="0"/>
              </a:rPr>
              <a:t>proaktif</a:t>
            </a:r>
            <a:r>
              <a:rPr lang="tr-TR" sz="2200" dirty="0">
                <a:cs typeface="Calibri" pitchFamily="34" charset="0"/>
              </a:rPr>
              <a:t> olarak müşterilerin davranışlarını yönetmektir. </a:t>
            </a:r>
            <a:endParaRPr lang="tr-TR" sz="2200" dirty="0" smtClean="0">
              <a:cs typeface="Calibri" pitchFamily="34" charset="0"/>
            </a:endParaRPr>
          </a:p>
          <a:p>
            <a:pPr>
              <a:spcBef>
                <a:spcPts val="0"/>
              </a:spcBef>
            </a:pPr>
            <a:endParaRPr lang="tr-TR" sz="2200" dirty="0">
              <a:cs typeface="Calibri" pitchFamily="34" charset="0"/>
            </a:endParaRPr>
          </a:p>
          <a:p>
            <a:pPr>
              <a:spcBef>
                <a:spcPts val="0"/>
              </a:spcBef>
            </a:pPr>
            <a:r>
              <a:rPr lang="tr-TR" sz="2200" dirty="0" smtClean="0">
                <a:cs typeface="Calibri" pitchFamily="34" charset="0"/>
              </a:rPr>
              <a:t>Stratejik fiyatlandırma yapanlar </a:t>
            </a:r>
            <a:r>
              <a:rPr lang="tr-TR" sz="2200" dirty="0">
                <a:cs typeface="Calibri" pitchFamily="34" charset="0"/>
              </a:rPr>
              <a:t>“fiyatı nasıl değiştirmeliyim sorusunu sormaz”, </a:t>
            </a:r>
            <a:endParaRPr lang="tr-TR" sz="2200" dirty="0" smtClean="0">
              <a:cs typeface="Calibri" pitchFamily="34" charset="0"/>
            </a:endParaRPr>
          </a:p>
          <a:p>
            <a:pPr>
              <a:spcBef>
                <a:spcPts val="0"/>
              </a:spcBef>
            </a:pPr>
            <a:r>
              <a:rPr lang="tr-TR" sz="2200" dirty="0" smtClean="0">
                <a:cs typeface="Calibri" pitchFamily="34" charset="0"/>
              </a:rPr>
              <a:t>“fiyatı </a:t>
            </a:r>
            <a:r>
              <a:rPr lang="tr-TR" sz="2200" dirty="0">
                <a:cs typeface="Calibri" pitchFamily="34" charset="0"/>
              </a:rPr>
              <a:t>kabul edilemez durumuna getiren sebep nedir ve nasıl çözüm bulmalıyım” sorusunu </a:t>
            </a:r>
            <a:r>
              <a:rPr lang="tr-TR" sz="2200" dirty="0" smtClean="0">
                <a:cs typeface="Calibri" pitchFamily="34" charset="0"/>
              </a:rPr>
              <a:t>sorarlar.</a:t>
            </a:r>
            <a:endParaRPr lang="tr-TR" sz="2200" dirty="0">
              <a:cs typeface="Calibri" pitchFamily="34" charset="0"/>
            </a:endParaRPr>
          </a:p>
        </p:txBody>
      </p:sp>
    </p:spTree>
    <p:extLst>
      <p:ext uri="{BB962C8B-B14F-4D97-AF65-F5344CB8AC3E}">
        <p14:creationId xmlns:p14="http://schemas.microsoft.com/office/powerpoint/2010/main" val="2146844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328592"/>
          </a:xfrm>
        </p:spPr>
        <p:txBody>
          <a:bodyPr/>
          <a:lstStyle/>
          <a:p>
            <a:pPr lvl="0">
              <a:spcBef>
                <a:spcPts val="0"/>
              </a:spcBef>
              <a:buClr>
                <a:srgbClr val="000000"/>
              </a:buClr>
            </a:pPr>
            <a:r>
              <a:rPr lang="tr-TR" sz="2300" dirty="0">
                <a:cs typeface="Calibri" pitchFamily="34" charset="0"/>
              </a:rPr>
              <a:t>Pazarlama literatüründe üç tür fiyatlama yaklaşımı üzerinde durulmaktadır. </a:t>
            </a:r>
            <a:endParaRPr lang="tr-TR" sz="2300" dirty="0" smtClean="0">
              <a:cs typeface="Calibri" pitchFamily="34" charset="0"/>
            </a:endParaRPr>
          </a:p>
          <a:p>
            <a:pPr lvl="0">
              <a:spcBef>
                <a:spcPts val="0"/>
              </a:spcBef>
              <a:buClr>
                <a:srgbClr val="000000"/>
              </a:buClr>
            </a:pPr>
            <a:endParaRPr lang="tr-TR" sz="2300" dirty="0">
              <a:cs typeface="Calibri" pitchFamily="34" charset="0"/>
            </a:endParaRPr>
          </a:p>
          <a:p>
            <a:pPr lvl="0">
              <a:spcBef>
                <a:spcPts val="0"/>
              </a:spcBef>
              <a:buClr>
                <a:srgbClr val="000000"/>
              </a:buClr>
            </a:pPr>
            <a:r>
              <a:rPr lang="tr-TR" sz="2300" dirty="0" smtClean="0">
                <a:cs typeface="Calibri" pitchFamily="34" charset="0"/>
              </a:rPr>
              <a:t>Bunlar</a:t>
            </a:r>
            <a:r>
              <a:rPr lang="tr-TR" sz="2300" dirty="0">
                <a:cs typeface="Calibri" pitchFamily="34" charset="0"/>
              </a:rPr>
              <a:t>; </a:t>
            </a:r>
            <a:r>
              <a:rPr lang="tr-TR" sz="2300" b="1" dirty="0">
                <a:cs typeface="Calibri" pitchFamily="34" charset="0"/>
              </a:rPr>
              <a:t>maliyete dayalı fiyatlandırma, rekabete dayalı fiyatlama ve talebe dayalı fiyatlamadır. </a:t>
            </a:r>
            <a:endParaRPr lang="tr-TR" sz="2300" b="1" dirty="0" smtClean="0">
              <a:cs typeface="Calibri" pitchFamily="34" charset="0"/>
            </a:endParaRPr>
          </a:p>
          <a:p>
            <a:pPr lvl="0">
              <a:spcBef>
                <a:spcPts val="0"/>
              </a:spcBef>
              <a:buClr>
                <a:srgbClr val="000000"/>
              </a:buClr>
            </a:pPr>
            <a:endParaRPr lang="tr-TR" sz="2300" dirty="0">
              <a:cs typeface="Calibri" pitchFamily="34" charset="0"/>
            </a:endParaRPr>
          </a:p>
          <a:p>
            <a:pPr lvl="0">
              <a:spcBef>
                <a:spcPts val="0"/>
              </a:spcBef>
              <a:buClr>
                <a:srgbClr val="000000"/>
              </a:buClr>
            </a:pPr>
            <a:r>
              <a:rPr lang="tr-TR" sz="2300" dirty="0" smtClean="0">
                <a:cs typeface="Calibri" pitchFamily="34" charset="0"/>
              </a:rPr>
              <a:t>Bu </a:t>
            </a:r>
            <a:r>
              <a:rPr lang="tr-TR" sz="2300" dirty="0">
                <a:cs typeface="Calibri" pitchFamily="34" charset="0"/>
              </a:rPr>
              <a:t>üç fiyatlama yaklaşımı hizmet sektöründe de imalat sektörüyle aynı temele dayanmasına rağmen hizmetler için bazı uyarlamalar gerekmektedir. </a:t>
            </a:r>
            <a:endParaRPr lang="tr-TR" sz="2300" dirty="0" smtClean="0">
              <a:cs typeface="Calibri" pitchFamily="34" charset="0"/>
            </a:endParaRPr>
          </a:p>
          <a:p>
            <a:pPr lvl="0">
              <a:spcBef>
                <a:spcPts val="0"/>
              </a:spcBef>
              <a:buClr>
                <a:srgbClr val="000000"/>
              </a:buClr>
            </a:pPr>
            <a:endParaRPr lang="tr-TR" sz="2300" dirty="0">
              <a:cs typeface="Calibri" pitchFamily="34" charset="0"/>
            </a:endParaRPr>
          </a:p>
          <a:p>
            <a:pPr lvl="0">
              <a:spcBef>
                <a:spcPts val="0"/>
              </a:spcBef>
              <a:buClr>
                <a:srgbClr val="000000"/>
              </a:buClr>
            </a:pPr>
            <a:r>
              <a:rPr lang="tr-TR" sz="2300" dirty="0" smtClean="0">
                <a:cs typeface="Calibri" pitchFamily="34" charset="0"/>
              </a:rPr>
              <a:t>İşletmeler </a:t>
            </a:r>
            <a:r>
              <a:rPr lang="tr-TR" sz="2300" dirty="0">
                <a:cs typeface="Calibri" pitchFamily="34" charset="0"/>
              </a:rPr>
              <a:t>fiyatlama stratejilerini belirlerken bu stratejilerin sadece birini değil, üç yaklaşımın her birini belli bir derecede </a:t>
            </a:r>
            <a:r>
              <a:rPr lang="tr-TR" sz="2300" dirty="0" smtClean="0">
                <a:cs typeface="Calibri" pitchFamily="34" charset="0"/>
              </a:rPr>
              <a:t>kullanırlar. </a:t>
            </a:r>
            <a:r>
              <a:rPr lang="tr-TR" sz="2300" dirty="0">
                <a:cs typeface="Calibri" pitchFamily="34" charset="0"/>
              </a:rPr>
              <a:t>Önemli olan hangi stratejiyi ne zaman kullanacağını bilmektir. </a:t>
            </a:r>
          </a:p>
          <a:p>
            <a:pPr>
              <a:spcBef>
                <a:spcPts val="0"/>
              </a:spcBef>
            </a:pPr>
            <a:endParaRPr lang="tr-TR" sz="2300" dirty="0">
              <a:latin typeface="Calibri" pitchFamily="34" charset="0"/>
              <a:cs typeface="Calibri" pitchFamily="34" charset="0"/>
            </a:endParaRPr>
          </a:p>
        </p:txBody>
      </p:sp>
    </p:spTree>
    <p:extLst>
      <p:ext uri="{BB962C8B-B14F-4D97-AF65-F5344CB8AC3E}">
        <p14:creationId xmlns:p14="http://schemas.microsoft.com/office/powerpoint/2010/main" val="2387118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055970"/>
          </a:xfrm>
        </p:spPr>
        <p:txBody>
          <a:bodyPr/>
          <a:lstStyle/>
          <a:p>
            <a:r>
              <a:rPr lang="tr-TR" b="1" dirty="0" smtClean="0"/>
              <a:t>Maliyete </a:t>
            </a:r>
            <a:r>
              <a:rPr lang="tr-TR" b="1" dirty="0"/>
              <a:t>Dayalı Fiyatlama</a:t>
            </a:r>
          </a:p>
        </p:txBody>
      </p:sp>
      <p:sp>
        <p:nvSpPr>
          <p:cNvPr id="3" name="İçerik Yer Tutucusu 2"/>
          <p:cNvSpPr>
            <a:spLocks noGrp="1"/>
          </p:cNvSpPr>
          <p:nvPr>
            <p:ph idx="1"/>
          </p:nvPr>
        </p:nvSpPr>
        <p:spPr>
          <a:xfrm>
            <a:off x="467544" y="2636912"/>
            <a:ext cx="8229600" cy="3800484"/>
          </a:xfrm>
        </p:spPr>
        <p:txBody>
          <a:bodyPr/>
          <a:lstStyle/>
          <a:p>
            <a:endParaRPr lang="tr-TR" dirty="0" smtClean="0"/>
          </a:p>
          <a:p>
            <a:pPr>
              <a:spcBef>
                <a:spcPts val="0"/>
              </a:spcBef>
            </a:pPr>
            <a:r>
              <a:rPr lang="tr-TR" sz="2400" dirty="0" smtClean="0"/>
              <a:t>Maliyete </a:t>
            </a:r>
            <a:r>
              <a:rPr lang="tr-TR" sz="2400" dirty="0"/>
              <a:t>dayalı fiyatlamada hizmetin fiyatı, üretim, promosyon ve dağıtım maliyetlerinin belirlenmesi ve bu maliyetlerin üzerine işletmenin kar elde etmesini sağlayacak şekilde bir değerin eklenmesini ifade eder. </a:t>
            </a:r>
            <a:endParaRPr lang="tr-TR" sz="2400" dirty="0" smtClean="0"/>
          </a:p>
          <a:p>
            <a:pPr>
              <a:spcBef>
                <a:spcPts val="0"/>
              </a:spcBef>
            </a:pPr>
            <a:endParaRPr lang="tr-TR" sz="2400" dirty="0"/>
          </a:p>
          <a:p>
            <a:pPr>
              <a:spcBef>
                <a:spcPts val="0"/>
              </a:spcBef>
            </a:pPr>
            <a:r>
              <a:rPr lang="tr-TR" sz="2400" dirty="0" smtClean="0"/>
              <a:t>Ancak </a:t>
            </a:r>
            <a:r>
              <a:rPr lang="tr-TR" sz="2400" dirty="0"/>
              <a:t>hizmetlerde maliyetlerin belirlenmesi oldukça </a:t>
            </a:r>
            <a:r>
              <a:rPr lang="tr-TR" sz="2400" dirty="0" smtClean="0"/>
              <a:t>zordur.</a:t>
            </a:r>
            <a:endParaRPr lang="tr-TR" sz="2400" dirty="0"/>
          </a:p>
          <a:p>
            <a:pPr marL="0" indent="0">
              <a:buNone/>
            </a:pPr>
            <a:endParaRPr lang="tr-TR" sz="2300" dirty="0"/>
          </a:p>
        </p:txBody>
      </p:sp>
    </p:spTree>
    <p:extLst>
      <p:ext uri="{BB962C8B-B14F-4D97-AF65-F5344CB8AC3E}">
        <p14:creationId xmlns:p14="http://schemas.microsoft.com/office/powerpoint/2010/main" val="2367535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608512"/>
          </a:xfrm>
        </p:spPr>
        <p:txBody>
          <a:bodyPr/>
          <a:lstStyle/>
          <a:p>
            <a:pPr lvl="0">
              <a:spcBef>
                <a:spcPts val="0"/>
              </a:spcBef>
              <a:buClr>
                <a:srgbClr val="000000"/>
              </a:buClr>
            </a:pPr>
            <a:r>
              <a:rPr lang="tr-TR" sz="2200" dirty="0" smtClean="0"/>
              <a:t>Maliyete </a:t>
            </a:r>
            <a:r>
              <a:rPr lang="tr-TR" sz="2200" dirty="0"/>
              <a:t>dayalı stratejilerin ortak noktası tamamen içe dönük olması ve pazarın durumunu göz önüne almamasıdır. </a:t>
            </a:r>
            <a:endParaRPr lang="tr-TR" sz="2200" dirty="0" smtClean="0"/>
          </a:p>
          <a:p>
            <a:pPr lvl="0">
              <a:spcBef>
                <a:spcPts val="0"/>
              </a:spcBef>
              <a:buClr>
                <a:srgbClr val="000000"/>
              </a:buClr>
            </a:pPr>
            <a:endParaRPr lang="tr-TR" sz="2200" dirty="0"/>
          </a:p>
          <a:p>
            <a:pPr lvl="0">
              <a:spcBef>
                <a:spcPts val="0"/>
              </a:spcBef>
              <a:buClr>
                <a:srgbClr val="000000"/>
              </a:buClr>
            </a:pPr>
            <a:r>
              <a:rPr lang="tr-TR" sz="2200" dirty="0" smtClean="0"/>
              <a:t>Oysa </a:t>
            </a:r>
            <a:r>
              <a:rPr lang="tr-TR" sz="2200" dirty="0"/>
              <a:t>müşteriler bir hizmeti sunmanın firmaya maliyetinin ne olacağı ile değil de, kendilerine sunulan fayda ve değerle ilgilenirler. </a:t>
            </a:r>
            <a:endParaRPr lang="tr-TR" sz="2200" dirty="0" smtClean="0"/>
          </a:p>
          <a:p>
            <a:pPr lvl="0">
              <a:spcBef>
                <a:spcPts val="0"/>
              </a:spcBef>
              <a:buClr>
                <a:srgbClr val="000000"/>
              </a:buClr>
            </a:pPr>
            <a:endParaRPr lang="tr-TR" sz="2200" dirty="0"/>
          </a:p>
          <a:p>
            <a:pPr lvl="0">
              <a:spcBef>
                <a:spcPts val="0"/>
              </a:spcBef>
              <a:buClr>
                <a:srgbClr val="000000"/>
              </a:buClr>
            </a:pPr>
            <a:r>
              <a:rPr lang="tr-TR" sz="2200" dirty="0" smtClean="0"/>
              <a:t>Sadece </a:t>
            </a:r>
            <a:r>
              <a:rPr lang="tr-TR" sz="2200" dirty="0"/>
              <a:t>maliyete bakarak belirlenen bir fiyat, pazar talebini göz ardı eder ve müşterinin ödemeye hazır olduğu fiyattan daha yüksek ya da düşük olabilir.</a:t>
            </a:r>
          </a:p>
          <a:p>
            <a:pPr lvl="0">
              <a:spcBef>
                <a:spcPts val="0"/>
              </a:spcBef>
              <a:buClr>
                <a:srgbClr val="000000"/>
              </a:buClr>
            </a:pPr>
            <a:endParaRPr lang="tr-TR" sz="2200" dirty="0"/>
          </a:p>
          <a:p>
            <a:pPr lvl="0">
              <a:spcBef>
                <a:spcPts val="0"/>
              </a:spcBef>
              <a:buClr>
                <a:srgbClr val="000000"/>
              </a:buClr>
            </a:pPr>
            <a:r>
              <a:rPr lang="tr-TR" sz="2200" dirty="0" smtClean="0"/>
              <a:t>Tüketici </a:t>
            </a:r>
            <a:r>
              <a:rPr lang="tr-TR" sz="2200" dirty="0"/>
              <a:t>hizmetin maliyetini değerlendirirken sadece parasal maliyetle ilgilenmez. </a:t>
            </a:r>
            <a:endParaRPr lang="tr-TR" sz="2200" dirty="0" smtClean="0"/>
          </a:p>
          <a:p>
            <a:pPr lvl="0">
              <a:buClr>
                <a:srgbClr val="000000"/>
              </a:buClr>
            </a:pPr>
            <a:endParaRPr lang="tr-TR" dirty="0" smtClean="0"/>
          </a:p>
          <a:p>
            <a:pPr lvl="0">
              <a:buClr>
                <a:srgbClr val="000000"/>
              </a:buClr>
            </a:pPr>
            <a:endParaRPr lang="tr-TR" dirty="0"/>
          </a:p>
          <a:p>
            <a:pPr lvl="0">
              <a:buClr>
                <a:srgbClr val="000000"/>
              </a:buClr>
            </a:pPr>
            <a:endParaRPr lang="tr-TR" dirty="0"/>
          </a:p>
          <a:p>
            <a:endParaRPr lang="tr-TR" dirty="0"/>
          </a:p>
        </p:txBody>
      </p:sp>
    </p:spTree>
    <p:extLst>
      <p:ext uri="{BB962C8B-B14F-4D97-AF65-F5344CB8AC3E}">
        <p14:creationId xmlns:p14="http://schemas.microsoft.com/office/powerpoint/2010/main" val="1028496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496944" cy="5472608"/>
          </a:xfrm>
        </p:spPr>
        <p:txBody>
          <a:bodyPr/>
          <a:lstStyle/>
          <a:p>
            <a:pPr lvl="0">
              <a:buClr>
                <a:srgbClr val="000000"/>
              </a:buClr>
            </a:pPr>
            <a:r>
              <a:rPr lang="tr-TR" dirty="0"/>
              <a:t>Son yıllarda ekonomistler parasal fiyatın, tüketicilerin ürün ve hizmetleri elde etmek için yapabilecekleri tek </a:t>
            </a:r>
            <a:r>
              <a:rPr lang="tr-TR" dirty="0" smtClean="0"/>
              <a:t>fedakarlık </a:t>
            </a:r>
            <a:r>
              <a:rPr lang="tr-TR" dirty="0"/>
              <a:t>olmadığını anlamışlardır. </a:t>
            </a:r>
            <a:endParaRPr lang="tr-TR" dirty="0" smtClean="0"/>
          </a:p>
          <a:p>
            <a:pPr lvl="0">
              <a:buClr>
                <a:srgbClr val="000000"/>
              </a:buClr>
            </a:pPr>
            <a:endParaRPr lang="tr-TR" dirty="0"/>
          </a:p>
          <a:p>
            <a:pPr lvl="0">
              <a:buClr>
                <a:srgbClr val="000000"/>
              </a:buClr>
            </a:pPr>
            <a:r>
              <a:rPr lang="tr-TR" dirty="0" smtClean="0"/>
              <a:t>Talep  </a:t>
            </a:r>
            <a:r>
              <a:rPr lang="tr-TR" dirty="0"/>
              <a:t>sadece parasal fiyatın bir fonksiyonu değildir. </a:t>
            </a:r>
            <a:endParaRPr lang="tr-TR" dirty="0" smtClean="0"/>
          </a:p>
          <a:p>
            <a:pPr lvl="0">
              <a:buClr>
                <a:srgbClr val="000000"/>
              </a:buClr>
            </a:pPr>
            <a:r>
              <a:rPr lang="tr-TR" dirty="0" smtClean="0"/>
              <a:t>Aynı </a:t>
            </a:r>
            <a:r>
              <a:rPr lang="tr-TR" dirty="0"/>
              <a:t>zamanda diğer maliyetlerden de etkilenir. </a:t>
            </a:r>
            <a:endParaRPr lang="tr-TR" dirty="0" smtClean="0"/>
          </a:p>
          <a:p>
            <a:pPr lvl="0">
              <a:buClr>
                <a:srgbClr val="000000"/>
              </a:buClr>
            </a:pPr>
            <a:r>
              <a:rPr lang="tr-TR" dirty="0" smtClean="0"/>
              <a:t>Parasal </a:t>
            </a:r>
            <a:r>
              <a:rPr lang="tr-TR" dirty="0"/>
              <a:t>olmayan maliyetler de tüketicilerin bir hizmeti alması ve kullanması için yaptıkları diğer </a:t>
            </a:r>
            <a:r>
              <a:rPr lang="tr-TR" dirty="0" smtClean="0"/>
              <a:t>fedakarlıkları </a:t>
            </a:r>
            <a:r>
              <a:rPr lang="tr-TR" dirty="0"/>
              <a:t>içerir. </a:t>
            </a:r>
            <a:endParaRPr lang="tr-TR" dirty="0" smtClean="0"/>
          </a:p>
          <a:p>
            <a:pPr lvl="0">
              <a:buClr>
                <a:srgbClr val="000000"/>
              </a:buClr>
            </a:pPr>
            <a:r>
              <a:rPr lang="tr-TR" dirty="0" smtClean="0"/>
              <a:t>Zaman </a:t>
            </a:r>
            <a:r>
              <a:rPr lang="tr-TR" dirty="0"/>
              <a:t>maliyeti, araştırma maliyeti ve psikolojik maliyetler zaman zaman bir hizmetin fiyatından daha önemli olabilir.</a:t>
            </a:r>
          </a:p>
          <a:p>
            <a:pPr lvl="0">
              <a:buClr>
                <a:srgbClr val="000000"/>
              </a:buClr>
            </a:pPr>
            <a:r>
              <a:rPr lang="tr-TR" dirty="0" smtClean="0"/>
              <a:t>Hizmetlerde </a:t>
            </a:r>
            <a:r>
              <a:rPr lang="tr-TR" dirty="0"/>
              <a:t>kitlesel üretimin olmaması ve dolayısıyla ölçek ekonomisinden yararlanmanın pek mümkün olmaması, hem sabit hem değişken maliyetleri </a:t>
            </a:r>
            <a:r>
              <a:rPr lang="tr-TR" dirty="0" smtClean="0"/>
              <a:t>yükseltmektedir. </a:t>
            </a:r>
          </a:p>
          <a:p>
            <a:pPr lvl="0">
              <a:buClr>
                <a:srgbClr val="000000"/>
              </a:buClr>
            </a:pPr>
            <a:r>
              <a:rPr lang="tr-TR" dirty="0" smtClean="0"/>
              <a:t>Ayrıca </a:t>
            </a:r>
            <a:r>
              <a:rPr lang="tr-TR" dirty="0"/>
              <a:t>değişken maliyetlerin etkisinin yüksek olması dolayısıyla da maliyetlerin mallarda olduğu gibi kalem </a:t>
            </a:r>
            <a:r>
              <a:rPr lang="tr-TR" dirty="0" err="1"/>
              <a:t>kalem</a:t>
            </a:r>
            <a:r>
              <a:rPr lang="tr-TR" dirty="0"/>
              <a:t> belirlenmesi oldukça zordur. </a:t>
            </a:r>
          </a:p>
          <a:p>
            <a:endParaRPr lang="tr-TR" dirty="0"/>
          </a:p>
        </p:txBody>
      </p:sp>
    </p:spTree>
    <p:extLst>
      <p:ext uri="{BB962C8B-B14F-4D97-AF65-F5344CB8AC3E}">
        <p14:creationId xmlns:p14="http://schemas.microsoft.com/office/powerpoint/2010/main" val="57999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Öğrenme Çıktıları</a:t>
            </a:r>
            <a:endParaRPr lang="tr-TR" b="1" dirty="0"/>
          </a:p>
        </p:txBody>
      </p:sp>
      <p:sp>
        <p:nvSpPr>
          <p:cNvPr id="3" name="2 İçerik Yer Tutucusu"/>
          <p:cNvSpPr>
            <a:spLocks noGrp="1"/>
          </p:cNvSpPr>
          <p:nvPr>
            <p:ph idx="1"/>
          </p:nvPr>
        </p:nvSpPr>
        <p:spPr/>
        <p:txBody>
          <a:bodyPr/>
          <a:lstStyle/>
          <a:p>
            <a:pPr marL="0" indent="0">
              <a:lnSpc>
                <a:spcPct val="115000"/>
              </a:lnSpc>
              <a:spcAft>
                <a:spcPts val="0"/>
              </a:spcAft>
              <a:buNone/>
            </a:pPr>
            <a:endParaRPr lang="tr-TR" b="1" dirty="0" smtClean="0">
              <a:latin typeface="Calibri"/>
              <a:ea typeface="Calibri"/>
              <a:cs typeface="Times New Roman"/>
            </a:endParaRPr>
          </a:p>
          <a:p>
            <a:pPr marL="0" indent="0">
              <a:lnSpc>
                <a:spcPct val="115000"/>
              </a:lnSpc>
              <a:spcAft>
                <a:spcPts val="0"/>
              </a:spcAft>
              <a:buNone/>
            </a:pPr>
            <a:endParaRPr lang="tr-TR" b="1" dirty="0">
              <a:latin typeface="Calibri"/>
              <a:ea typeface="Calibri"/>
              <a:cs typeface="Times New Roman"/>
            </a:endParaRPr>
          </a:p>
          <a:p>
            <a:pPr marL="0" indent="0">
              <a:lnSpc>
                <a:spcPct val="115000"/>
              </a:lnSpc>
              <a:spcAft>
                <a:spcPts val="0"/>
              </a:spcAft>
              <a:buNone/>
            </a:pPr>
            <a:r>
              <a:rPr lang="tr-TR" b="1" dirty="0" smtClean="0">
                <a:latin typeface="Calibri"/>
                <a:ea typeface="Calibri"/>
                <a:cs typeface="Times New Roman"/>
              </a:rPr>
              <a:t>1</a:t>
            </a:r>
            <a:r>
              <a:rPr lang="tr-TR" b="1" dirty="0">
                <a:latin typeface="Calibri"/>
                <a:ea typeface="Calibri"/>
                <a:cs typeface="Times New Roman"/>
              </a:rPr>
              <a:t>. Hizmetlerin fiyatlandırılmasındaki güçlükleri kavramak</a:t>
            </a:r>
          </a:p>
          <a:p>
            <a:pPr marL="0" indent="0">
              <a:lnSpc>
                <a:spcPct val="115000"/>
              </a:lnSpc>
              <a:spcAft>
                <a:spcPts val="0"/>
              </a:spcAft>
              <a:buNone/>
            </a:pPr>
            <a:r>
              <a:rPr lang="tr-TR" b="1" dirty="0">
                <a:latin typeface="Calibri"/>
                <a:ea typeface="Calibri"/>
                <a:cs typeface="Times New Roman"/>
              </a:rPr>
              <a:t>2. Fiyatlandırma amaçlarını öğrenmek</a:t>
            </a:r>
          </a:p>
          <a:p>
            <a:pPr marL="0" indent="0">
              <a:lnSpc>
                <a:spcPct val="115000"/>
              </a:lnSpc>
              <a:spcAft>
                <a:spcPts val="0"/>
              </a:spcAft>
              <a:buNone/>
            </a:pPr>
            <a:r>
              <a:rPr lang="tr-TR" b="1" dirty="0">
                <a:latin typeface="Calibri"/>
                <a:ea typeface="Calibri"/>
                <a:cs typeface="Times New Roman"/>
              </a:rPr>
              <a:t>3. Fiyatlandırmayı etkileyen faktörler hakkında bilgi sahibi olmak</a:t>
            </a:r>
          </a:p>
          <a:p>
            <a:pPr marL="0" indent="0">
              <a:lnSpc>
                <a:spcPct val="115000"/>
              </a:lnSpc>
              <a:spcAft>
                <a:spcPts val="0"/>
              </a:spcAft>
              <a:buNone/>
            </a:pPr>
            <a:r>
              <a:rPr lang="tr-TR" b="1" dirty="0">
                <a:latin typeface="Calibri"/>
                <a:ea typeface="Calibri"/>
                <a:cs typeface="Times New Roman"/>
              </a:rPr>
              <a:t>4. Fiyatlandırma yöntemlerini ve stratejilerini öğrenmek</a:t>
            </a:r>
            <a:endParaRPr lang="tr-TR" b="1" dirty="0">
              <a:latin typeface="Times New Roman"/>
              <a:ea typeface="Calibri"/>
              <a:cs typeface="Times New Roman"/>
            </a:endParaRPr>
          </a:p>
          <a:p>
            <a:pPr lvl="0"/>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836712"/>
            <a:ext cx="6781800" cy="923924"/>
          </a:xfrm>
        </p:spPr>
        <p:txBody>
          <a:bodyPr/>
          <a:lstStyle/>
          <a:p>
            <a:r>
              <a:rPr lang="tr-TR" b="1" dirty="0" smtClean="0"/>
              <a:t>Talebe </a:t>
            </a:r>
            <a:r>
              <a:rPr lang="tr-TR" b="1" dirty="0"/>
              <a:t>Dayalı Fiyatlama</a:t>
            </a:r>
          </a:p>
        </p:txBody>
      </p:sp>
      <p:sp>
        <p:nvSpPr>
          <p:cNvPr id="3" name="İçerik Yer Tutucusu 2"/>
          <p:cNvSpPr>
            <a:spLocks noGrp="1"/>
          </p:cNvSpPr>
          <p:nvPr>
            <p:ph idx="1"/>
          </p:nvPr>
        </p:nvSpPr>
        <p:spPr>
          <a:xfrm>
            <a:off x="467544" y="2060848"/>
            <a:ext cx="8229600" cy="4392488"/>
          </a:xfrm>
        </p:spPr>
        <p:txBody>
          <a:bodyPr/>
          <a:lstStyle/>
          <a:p>
            <a:pPr>
              <a:spcBef>
                <a:spcPts val="0"/>
              </a:spcBef>
            </a:pPr>
            <a:r>
              <a:rPr lang="tr-TR" sz="2200" dirty="0"/>
              <a:t>Talebe dayalı fiyatlandırma yöntemi, maliyete dayalı fiyatlandırma sürecini tersine </a:t>
            </a:r>
            <a:r>
              <a:rPr lang="tr-TR" sz="2200" dirty="0" smtClean="0"/>
              <a:t>çevirmektedir</a:t>
            </a:r>
            <a:r>
              <a:rPr lang="tr-TR" sz="2200" dirty="0"/>
              <a:t>. </a:t>
            </a:r>
            <a:endParaRPr lang="tr-TR" sz="2200" dirty="0" smtClean="0"/>
          </a:p>
          <a:p>
            <a:pPr>
              <a:spcBef>
                <a:spcPts val="0"/>
              </a:spcBef>
            </a:pPr>
            <a:endParaRPr lang="tr-TR" sz="2200" dirty="0" smtClean="0"/>
          </a:p>
          <a:p>
            <a:pPr>
              <a:spcBef>
                <a:spcPts val="0"/>
              </a:spcBef>
            </a:pPr>
            <a:r>
              <a:rPr lang="tr-TR" sz="2200" dirty="0" smtClean="0"/>
              <a:t>İşletme</a:t>
            </a:r>
            <a:r>
              <a:rPr lang="tr-TR" sz="2200" dirty="0"/>
              <a:t>, ürünün değerine ilişkin müşteri algılarına göre hedef fiyatlarını belirlemektedir. </a:t>
            </a:r>
            <a:endParaRPr lang="tr-TR" sz="2200" dirty="0" smtClean="0"/>
          </a:p>
          <a:p>
            <a:pPr>
              <a:spcBef>
                <a:spcPts val="0"/>
              </a:spcBef>
            </a:pPr>
            <a:endParaRPr lang="tr-TR" sz="2200" dirty="0" smtClean="0"/>
          </a:p>
          <a:p>
            <a:pPr>
              <a:spcBef>
                <a:spcPts val="0"/>
              </a:spcBef>
            </a:pPr>
            <a:r>
              <a:rPr lang="tr-TR" sz="2200" dirty="0" smtClean="0"/>
              <a:t>Hedef </a:t>
            </a:r>
            <a:r>
              <a:rPr lang="tr-TR" sz="2200" dirty="0"/>
              <a:t>değer ve fiyatlar, ürünün tasarımını ve hangi maliyetlerden oluşacağını yönlendiren faktörlerdir. </a:t>
            </a:r>
            <a:endParaRPr lang="tr-TR" sz="2200" dirty="0" smtClean="0"/>
          </a:p>
          <a:p>
            <a:pPr>
              <a:spcBef>
                <a:spcPts val="0"/>
              </a:spcBef>
            </a:pPr>
            <a:endParaRPr lang="tr-TR" sz="2200" dirty="0" smtClean="0"/>
          </a:p>
          <a:p>
            <a:pPr>
              <a:spcBef>
                <a:spcPts val="0"/>
              </a:spcBef>
            </a:pPr>
            <a:r>
              <a:rPr lang="tr-TR" sz="2200" dirty="0" smtClean="0"/>
              <a:t>Fiyatlandırma</a:t>
            </a:r>
            <a:r>
              <a:rPr lang="tr-TR" sz="2200" dirty="0"/>
              <a:t>, müşteri ihtiyaçlarının ve değer algılarının analiz edilmesiyle başlamakta ve fiyatlar tüketicinin algıladığı değerlerle karşılaştırılarak </a:t>
            </a:r>
            <a:r>
              <a:rPr lang="tr-TR" sz="2200" dirty="0" smtClean="0"/>
              <a:t>belirlenmektedir.</a:t>
            </a:r>
            <a:endParaRPr lang="tr-TR" sz="2200" dirty="0"/>
          </a:p>
        </p:txBody>
      </p:sp>
    </p:spTree>
    <p:extLst>
      <p:ext uri="{BB962C8B-B14F-4D97-AF65-F5344CB8AC3E}">
        <p14:creationId xmlns:p14="http://schemas.microsoft.com/office/powerpoint/2010/main" val="3709619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052736"/>
            <a:ext cx="8229600" cy="5112568"/>
          </a:xfrm>
        </p:spPr>
        <p:txBody>
          <a:bodyPr/>
          <a:lstStyle/>
          <a:p>
            <a:pPr lvl="0">
              <a:spcBef>
                <a:spcPts val="0"/>
              </a:spcBef>
              <a:buClr>
                <a:srgbClr val="000000"/>
              </a:buClr>
            </a:pPr>
            <a:r>
              <a:rPr lang="tr-TR" sz="2400" dirty="0"/>
              <a:t>Bu yöntemde işletme hem maliyetleri, hem rekabeti hem de talep yapısını dikkate alır. </a:t>
            </a:r>
            <a:endParaRPr lang="tr-TR" sz="2400" dirty="0" smtClean="0"/>
          </a:p>
          <a:p>
            <a:pPr lvl="0">
              <a:spcBef>
                <a:spcPts val="0"/>
              </a:spcBef>
              <a:buClr>
                <a:srgbClr val="000000"/>
              </a:buClr>
            </a:pPr>
            <a:endParaRPr lang="tr-TR" sz="2400" dirty="0" smtClean="0"/>
          </a:p>
          <a:p>
            <a:pPr lvl="0">
              <a:spcBef>
                <a:spcPts val="0"/>
              </a:spcBef>
              <a:buClr>
                <a:srgbClr val="000000"/>
              </a:buClr>
            </a:pPr>
            <a:r>
              <a:rPr lang="tr-TR" sz="2400" dirty="0" smtClean="0"/>
              <a:t>Ayrıca </a:t>
            </a:r>
            <a:r>
              <a:rPr lang="tr-TR" sz="2400" dirty="0"/>
              <a:t>işletmenin hedefleri, dağıtım kanalı özellikleri gibi unsurları da </a:t>
            </a:r>
            <a:r>
              <a:rPr lang="tr-TR" sz="2400" dirty="0" smtClean="0"/>
              <a:t>göz ardı etmez.</a:t>
            </a:r>
          </a:p>
          <a:p>
            <a:pPr lvl="0">
              <a:spcBef>
                <a:spcPts val="0"/>
              </a:spcBef>
              <a:buClr>
                <a:srgbClr val="000000"/>
              </a:buClr>
            </a:pPr>
            <a:endParaRPr lang="tr-TR" sz="2400" dirty="0"/>
          </a:p>
          <a:p>
            <a:pPr lvl="0">
              <a:spcBef>
                <a:spcPts val="0"/>
              </a:spcBef>
              <a:buClr>
                <a:srgbClr val="000000"/>
              </a:buClr>
            </a:pPr>
            <a:r>
              <a:rPr lang="tr-TR" sz="2400" dirty="0"/>
              <a:t>Talebe dayalı fiyatlama, pazarın etkin bir şekilde bölümlenerek her bir pazar bölümünde maksimum fiyata ulaşmaya dayalıdır. </a:t>
            </a:r>
            <a:endParaRPr lang="tr-TR" sz="2400" dirty="0" smtClean="0"/>
          </a:p>
          <a:p>
            <a:pPr marL="0" lvl="0" indent="0">
              <a:spcBef>
                <a:spcPts val="0"/>
              </a:spcBef>
              <a:buClr>
                <a:srgbClr val="000000"/>
              </a:buClr>
              <a:buNone/>
            </a:pPr>
            <a:endParaRPr lang="tr-TR" sz="2400" dirty="0" smtClean="0"/>
          </a:p>
          <a:p>
            <a:pPr lvl="0">
              <a:spcBef>
                <a:spcPts val="0"/>
              </a:spcBef>
              <a:buClr>
                <a:srgbClr val="000000"/>
              </a:buClr>
            </a:pPr>
            <a:r>
              <a:rPr lang="tr-TR" sz="2400" dirty="0" smtClean="0"/>
              <a:t>Farklı </a:t>
            </a:r>
            <a:r>
              <a:rPr lang="tr-TR" sz="2400" dirty="0"/>
              <a:t>müşteri grupları farklı fiyatlar ödemeye istekli olduklarında fiyat farklılaşması uygulanabilir ki buna fiyat ayrımcılığı </a:t>
            </a:r>
            <a:r>
              <a:rPr lang="tr-TR" sz="2400" dirty="0" smtClean="0"/>
              <a:t>denir.</a:t>
            </a:r>
          </a:p>
        </p:txBody>
      </p:sp>
    </p:spTree>
    <p:extLst>
      <p:ext uri="{BB962C8B-B14F-4D97-AF65-F5344CB8AC3E}">
        <p14:creationId xmlns:p14="http://schemas.microsoft.com/office/powerpoint/2010/main" val="1477480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b="1" dirty="0"/>
              <a:t>Rekabete Dayalı Fiyatlama</a:t>
            </a:r>
          </a:p>
        </p:txBody>
      </p:sp>
      <p:sp>
        <p:nvSpPr>
          <p:cNvPr id="3" name="İçerik Yer Tutucusu 2"/>
          <p:cNvSpPr>
            <a:spLocks noGrp="1"/>
          </p:cNvSpPr>
          <p:nvPr>
            <p:ph idx="1"/>
          </p:nvPr>
        </p:nvSpPr>
        <p:spPr>
          <a:xfrm>
            <a:off x="457200" y="2143116"/>
            <a:ext cx="8229600" cy="4310220"/>
          </a:xfrm>
        </p:spPr>
        <p:txBody>
          <a:bodyPr/>
          <a:lstStyle/>
          <a:p>
            <a:pPr>
              <a:spcBef>
                <a:spcPts val="0"/>
              </a:spcBef>
            </a:pPr>
            <a:r>
              <a:rPr lang="tr-TR" dirty="0"/>
              <a:t>Bu yöntemde, maliyetlere ve gelirlere göre, rakiplerin fiyatlarına, fiyat stratejilerine daha çok önem verilir. </a:t>
            </a:r>
            <a:endParaRPr lang="tr-TR" dirty="0" smtClean="0"/>
          </a:p>
          <a:p>
            <a:pPr>
              <a:spcBef>
                <a:spcPts val="0"/>
              </a:spcBef>
            </a:pPr>
            <a:r>
              <a:rPr lang="tr-TR" dirty="0" smtClean="0"/>
              <a:t>Ancak</a:t>
            </a:r>
            <a:r>
              <a:rPr lang="tr-TR" dirty="0"/>
              <a:t>, rekabete dayalı fiyatlamada, rakiplerin fiyatlarının aynen uygulanması söz konusu değildir</a:t>
            </a:r>
            <a:r>
              <a:rPr lang="tr-TR" dirty="0" smtClean="0"/>
              <a:t>.</a:t>
            </a:r>
          </a:p>
          <a:p>
            <a:pPr>
              <a:spcBef>
                <a:spcPts val="0"/>
              </a:spcBef>
            </a:pPr>
            <a:endParaRPr lang="tr-TR" dirty="0" smtClean="0"/>
          </a:p>
          <a:p>
            <a:pPr>
              <a:spcBef>
                <a:spcPts val="0"/>
              </a:spcBef>
            </a:pPr>
            <a:r>
              <a:rPr lang="tr-TR" dirty="0" smtClean="0"/>
              <a:t>Çünkü </a:t>
            </a:r>
            <a:r>
              <a:rPr lang="tr-TR" dirty="0"/>
              <a:t>zamana, yere ve kişiye göre hizmetler değişkenlik gösterir ve rakiplerle çok benzer fiyatlar uygulamak güçleşir. </a:t>
            </a:r>
            <a:endParaRPr lang="tr-TR" dirty="0" smtClean="0"/>
          </a:p>
          <a:p>
            <a:pPr>
              <a:spcBef>
                <a:spcPts val="0"/>
              </a:spcBef>
            </a:pPr>
            <a:r>
              <a:rPr lang="tr-TR" dirty="0" smtClean="0"/>
              <a:t>Genellikle </a:t>
            </a:r>
            <a:r>
              <a:rPr lang="tr-TR" dirty="0"/>
              <a:t>rakiplerin fiyatlarından çok uzak kalmamak için </a:t>
            </a:r>
            <a:r>
              <a:rPr lang="tr-TR" dirty="0" smtClean="0"/>
              <a:t>uygulanır. </a:t>
            </a:r>
          </a:p>
          <a:p>
            <a:pPr>
              <a:spcBef>
                <a:spcPts val="0"/>
              </a:spcBef>
            </a:pPr>
            <a:endParaRPr lang="tr-TR" dirty="0" smtClean="0"/>
          </a:p>
          <a:p>
            <a:pPr>
              <a:spcBef>
                <a:spcPts val="0"/>
              </a:spcBef>
            </a:pPr>
            <a:r>
              <a:rPr lang="tr-TR" dirty="0" smtClean="0"/>
              <a:t>Bu </a:t>
            </a:r>
            <a:r>
              <a:rPr lang="tr-TR" dirty="0"/>
              <a:t>nedenle işletme, öncelikle rakibin ne kadar güçlü olduğunu ve kendi durumuna göre rakip işletmeden düşük, yüksek ya da benzer fiyat belirleyip belirleyemeyeceğini değerlendirmelidir. </a:t>
            </a:r>
          </a:p>
        </p:txBody>
      </p:sp>
    </p:spTree>
    <p:extLst>
      <p:ext uri="{BB962C8B-B14F-4D97-AF65-F5344CB8AC3E}">
        <p14:creationId xmlns:p14="http://schemas.microsoft.com/office/powerpoint/2010/main" val="381205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229600" cy="5256584"/>
          </a:xfrm>
        </p:spPr>
        <p:txBody>
          <a:bodyPr/>
          <a:lstStyle/>
          <a:p>
            <a:pPr lvl="0">
              <a:spcBef>
                <a:spcPts val="0"/>
              </a:spcBef>
              <a:buClr>
                <a:srgbClr val="000000"/>
              </a:buClr>
            </a:pPr>
            <a:r>
              <a:rPr lang="tr-TR" sz="2200" dirty="0"/>
              <a:t>Öte yandan tüketicilerin değer algıları da dikkate alınmalıdır</a:t>
            </a:r>
            <a:r>
              <a:rPr lang="tr-TR" sz="2200" dirty="0" smtClean="0"/>
              <a:t>.</a:t>
            </a:r>
          </a:p>
          <a:p>
            <a:pPr lvl="0">
              <a:spcBef>
                <a:spcPts val="0"/>
              </a:spcBef>
              <a:buClr>
                <a:srgbClr val="000000"/>
              </a:buClr>
            </a:pPr>
            <a:endParaRPr lang="tr-TR" sz="2200" dirty="0" smtClean="0"/>
          </a:p>
          <a:p>
            <a:pPr lvl="0">
              <a:spcBef>
                <a:spcPts val="0"/>
              </a:spcBef>
              <a:buClr>
                <a:srgbClr val="000000"/>
              </a:buClr>
            </a:pPr>
            <a:r>
              <a:rPr lang="tr-TR" sz="2200" dirty="0" smtClean="0"/>
              <a:t>Rakiplere </a:t>
            </a:r>
            <a:r>
              <a:rPr lang="tr-TR" sz="2200" dirty="0"/>
              <a:t>kıyasla tüketicilerin hizmet değerini nasıl algıladıkları tespit edilip fiyatlamada bu durum dikkate alınmalıdır. </a:t>
            </a:r>
            <a:endParaRPr lang="tr-TR" sz="2200" dirty="0" smtClean="0"/>
          </a:p>
          <a:p>
            <a:pPr lvl="0">
              <a:spcBef>
                <a:spcPts val="0"/>
              </a:spcBef>
              <a:buClr>
                <a:srgbClr val="000000"/>
              </a:buClr>
            </a:pPr>
            <a:endParaRPr lang="tr-TR" sz="2200" dirty="0" smtClean="0"/>
          </a:p>
          <a:p>
            <a:pPr lvl="0">
              <a:spcBef>
                <a:spcPts val="0"/>
              </a:spcBef>
              <a:buClr>
                <a:srgbClr val="000000"/>
              </a:buClr>
            </a:pPr>
            <a:r>
              <a:rPr lang="tr-TR" sz="2200" dirty="0" smtClean="0"/>
              <a:t>Rekabete </a:t>
            </a:r>
            <a:r>
              <a:rPr lang="tr-TR" sz="2200" dirty="0"/>
              <a:t>dayalı fiyatlandırmada rakipler yakından takip edilse de maliyetler tamamen </a:t>
            </a:r>
            <a:r>
              <a:rPr lang="tr-TR" sz="2200" dirty="0" err="1"/>
              <a:t>gözardı</a:t>
            </a:r>
            <a:r>
              <a:rPr lang="tr-TR" sz="2200" dirty="0"/>
              <a:t> edilemez. </a:t>
            </a:r>
            <a:endParaRPr lang="tr-TR" sz="2200" dirty="0" smtClean="0"/>
          </a:p>
          <a:p>
            <a:pPr lvl="0">
              <a:spcBef>
                <a:spcPts val="0"/>
              </a:spcBef>
              <a:buClr>
                <a:srgbClr val="000000"/>
              </a:buClr>
            </a:pPr>
            <a:endParaRPr lang="tr-TR" sz="2200" dirty="0" smtClean="0"/>
          </a:p>
          <a:p>
            <a:pPr lvl="0">
              <a:spcBef>
                <a:spcPts val="0"/>
              </a:spcBef>
              <a:buClr>
                <a:srgbClr val="000000"/>
              </a:buClr>
            </a:pPr>
            <a:r>
              <a:rPr lang="tr-TR" sz="2200" dirty="0" smtClean="0"/>
              <a:t>Ancak </a:t>
            </a:r>
            <a:r>
              <a:rPr lang="tr-TR" sz="2200" dirty="0"/>
              <a:t>maliyetler veya talep değişmese de, genellikle rakipler fiyat değiştirdiğinde fiyat değişikliğine </a:t>
            </a:r>
            <a:r>
              <a:rPr lang="tr-TR" sz="2200" dirty="0" smtClean="0"/>
              <a:t>gidilir.</a:t>
            </a:r>
          </a:p>
          <a:p>
            <a:pPr lvl="0">
              <a:spcBef>
                <a:spcPts val="0"/>
              </a:spcBef>
              <a:buClr>
                <a:srgbClr val="000000"/>
              </a:buClr>
            </a:pPr>
            <a:endParaRPr lang="tr-TR" sz="2200" dirty="0"/>
          </a:p>
          <a:p>
            <a:pPr lvl="0">
              <a:spcBef>
                <a:spcPts val="0"/>
              </a:spcBef>
              <a:buClr>
                <a:srgbClr val="000000"/>
              </a:buClr>
            </a:pPr>
            <a:r>
              <a:rPr lang="tr-TR" sz="2200" dirty="0"/>
              <a:t>İşletmeler aşağıdaki durumlarda rekabete dayalı fiyatlandırma stratejisini uygulamak durumunda </a:t>
            </a:r>
            <a:r>
              <a:rPr lang="tr-TR" sz="2200" dirty="0" smtClean="0"/>
              <a:t>kalmaktadırlar:</a:t>
            </a:r>
            <a:endParaRPr lang="tr-TR" sz="2200" dirty="0"/>
          </a:p>
        </p:txBody>
      </p:sp>
    </p:spTree>
    <p:extLst>
      <p:ext uri="{BB962C8B-B14F-4D97-AF65-F5344CB8AC3E}">
        <p14:creationId xmlns:p14="http://schemas.microsoft.com/office/powerpoint/2010/main" val="2180020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052736"/>
            <a:ext cx="8496944" cy="5400600"/>
          </a:xfrm>
        </p:spPr>
        <p:txBody>
          <a:bodyPr/>
          <a:lstStyle/>
          <a:p>
            <a:pPr lvl="0">
              <a:spcBef>
                <a:spcPts val="0"/>
              </a:spcBef>
              <a:buClr>
                <a:srgbClr val="000000"/>
              </a:buClr>
            </a:pPr>
            <a:r>
              <a:rPr lang="tr-TR" dirty="0"/>
              <a:t>Bir pazarda tam rekabet koşulları bulunuyorsa işletmeler, üretim hacimlerini ve maliyet yapılarını bu fiyata göre ayarlamak zorundadırlar</a:t>
            </a:r>
            <a:r>
              <a:rPr lang="tr-TR" dirty="0" smtClean="0"/>
              <a:t>.</a:t>
            </a:r>
          </a:p>
          <a:p>
            <a:pPr lvl="0">
              <a:spcBef>
                <a:spcPts val="0"/>
              </a:spcBef>
              <a:buClr>
                <a:srgbClr val="000000"/>
              </a:buClr>
            </a:pPr>
            <a:endParaRPr lang="tr-TR" dirty="0"/>
          </a:p>
          <a:p>
            <a:pPr lvl="0">
              <a:spcBef>
                <a:spcPts val="0"/>
              </a:spcBef>
              <a:buClr>
                <a:srgbClr val="000000"/>
              </a:buClr>
            </a:pPr>
            <a:r>
              <a:rPr lang="tr-TR" dirty="0" smtClean="0"/>
              <a:t>Belirli </a:t>
            </a:r>
            <a:r>
              <a:rPr lang="tr-TR" dirty="0"/>
              <a:t>bir ürünü/hizmeti birkaç satıcının sattığı oligopol pazarda işletmeler genellikle, pazarda belirlenen fiyatları temel alan bir fiyatlandırma yöntemi uygulama yoluna gitmektedirler</a:t>
            </a:r>
            <a:r>
              <a:rPr lang="tr-TR" dirty="0" smtClean="0"/>
              <a:t>.</a:t>
            </a:r>
          </a:p>
          <a:p>
            <a:pPr lvl="0">
              <a:spcBef>
                <a:spcPts val="0"/>
              </a:spcBef>
              <a:buClr>
                <a:srgbClr val="000000"/>
              </a:buClr>
            </a:pPr>
            <a:endParaRPr lang="tr-TR" dirty="0"/>
          </a:p>
          <a:p>
            <a:pPr lvl="0">
              <a:spcBef>
                <a:spcPts val="0"/>
              </a:spcBef>
              <a:buClr>
                <a:srgbClr val="000000"/>
              </a:buClr>
            </a:pPr>
            <a:r>
              <a:rPr lang="tr-TR" dirty="0" smtClean="0"/>
              <a:t>Bir </a:t>
            </a:r>
            <a:r>
              <a:rPr lang="tr-TR" dirty="0"/>
              <a:t>işletmenin, fiyat bakımından lider konumda bulunduğu bazı pazarlarda pazardaki diğer işletmeler, liderin koydukları fiyatları uygulamak zorunda kalmaktadırlar</a:t>
            </a:r>
            <a:r>
              <a:rPr lang="tr-TR" dirty="0" smtClean="0"/>
              <a:t>.</a:t>
            </a:r>
          </a:p>
          <a:p>
            <a:pPr marL="0" lvl="0" indent="0">
              <a:spcBef>
                <a:spcPts val="0"/>
              </a:spcBef>
              <a:buClr>
                <a:srgbClr val="000000"/>
              </a:buClr>
              <a:buNone/>
            </a:pPr>
            <a:endParaRPr lang="tr-TR" dirty="0"/>
          </a:p>
          <a:p>
            <a:pPr lvl="0">
              <a:spcBef>
                <a:spcPts val="0"/>
              </a:spcBef>
              <a:buClr>
                <a:srgbClr val="000000"/>
              </a:buClr>
            </a:pPr>
            <a:r>
              <a:rPr lang="tr-TR" dirty="0" smtClean="0"/>
              <a:t>Devlet </a:t>
            </a:r>
            <a:r>
              <a:rPr lang="tr-TR" dirty="0"/>
              <a:t>bazı alanlarda dolaylı ve dolaysız yollarla fiyatlar üzerinde etkili olmaktadır. </a:t>
            </a:r>
            <a:endParaRPr lang="tr-TR" dirty="0" smtClean="0"/>
          </a:p>
          <a:p>
            <a:pPr lvl="0">
              <a:spcBef>
                <a:spcPts val="0"/>
              </a:spcBef>
              <a:buClr>
                <a:srgbClr val="000000"/>
              </a:buClr>
            </a:pPr>
            <a:endParaRPr lang="tr-TR" dirty="0"/>
          </a:p>
          <a:p>
            <a:pPr lvl="0">
              <a:spcBef>
                <a:spcPts val="0"/>
              </a:spcBef>
              <a:buClr>
                <a:srgbClr val="000000"/>
              </a:buClr>
            </a:pPr>
            <a:r>
              <a:rPr lang="tr-TR" dirty="0" smtClean="0"/>
              <a:t>Devletin </a:t>
            </a:r>
            <a:r>
              <a:rPr lang="tr-TR" dirty="0"/>
              <a:t>fiyatlara müdahale etmesi durumunda, çoğu zaman bu fiyatların pazarda veri olarak alınması gerekmektedir.</a:t>
            </a:r>
          </a:p>
          <a:p>
            <a:pPr lvl="0">
              <a:spcBef>
                <a:spcPts val="0"/>
              </a:spcBef>
              <a:buClr>
                <a:srgbClr val="000000"/>
              </a:buClr>
            </a:pPr>
            <a:endParaRPr lang="tr-TR" dirty="0"/>
          </a:p>
          <a:p>
            <a:endParaRPr lang="tr-TR" dirty="0"/>
          </a:p>
        </p:txBody>
      </p:sp>
    </p:spTree>
    <p:extLst>
      <p:ext uri="{BB962C8B-B14F-4D97-AF65-F5344CB8AC3E}">
        <p14:creationId xmlns:p14="http://schemas.microsoft.com/office/powerpoint/2010/main" val="3616926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271994"/>
          </a:xfrm>
        </p:spPr>
        <p:txBody>
          <a:bodyPr/>
          <a:lstStyle/>
          <a:p>
            <a:r>
              <a:rPr lang="tr-TR" b="1" dirty="0"/>
              <a:t>YENİ HİZMETLERİN FİYATLANDIRILMASI</a:t>
            </a:r>
          </a:p>
        </p:txBody>
      </p:sp>
      <p:sp>
        <p:nvSpPr>
          <p:cNvPr id="3" name="İçerik Yer Tutucusu 2"/>
          <p:cNvSpPr>
            <a:spLocks noGrp="1"/>
          </p:cNvSpPr>
          <p:nvPr>
            <p:ph idx="1"/>
          </p:nvPr>
        </p:nvSpPr>
        <p:spPr>
          <a:xfrm>
            <a:off x="467544" y="2780928"/>
            <a:ext cx="8229600" cy="2880320"/>
          </a:xfrm>
        </p:spPr>
        <p:txBody>
          <a:bodyPr/>
          <a:lstStyle/>
          <a:p>
            <a:pPr>
              <a:spcBef>
                <a:spcPts val="0"/>
              </a:spcBef>
            </a:pPr>
            <a:r>
              <a:rPr lang="tr-TR" sz="2400" dirty="0"/>
              <a:t>Hizmetler de zamanla yenilenme ya da yeni pazarlara açılma ihtiyacı duyarlar.  </a:t>
            </a:r>
            <a:endParaRPr lang="tr-TR" sz="2400" dirty="0" smtClean="0"/>
          </a:p>
          <a:p>
            <a:pPr>
              <a:spcBef>
                <a:spcPts val="0"/>
              </a:spcBef>
            </a:pPr>
            <a:endParaRPr lang="tr-TR" sz="2400" dirty="0" smtClean="0"/>
          </a:p>
          <a:p>
            <a:pPr>
              <a:spcBef>
                <a:spcPts val="0"/>
              </a:spcBef>
            </a:pPr>
            <a:r>
              <a:rPr lang="tr-TR" sz="2400" dirty="0" smtClean="0"/>
              <a:t>İşletme </a:t>
            </a:r>
            <a:r>
              <a:rPr lang="tr-TR" sz="2400" dirty="0"/>
              <a:t>veya pazar açısından yeni bir hizmet üretildiğinde bu hizmetin fiyatlandırılmasında temel olarak iki seçenek vardır. </a:t>
            </a:r>
            <a:endParaRPr lang="tr-TR" sz="2400" dirty="0" smtClean="0"/>
          </a:p>
          <a:p>
            <a:pPr>
              <a:spcBef>
                <a:spcPts val="0"/>
              </a:spcBef>
            </a:pPr>
            <a:r>
              <a:rPr lang="tr-TR" sz="2400" dirty="0" smtClean="0"/>
              <a:t>Bunlar;</a:t>
            </a:r>
            <a:endParaRPr lang="tr-TR" sz="2400" dirty="0"/>
          </a:p>
        </p:txBody>
      </p:sp>
    </p:spTree>
    <p:extLst>
      <p:ext uri="{BB962C8B-B14F-4D97-AF65-F5344CB8AC3E}">
        <p14:creationId xmlns:p14="http://schemas.microsoft.com/office/powerpoint/2010/main" val="323722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400600"/>
          </a:xfrm>
        </p:spPr>
        <p:txBody>
          <a:bodyPr/>
          <a:lstStyle/>
          <a:p>
            <a:pPr marL="0" indent="0">
              <a:buNone/>
            </a:pPr>
            <a:r>
              <a:rPr lang="tr-TR" b="1" dirty="0" smtClean="0"/>
              <a:t>1. Pazarın Kaymağını Alma Stratejisi</a:t>
            </a:r>
          </a:p>
          <a:p>
            <a:pPr marL="0" indent="0">
              <a:buNone/>
            </a:pPr>
            <a:endParaRPr lang="tr-TR" dirty="0" smtClean="0"/>
          </a:p>
          <a:p>
            <a:r>
              <a:rPr lang="tr-TR" dirty="0" smtClean="0"/>
              <a:t>Eğer </a:t>
            </a:r>
            <a:r>
              <a:rPr lang="tr-TR" dirty="0"/>
              <a:t>hizmet pazar için oldukça yeni ve farklı ise rakipler pazara girene kadar ya da hizmet taklit edilene kadar işletme hizmeti için yüksek fiyat uygulayabilir. Buna pazarın kaymağını alma stratejisi denir. Ancak bu stratejinin uygulanabilmesi için daha önce benzeri olmayan ve gerçekten farklı bir hizmet olması gerekir. Ayrıca hizmeti yüksek fiyattan satın almaya razı güçlü bir talebin varlığı gereklidir. </a:t>
            </a:r>
            <a:endParaRPr lang="tr-TR" dirty="0" smtClean="0"/>
          </a:p>
          <a:p>
            <a:pPr marL="0" indent="0">
              <a:buNone/>
            </a:pPr>
            <a:endParaRPr lang="tr-TR" dirty="0"/>
          </a:p>
          <a:p>
            <a:pPr marL="0" indent="0">
              <a:buNone/>
            </a:pPr>
            <a:r>
              <a:rPr lang="tr-TR" b="1" dirty="0"/>
              <a:t>2. Pazara Nüfuz Etme Stratejisi</a:t>
            </a:r>
            <a:r>
              <a:rPr lang="tr-TR" b="1" dirty="0" smtClean="0"/>
              <a:t>:</a:t>
            </a:r>
          </a:p>
          <a:p>
            <a:pPr marL="0" indent="0">
              <a:buNone/>
            </a:pPr>
            <a:endParaRPr lang="tr-TR" dirty="0"/>
          </a:p>
          <a:p>
            <a:r>
              <a:rPr lang="tr-TR" dirty="0"/>
              <a:t>Hizmet pazarda daha önce var olan bir hizmetse ya da onun benzeriyse genellikle rakiplere göre nispeten düşük fiyat tercih edilir. Amaç, rakipleri saf dışı bırakmak veya pazardan pay kapmaktır. Diğer stratejinin aksine uzun vadede karlılık </a:t>
            </a:r>
            <a:r>
              <a:rPr lang="tr-TR" dirty="0" smtClean="0"/>
              <a:t>hedeflenir.</a:t>
            </a:r>
            <a:endParaRPr lang="tr-TR" dirty="0"/>
          </a:p>
          <a:p>
            <a:endParaRPr lang="tr-TR" dirty="0"/>
          </a:p>
        </p:txBody>
      </p:sp>
    </p:spTree>
    <p:extLst>
      <p:ext uri="{BB962C8B-B14F-4D97-AF65-F5344CB8AC3E}">
        <p14:creationId xmlns:p14="http://schemas.microsoft.com/office/powerpoint/2010/main" val="3819935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1124744"/>
            <a:ext cx="6885978" cy="1008112"/>
          </a:xfrm>
        </p:spPr>
        <p:txBody>
          <a:bodyPr/>
          <a:lstStyle/>
          <a:p>
            <a:r>
              <a:rPr lang="tr-TR" b="1" dirty="0" smtClean="0"/>
              <a:t>FİYATLAMA POLİTİKALARI</a:t>
            </a:r>
            <a:endParaRPr lang="tr-TR" b="1" dirty="0"/>
          </a:p>
        </p:txBody>
      </p:sp>
      <p:sp>
        <p:nvSpPr>
          <p:cNvPr id="3" name="İçerik Yer Tutucusu 2"/>
          <p:cNvSpPr>
            <a:spLocks noGrp="1"/>
          </p:cNvSpPr>
          <p:nvPr>
            <p:ph idx="1"/>
          </p:nvPr>
        </p:nvSpPr>
        <p:spPr>
          <a:xfrm>
            <a:off x="467544" y="2780928"/>
            <a:ext cx="8229600" cy="3312368"/>
          </a:xfrm>
        </p:spPr>
        <p:txBody>
          <a:bodyPr/>
          <a:lstStyle/>
          <a:p>
            <a:r>
              <a:rPr lang="tr-TR" dirty="0"/>
              <a:t>Ürünlerde olduğu gibi hizmetlerde de seçilen fiyat stratejisine ve hizmetin yaşam sürecine göre bir takım politikalardan yararlanılır</a:t>
            </a:r>
            <a:r>
              <a:rPr lang="tr-TR" dirty="0" smtClean="0"/>
              <a:t>.</a:t>
            </a:r>
          </a:p>
          <a:p>
            <a:endParaRPr lang="tr-TR" dirty="0" smtClean="0"/>
          </a:p>
          <a:p>
            <a:r>
              <a:rPr lang="tr-TR" dirty="0" smtClean="0"/>
              <a:t>Her </a:t>
            </a:r>
            <a:r>
              <a:rPr lang="tr-TR" dirty="0"/>
              <a:t>hizmet yaşam evresi boyunca içinde bulunduğu pazar, talep ve rekabet koşullarına göre çeşitli fiyatlama politikalarından faydalanır. </a:t>
            </a:r>
            <a:endParaRPr lang="tr-TR" dirty="0" smtClean="0"/>
          </a:p>
          <a:p>
            <a:endParaRPr lang="tr-TR" dirty="0"/>
          </a:p>
          <a:p>
            <a:r>
              <a:rPr lang="tr-TR" dirty="0" smtClean="0"/>
              <a:t>Bunlardan </a:t>
            </a:r>
            <a:r>
              <a:rPr lang="tr-TR" dirty="0"/>
              <a:t>genellikle en çok tercih edilenlerden bahsedecek olursak;</a:t>
            </a:r>
          </a:p>
        </p:txBody>
      </p:sp>
    </p:spTree>
    <p:extLst>
      <p:ext uri="{BB962C8B-B14F-4D97-AF65-F5344CB8AC3E}">
        <p14:creationId xmlns:p14="http://schemas.microsoft.com/office/powerpoint/2010/main" val="20323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t>İndirimli </a:t>
            </a:r>
            <a:r>
              <a:rPr lang="tr-TR" sz="3200" b="1" dirty="0"/>
              <a:t>Fiyat </a:t>
            </a:r>
            <a:r>
              <a:rPr lang="tr-TR" sz="3200" b="1" dirty="0" smtClean="0"/>
              <a:t>Politikası</a:t>
            </a:r>
            <a:endParaRPr lang="tr-TR" sz="3200" b="1" dirty="0"/>
          </a:p>
        </p:txBody>
      </p:sp>
      <p:sp>
        <p:nvSpPr>
          <p:cNvPr id="3" name="İçerik Yer Tutucusu 2"/>
          <p:cNvSpPr>
            <a:spLocks noGrp="1"/>
          </p:cNvSpPr>
          <p:nvPr>
            <p:ph idx="1"/>
          </p:nvPr>
        </p:nvSpPr>
        <p:spPr>
          <a:xfrm>
            <a:off x="467544" y="2420888"/>
            <a:ext cx="8229600" cy="3806164"/>
          </a:xfrm>
        </p:spPr>
        <p:txBody>
          <a:bodyPr/>
          <a:lstStyle/>
          <a:p>
            <a:pPr>
              <a:spcBef>
                <a:spcPts val="0"/>
              </a:spcBef>
            </a:pPr>
            <a:r>
              <a:rPr lang="tr-TR" sz="1800" dirty="0"/>
              <a:t>Her hizmetin zaman zaman gerek rekabet gerekse talebi canlandırmak için yararlandığı bir politikadır. </a:t>
            </a:r>
            <a:endParaRPr lang="tr-TR" sz="1800" dirty="0" smtClean="0"/>
          </a:p>
          <a:p>
            <a:pPr>
              <a:spcBef>
                <a:spcPts val="0"/>
              </a:spcBef>
            </a:pPr>
            <a:r>
              <a:rPr lang="tr-TR" sz="1800" dirty="0" smtClean="0"/>
              <a:t>En </a:t>
            </a:r>
            <a:r>
              <a:rPr lang="tr-TR" sz="1800" dirty="0"/>
              <a:t>çok kullanılan ve uygulaması en kolay fiyat politikasıdır. </a:t>
            </a:r>
          </a:p>
          <a:p>
            <a:pPr>
              <a:spcBef>
                <a:spcPts val="0"/>
              </a:spcBef>
            </a:pPr>
            <a:r>
              <a:rPr lang="tr-TR" sz="1800" dirty="0"/>
              <a:t>Satın alma miktarına, sayısına, zamana, yere ve ödeme biçimine göre indirimli fiyatlardan yararlanılır. </a:t>
            </a:r>
            <a:endParaRPr lang="tr-TR" sz="1800" dirty="0" smtClean="0"/>
          </a:p>
          <a:p>
            <a:pPr>
              <a:spcBef>
                <a:spcPts val="0"/>
              </a:spcBef>
            </a:pPr>
            <a:r>
              <a:rPr lang="tr-TR" sz="1800" dirty="0" smtClean="0"/>
              <a:t>İndirimler </a:t>
            </a:r>
            <a:r>
              <a:rPr lang="tr-TR" sz="1800" dirty="0"/>
              <a:t>kısa zamanda satışları arttırmada etkili olsa da müşterilerin de genellikle indirim dönemlerini bekleyip hizmet tüketimlerini bu dönemlere kaydırması ve karlılığı olumsuz etkilemesi </a:t>
            </a:r>
            <a:r>
              <a:rPr lang="tr-TR" sz="1800" dirty="0" smtClean="0"/>
              <a:t>muhtemeldir. </a:t>
            </a:r>
          </a:p>
          <a:p>
            <a:pPr>
              <a:spcBef>
                <a:spcPts val="0"/>
              </a:spcBef>
            </a:pPr>
            <a:r>
              <a:rPr lang="tr-TR" sz="1800" dirty="0" smtClean="0"/>
              <a:t>Öte </a:t>
            </a:r>
            <a:r>
              <a:rPr lang="tr-TR" sz="1800" dirty="0"/>
              <a:t>yandan, internetten alışverişin artmasıyla, www.booking.com, www.grupanya.com, www.gununfirsati.com gibi internet siteleri aracılığıyla tüketiciler sürekli indirimli hizmetlerden yararlanma şansını yakalayabilmektedir. </a:t>
            </a:r>
          </a:p>
        </p:txBody>
      </p:sp>
    </p:spTree>
    <p:extLst>
      <p:ext uri="{BB962C8B-B14F-4D97-AF65-F5344CB8AC3E}">
        <p14:creationId xmlns:p14="http://schemas.microsoft.com/office/powerpoint/2010/main" val="358867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1004878"/>
            <a:ext cx="8064896" cy="839946"/>
          </a:xfrm>
        </p:spPr>
        <p:txBody>
          <a:bodyPr/>
          <a:lstStyle/>
          <a:p>
            <a:r>
              <a:rPr lang="tr-TR" sz="3200" b="1" dirty="0" smtClean="0"/>
              <a:t>Psikolojik </a:t>
            </a:r>
            <a:r>
              <a:rPr lang="tr-TR" sz="3200" b="1" dirty="0"/>
              <a:t>Fiyatlandırma </a:t>
            </a:r>
            <a:r>
              <a:rPr lang="tr-TR" sz="3200" b="1" dirty="0" smtClean="0"/>
              <a:t>Politikası</a:t>
            </a:r>
            <a:endParaRPr lang="tr-TR" sz="3200" b="1" dirty="0"/>
          </a:p>
        </p:txBody>
      </p:sp>
      <p:sp>
        <p:nvSpPr>
          <p:cNvPr id="3" name="İçerik Yer Tutucusu 2"/>
          <p:cNvSpPr>
            <a:spLocks noGrp="1"/>
          </p:cNvSpPr>
          <p:nvPr>
            <p:ph idx="1"/>
          </p:nvPr>
        </p:nvSpPr>
        <p:spPr>
          <a:xfrm>
            <a:off x="395536" y="2420888"/>
            <a:ext cx="8229600" cy="3528392"/>
          </a:xfrm>
        </p:spPr>
        <p:txBody>
          <a:bodyPr/>
          <a:lstStyle/>
          <a:p>
            <a:r>
              <a:rPr lang="tr-TR" dirty="0"/>
              <a:t>Tüketicilerin fiyat ya da kalite, değer gibi algılarını etkilemeye yönelik bir politikadır. Çeşitli yöntemlerden faydalanılır. </a:t>
            </a:r>
            <a:endParaRPr lang="tr-TR" dirty="0" smtClean="0"/>
          </a:p>
          <a:p>
            <a:r>
              <a:rPr lang="tr-TR" dirty="0" smtClean="0"/>
              <a:t>Örneğin </a:t>
            </a:r>
            <a:r>
              <a:rPr lang="tr-TR" dirty="0"/>
              <a:t>küsuratlı fiyat politikası yaygın olarak kullanılır. </a:t>
            </a:r>
            <a:endParaRPr lang="tr-TR" dirty="0" smtClean="0"/>
          </a:p>
          <a:p>
            <a:r>
              <a:rPr lang="tr-TR" dirty="0" smtClean="0"/>
              <a:t>Normal </a:t>
            </a:r>
            <a:r>
              <a:rPr lang="tr-TR" dirty="0"/>
              <a:t>satış fiyatının hemen altında küsuratlı bir fiyat kullanılarak fiyatın düşük algılanması sağlanabilir. </a:t>
            </a:r>
            <a:endParaRPr lang="tr-TR" dirty="0" smtClean="0"/>
          </a:p>
          <a:p>
            <a:r>
              <a:rPr lang="tr-TR" dirty="0" smtClean="0"/>
              <a:t>Bazen </a:t>
            </a:r>
            <a:r>
              <a:rPr lang="tr-TR" dirty="0"/>
              <a:t>de hesap yapmanın kolay olduğu yuvarlak rakamların kullanılması tüketiciye daha cazip gelmektedir. </a:t>
            </a:r>
            <a:endParaRPr lang="tr-TR" dirty="0" smtClean="0"/>
          </a:p>
        </p:txBody>
      </p:sp>
    </p:spTree>
    <p:extLst>
      <p:ext uri="{BB962C8B-B14F-4D97-AF65-F5344CB8AC3E}">
        <p14:creationId xmlns:p14="http://schemas.microsoft.com/office/powerpoint/2010/main" val="78869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764704"/>
            <a:ext cx="6781800" cy="923924"/>
          </a:xfrm>
        </p:spPr>
        <p:txBody>
          <a:bodyPr/>
          <a:lstStyle/>
          <a:p>
            <a:r>
              <a:rPr lang="tr-TR" b="1" dirty="0" smtClean="0"/>
              <a:t>Fiyatlandırma</a:t>
            </a:r>
            <a:endParaRPr lang="tr-TR" b="1" dirty="0"/>
          </a:p>
        </p:txBody>
      </p:sp>
      <p:sp>
        <p:nvSpPr>
          <p:cNvPr id="3" name="İçerik Yer Tutucusu 2"/>
          <p:cNvSpPr>
            <a:spLocks noGrp="1"/>
          </p:cNvSpPr>
          <p:nvPr>
            <p:ph idx="1"/>
          </p:nvPr>
        </p:nvSpPr>
        <p:spPr>
          <a:xfrm>
            <a:off x="467544" y="1772816"/>
            <a:ext cx="8229600" cy="4608512"/>
          </a:xfrm>
        </p:spPr>
        <p:txBody>
          <a:bodyPr/>
          <a:lstStyle/>
          <a:p>
            <a:pPr>
              <a:spcBef>
                <a:spcPts val="0"/>
              </a:spcBef>
            </a:pPr>
            <a:r>
              <a:rPr lang="tr-TR" dirty="0">
                <a:cs typeface="Calibri" pitchFamily="34" charset="0"/>
              </a:rPr>
              <a:t>Fiyat, </a:t>
            </a:r>
            <a:r>
              <a:rPr lang="tr-TR" dirty="0" smtClean="0">
                <a:cs typeface="Calibri" pitchFamily="34" charset="0"/>
              </a:rPr>
              <a:t>müşterilerin </a:t>
            </a:r>
            <a:r>
              <a:rPr lang="tr-TR" dirty="0">
                <a:cs typeface="Calibri" pitchFamily="34" charset="0"/>
              </a:rPr>
              <a:t>bir mal ya da hizmeti satın almaları karşılığında ödedikleri para miktarıdır. </a:t>
            </a:r>
            <a:endParaRPr lang="tr-TR" dirty="0" smtClean="0">
              <a:cs typeface="Calibri" pitchFamily="34" charset="0"/>
            </a:endParaRPr>
          </a:p>
          <a:p>
            <a:pPr>
              <a:spcBef>
                <a:spcPts val="0"/>
              </a:spcBef>
            </a:pPr>
            <a:endParaRPr lang="tr-TR" dirty="0">
              <a:cs typeface="Calibri" pitchFamily="34" charset="0"/>
            </a:endParaRPr>
          </a:p>
          <a:p>
            <a:pPr>
              <a:spcBef>
                <a:spcPts val="0"/>
              </a:spcBef>
            </a:pPr>
            <a:r>
              <a:rPr lang="tr-TR" dirty="0" smtClean="0">
                <a:cs typeface="Calibri" pitchFamily="34" charset="0"/>
              </a:rPr>
              <a:t>Fiyat</a:t>
            </a:r>
            <a:r>
              <a:rPr lang="tr-TR" dirty="0">
                <a:cs typeface="Calibri" pitchFamily="34" charset="0"/>
              </a:rPr>
              <a:t>, işletmelere katlandıkları maliyet üzerine gelir elde etme fırsatı veren bir pazarlama aracıdır. </a:t>
            </a:r>
            <a:endParaRPr lang="tr-TR" dirty="0" smtClean="0">
              <a:cs typeface="Calibri" pitchFamily="34" charset="0"/>
            </a:endParaRPr>
          </a:p>
          <a:p>
            <a:pPr>
              <a:spcBef>
                <a:spcPts val="0"/>
              </a:spcBef>
            </a:pPr>
            <a:endParaRPr lang="tr-TR" dirty="0" smtClean="0">
              <a:cs typeface="Calibri" pitchFamily="34" charset="0"/>
            </a:endParaRPr>
          </a:p>
          <a:p>
            <a:pPr>
              <a:spcBef>
                <a:spcPts val="0"/>
              </a:spcBef>
            </a:pPr>
            <a:r>
              <a:rPr lang="tr-TR" dirty="0" smtClean="0">
                <a:cs typeface="Calibri" pitchFamily="34" charset="0"/>
              </a:rPr>
              <a:t>Pazarlama </a:t>
            </a:r>
            <a:r>
              <a:rPr lang="tr-TR" dirty="0">
                <a:cs typeface="Calibri" pitchFamily="34" charset="0"/>
              </a:rPr>
              <a:t>bağlamında fiyat sadece marketlerde ürünler üzerine konan etiketlerde belirtilen rakamlardan </a:t>
            </a:r>
            <a:r>
              <a:rPr lang="tr-TR" dirty="0" smtClean="0">
                <a:cs typeface="Calibri" pitchFamily="34" charset="0"/>
              </a:rPr>
              <a:t>oluşmamaktadır. </a:t>
            </a:r>
          </a:p>
          <a:p>
            <a:pPr>
              <a:spcBef>
                <a:spcPts val="0"/>
              </a:spcBef>
            </a:pPr>
            <a:endParaRPr lang="tr-TR" dirty="0" smtClean="0">
              <a:cs typeface="Calibri" pitchFamily="34" charset="0"/>
            </a:endParaRPr>
          </a:p>
          <a:p>
            <a:pPr lvl="0">
              <a:spcBef>
                <a:spcPts val="0"/>
              </a:spcBef>
              <a:buClr>
                <a:srgbClr val="000000"/>
              </a:buClr>
            </a:pPr>
            <a:r>
              <a:rPr lang="tr-TR" dirty="0" smtClean="0">
                <a:cs typeface="Calibri" pitchFamily="34" charset="0"/>
              </a:rPr>
              <a:t>Fiyat </a:t>
            </a:r>
            <a:r>
              <a:rPr lang="tr-TR" dirty="0">
                <a:cs typeface="Calibri" pitchFamily="34" charset="0"/>
              </a:rPr>
              <a:t>kullanıldığı bağlama göre farklı isimler altında karşımıza çıkmaktadır. </a:t>
            </a:r>
            <a:endParaRPr lang="tr-TR" dirty="0" smtClean="0">
              <a:cs typeface="Calibri" pitchFamily="34" charset="0"/>
            </a:endParaRPr>
          </a:p>
          <a:p>
            <a:pPr lvl="0">
              <a:spcBef>
                <a:spcPts val="0"/>
              </a:spcBef>
              <a:buClr>
                <a:srgbClr val="000000"/>
              </a:buClr>
            </a:pPr>
            <a:endParaRPr lang="tr-TR" dirty="0" smtClean="0">
              <a:cs typeface="Calibri" pitchFamily="34" charset="0"/>
            </a:endParaRPr>
          </a:p>
          <a:p>
            <a:pPr lvl="0">
              <a:spcBef>
                <a:spcPts val="0"/>
              </a:spcBef>
              <a:buClr>
                <a:srgbClr val="000000"/>
              </a:buClr>
            </a:pPr>
            <a:r>
              <a:rPr lang="tr-TR" dirty="0" smtClean="0">
                <a:cs typeface="Calibri" pitchFamily="34" charset="0"/>
              </a:rPr>
              <a:t>Kira</a:t>
            </a:r>
            <a:r>
              <a:rPr lang="tr-TR" dirty="0">
                <a:cs typeface="Calibri" pitchFamily="34" charset="0"/>
              </a:rPr>
              <a:t>, okul taksiti, vizite ücreti, bilet fiyatı, faiz, komisyon, aidat, maaş, vergi ve hatta (yasal ve ahlaki olmasa dahi) rüşvet kavramlarının tamamı fiyatın farklı görüntülerindendir. </a:t>
            </a:r>
          </a:p>
          <a:p>
            <a:pPr lvl="0">
              <a:spcBef>
                <a:spcPts val="0"/>
              </a:spcBef>
              <a:buClr>
                <a:srgbClr val="000000"/>
              </a:buClr>
            </a:pPr>
            <a:endParaRPr lang="tr-TR" sz="2100" dirty="0">
              <a:cs typeface="Calibri" pitchFamily="34" charset="0"/>
            </a:endParaRPr>
          </a:p>
          <a:p>
            <a:pPr>
              <a:spcBef>
                <a:spcPts val="0"/>
              </a:spcBef>
            </a:pPr>
            <a:endParaRPr lang="tr-TR" dirty="0" smtClean="0">
              <a:cs typeface="Calibri" pitchFamily="34" charset="0"/>
            </a:endParaRPr>
          </a:p>
          <a:p>
            <a:pPr>
              <a:spcBef>
                <a:spcPts val="0"/>
              </a:spcBef>
            </a:pPr>
            <a:endParaRPr lang="tr-TR" dirty="0" smtClean="0">
              <a:cs typeface="Calibri" pitchFamily="34" charset="0"/>
            </a:endParaRPr>
          </a:p>
        </p:txBody>
      </p:sp>
    </p:spTree>
    <p:extLst>
      <p:ext uri="{BB962C8B-B14F-4D97-AF65-F5344CB8AC3E}">
        <p14:creationId xmlns:p14="http://schemas.microsoft.com/office/powerpoint/2010/main" val="1536304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844824"/>
            <a:ext cx="8496944" cy="3672408"/>
          </a:xfrm>
        </p:spPr>
        <p:txBody>
          <a:bodyPr/>
          <a:lstStyle/>
          <a:p>
            <a:pPr lvl="0">
              <a:spcBef>
                <a:spcPts val="0"/>
              </a:spcBef>
              <a:buClr>
                <a:srgbClr val="000000"/>
              </a:buClr>
            </a:pPr>
            <a:r>
              <a:rPr lang="tr-TR" dirty="0"/>
              <a:t>Sezonluk indirimlerde gerçek fiyatın üstü çizilip indirimli fiyat yazılması ya da indirimin %40, %50 gibi oransal ifade edilmesi tüketici algısını etkileyerek satın alma miktarını arttırabilmektedir. </a:t>
            </a:r>
            <a:endParaRPr lang="tr-TR" dirty="0" smtClean="0"/>
          </a:p>
          <a:p>
            <a:pPr lvl="0">
              <a:spcBef>
                <a:spcPts val="0"/>
              </a:spcBef>
              <a:buClr>
                <a:srgbClr val="000000"/>
              </a:buClr>
            </a:pPr>
            <a:r>
              <a:rPr lang="tr-TR" dirty="0" smtClean="0"/>
              <a:t>Benzer </a:t>
            </a:r>
            <a:r>
              <a:rPr lang="tr-TR" dirty="0"/>
              <a:t>olarak indirimli tüketime zaman </a:t>
            </a:r>
            <a:r>
              <a:rPr lang="tr-TR" dirty="0" err="1"/>
              <a:t>kısıtının</a:t>
            </a:r>
            <a:r>
              <a:rPr lang="tr-TR" dirty="0"/>
              <a:t> konması, indirimlerle toplu satın almanın teşvik edilmesi gibi yöntemlerden de yararlanılır</a:t>
            </a:r>
            <a:r>
              <a:rPr lang="tr-TR" dirty="0" smtClean="0"/>
              <a:t>.</a:t>
            </a:r>
          </a:p>
          <a:p>
            <a:pPr lvl="0">
              <a:spcBef>
                <a:spcPts val="0"/>
              </a:spcBef>
              <a:buClr>
                <a:srgbClr val="000000"/>
              </a:buClr>
            </a:pPr>
            <a:r>
              <a:rPr lang="tr-TR" dirty="0" smtClean="0"/>
              <a:t>Bazen </a:t>
            </a:r>
            <a:r>
              <a:rPr lang="tr-TR" dirty="0"/>
              <a:t>de fiyat kalitenin bir göstergesi olarak yüksek tutulur. </a:t>
            </a:r>
            <a:endParaRPr lang="tr-TR" dirty="0" smtClean="0"/>
          </a:p>
          <a:p>
            <a:pPr lvl="0">
              <a:spcBef>
                <a:spcPts val="0"/>
              </a:spcBef>
              <a:buClr>
                <a:srgbClr val="000000"/>
              </a:buClr>
            </a:pPr>
            <a:r>
              <a:rPr lang="tr-TR" dirty="0" smtClean="0"/>
              <a:t>Özellikle </a:t>
            </a:r>
            <a:r>
              <a:rPr lang="tr-TR" dirty="0"/>
              <a:t>bazı hizmetlerde (sağlık, eğitim gibi) yüksek fiyat genellikle kalite ile ilişkilendirilir.  </a:t>
            </a:r>
            <a:endParaRPr lang="tr-TR" dirty="0" smtClean="0"/>
          </a:p>
          <a:p>
            <a:pPr lvl="0">
              <a:spcBef>
                <a:spcPts val="0"/>
              </a:spcBef>
              <a:buClr>
                <a:srgbClr val="000000"/>
              </a:buClr>
            </a:pPr>
            <a:endParaRPr lang="tr-TR" dirty="0"/>
          </a:p>
          <a:p>
            <a:pPr marL="0" indent="0">
              <a:buNone/>
            </a:pPr>
            <a:endParaRPr lang="tr-TR" dirty="0"/>
          </a:p>
        </p:txBody>
      </p:sp>
    </p:spTree>
    <p:extLst>
      <p:ext uri="{BB962C8B-B14F-4D97-AF65-F5344CB8AC3E}">
        <p14:creationId xmlns:p14="http://schemas.microsoft.com/office/powerpoint/2010/main" val="2293889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t>Prestij </a:t>
            </a:r>
            <a:r>
              <a:rPr lang="tr-TR" sz="3200" b="1" dirty="0"/>
              <a:t>Fiyat </a:t>
            </a:r>
            <a:r>
              <a:rPr lang="tr-TR" sz="3200" b="1" dirty="0" smtClean="0"/>
              <a:t>Politikası</a:t>
            </a:r>
            <a:endParaRPr lang="tr-TR" sz="3200" b="1" dirty="0"/>
          </a:p>
        </p:txBody>
      </p:sp>
      <p:sp>
        <p:nvSpPr>
          <p:cNvPr id="3" name="İçerik Yer Tutucusu 2"/>
          <p:cNvSpPr>
            <a:spLocks noGrp="1"/>
          </p:cNvSpPr>
          <p:nvPr>
            <p:ph idx="1"/>
          </p:nvPr>
        </p:nvSpPr>
        <p:spPr>
          <a:xfrm>
            <a:off x="467544" y="2348880"/>
            <a:ext cx="8229600" cy="3158092"/>
          </a:xfrm>
        </p:spPr>
        <p:txBody>
          <a:bodyPr/>
          <a:lstStyle/>
          <a:p>
            <a:endParaRPr lang="tr-TR" dirty="0" smtClean="0"/>
          </a:p>
          <a:p>
            <a:endParaRPr lang="tr-TR" dirty="0"/>
          </a:p>
          <a:p>
            <a:r>
              <a:rPr lang="tr-TR" dirty="0" smtClean="0"/>
              <a:t>Hizmete </a:t>
            </a:r>
            <a:r>
              <a:rPr lang="tr-TR" dirty="0"/>
              <a:t>yüksek fiyat biçilerek kalite ve imaj algısı oluşturulur. </a:t>
            </a:r>
            <a:endParaRPr lang="tr-TR" dirty="0" smtClean="0"/>
          </a:p>
          <a:p>
            <a:endParaRPr lang="tr-TR" dirty="0"/>
          </a:p>
          <a:p>
            <a:r>
              <a:rPr lang="tr-TR" dirty="0" smtClean="0"/>
              <a:t>Çünkü </a:t>
            </a:r>
            <a:r>
              <a:rPr lang="tr-TR" dirty="0"/>
              <a:t>genellikle hizmetler açısından yüksek fiyat kalitenin bir göstergesi olarak kabul edilir. Burada işletmenin konumu, markası, başarıları gibi etkenler öne çıkar. </a:t>
            </a:r>
          </a:p>
        </p:txBody>
      </p:sp>
    </p:spTree>
    <p:extLst>
      <p:ext uri="{BB962C8B-B14F-4D97-AF65-F5344CB8AC3E}">
        <p14:creationId xmlns:p14="http://schemas.microsoft.com/office/powerpoint/2010/main" val="1067190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1004878"/>
            <a:ext cx="7128792" cy="767938"/>
          </a:xfrm>
        </p:spPr>
        <p:txBody>
          <a:bodyPr/>
          <a:lstStyle/>
          <a:p>
            <a:r>
              <a:rPr lang="tr-TR" sz="3200" b="1" dirty="0" smtClean="0"/>
              <a:t>Fiyat </a:t>
            </a:r>
            <a:r>
              <a:rPr lang="tr-TR" sz="3200" b="1" dirty="0"/>
              <a:t>Farklılaştırması </a:t>
            </a:r>
            <a:r>
              <a:rPr lang="tr-TR" sz="3200" b="1" dirty="0" smtClean="0"/>
              <a:t>Politikası</a:t>
            </a:r>
            <a:endParaRPr lang="tr-TR" sz="3200" b="1" dirty="0"/>
          </a:p>
        </p:txBody>
      </p:sp>
      <p:sp>
        <p:nvSpPr>
          <p:cNvPr id="3" name="İçerik Yer Tutucusu 2"/>
          <p:cNvSpPr>
            <a:spLocks noGrp="1"/>
          </p:cNvSpPr>
          <p:nvPr>
            <p:ph idx="1"/>
          </p:nvPr>
        </p:nvSpPr>
        <p:spPr>
          <a:xfrm>
            <a:off x="467544" y="2132856"/>
            <a:ext cx="8229600" cy="4176464"/>
          </a:xfrm>
        </p:spPr>
        <p:txBody>
          <a:bodyPr/>
          <a:lstStyle/>
          <a:p>
            <a:r>
              <a:rPr lang="tr-TR" dirty="0"/>
              <a:t>Hizmetlerde müşteri algılarının ve talep farklılıklarının oluşu fiyatlandırmada ayrımcılığa gitmeyi </a:t>
            </a:r>
            <a:r>
              <a:rPr lang="tr-TR" dirty="0" smtClean="0"/>
              <a:t>gerektirmiştir.</a:t>
            </a:r>
          </a:p>
          <a:p>
            <a:r>
              <a:rPr lang="tr-TR" dirty="0" smtClean="0"/>
              <a:t>Bazı </a:t>
            </a:r>
            <a:r>
              <a:rPr lang="tr-TR" dirty="0"/>
              <a:t>müşteriler hizmeti ön planda tutup fiyatı ikinci planda tutarken bazı müşteriler ise öncelikle fiyata dikkat etmektedirler. </a:t>
            </a:r>
            <a:endParaRPr lang="tr-TR" dirty="0" smtClean="0"/>
          </a:p>
          <a:p>
            <a:r>
              <a:rPr lang="tr-TR" dirty="0" smtClean="0"/>
              <a:t>Ayrıca </a:t>
            </a:r>
            <a:r>
              <a:rPr lang="tr-TR" dirty="0"/>
              <a:t>satın alma zamanı, tüketim yeri, konum, müşterinin yaşı, cinsiyeti gibi faktörler fiyat ayrımcılığında etkili olur. </a:t>
            </a:r>
            <a:endParaRPr lang="tr-TR" dirty="0" smtClean="0"/>
          </a:p>
          <a:p>
            <a:r>
              <a:rPr lang="tr-TR" dirty="0" smtClean="0"/>
              <a:t>Örneğin </a:t>
            </a:r>
            <a:r>
              <a:rPr lang="tr-TR" dirty="0"/>
              <a:t>ulaşım hizmetlerinde öğrenci ve yaşlıların indirimli bilet kullanması, otellerde erken rezervasyon durumunda </a:t>
            </a:r>
            <a:r>
              <a:rPr lang="tr-TR" dirty="0" smtClean="0"/>
              <a:t>gibi.</a:t>
            </a:r>
          </a:p>
          <a:p>
            <a:r>
              <a:rPr lang="tr-TR" dirty="0" smtClean="0"/>
              <a:t>Dolayısıyla </a:t>
            </a:r>
            <a:r>
              <a:rPr lang="tr-TR" dirty="0"/>
              <a:t>hizmetin türüne ve müşteri beklentilerine göre hizmetlerde fiyat ayrımcılığına gidilmektedir. </a:t>
            </a:r>
            <a:endParaRPr lang="tr-TR" dirty="0" smtClean="0"/>
          </a:p>
          <a:p>
            <a:r>
              <a:rPr lang="tr-TR" dirty="0" smtClean="0"/>
              <a:t>Konaklama</a:t>
            </a:r>
            <a:r>
              <a:rPr lang="tr-TR" dirty="0"/>
              <a:t>, ulaşım, eğlence gibi pek çok hizmet sektöründe fiyat farklılaştırma politikası uygulanır. </a:t>
            </a:r>
          </a:p>
          <a:p>
            <a:endParaRPr lang="tr-TR" dirty="0"/>
          </a:p>
        </p:txBody>
      </p:sp>
    </p:spTree>
    <p:extLst>
      <p:ext uri="{BB962C8B-B14F-4D97-AF65-F5344CB8AC3E}">
        <p14:creationId xmlns:p14="http://schemas.microsoft.com/office/powerpoint/2010/main" val="19008934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t>Fiyat Demetleme</a:t>
            </a:r>
            <a:endParaRPr lang="tr-TR" sz="3200" b="1" dirty="0"/>
          </a:p>
        </p:txBody>
      </p:sp>
      <p:sp>
        <p:nvSpPr>
          <p:cNvPr id="3" name="İçerik Yer Tutucusu 2"/>
          <p:cNvSpPr>
            <a:spLocks noGrp="1"/>
          </p:cNvSpPr>
          <p:nvPr>
            <p:ph idx="1"/>
          </p:nvPr>
        </p:nvSpPr>
        <p:spPr>
          <a:xfrm>
            <a:off x="467544" y="2420888"/>
            <a:ext cx="8229600" cy="3590140"/>
          </a:xfrm>
        </p:spPr>
        <p:txBody>
          <a:bodyPr/>
          <a:lstStyle/>
          <a:p>
            <a:r>
              <a:rPr lang="tr-TR" dirty="0"/>
              <a:t>Bazı hizmetler çeşitli hizmetlerin bileşiminden oluştuğu için işletmeler bu hizmetleri tek tek fiyatlama yerine hizmet paketi olarak sunmayı tercih ederler. </a:t>
            </a:r>
            <a:endParaRPr lang="tr-TR" dirty="0" smtClean="0"/>
          </a:p>
          <a:p>
            <a:endParaRPr lang="tr-TR" dirty="0" smtClean="0"/>
          </a:p>
          <a:p>
            <a:r>
              <a:rPr lang="tr-TR" dirty="0" smtClean="0"/>
              <a:t>Örneğin </a:t>
            </a:r>
            <a:r>
              <a:rPr lang="tr-TR" dirty="0"/>
              <a:t>bir tur şirketi aracılığı ile seyahate gidecek olan bir kişi seyahat, yeme-içme, konaklama, bilgi gibi hizmetlerin hepsi için tek bir fiyat öder. </a:t>
            </a:r>
            <a:endParaRPr lang="tr-TR" dirty="0" smtClean="0"/>
          </a:p>
          <a:p>
            <a:endParaRPr lang="tr-TR" dirty="0"/>
          </a:p>
          <a:p>
            <a:r>
              <a:rPr lang="tr-TR" dirty="0" smtClean="0"/>
              <a:t>Müşterinin </a:t>
            </a:r>
            <a:r>
              <a:rPr lang="tr-TR" dirty="0"/>
              <a:t>bu hizmetleri ayrı ayrı alması durumunda ödeyeceği fiyat genellikle daha yüksek </a:t>
            </a:r>
            <a:r>
              <a:rPr lang="tr-TR" dirty="0" smtClean="0"/>
              <a:t>olacaktır.</a:t>
            </a:r>
            <a:endParaRPr lang="tr-TR" dirty="0"/>
          </a:p>
        </p:txBody>
      </p:sp>
    </p:spTree>
    <p:extLst>
      <p:ext uri="{BB962C8B-B14F-4D97-AF65-F5344CB8AC3E}">
        <p14:creationId xmlns:p14="http://schemas.microsoft.com/office/powerpoint/2010/main" val="2432102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smtClean="0"/>
              <a:t>Değer </a:t>
            </a:r>
            <a:r>
              <a:rPr lang="tr-TR" sz="3200" b="1" dirty="0"/>
              <a:t>Temelli </a:t>
            </a:r>
            <a:r>
              <a:rPr lang="tr-TR" sz="3200" b="1" dirty="0" smtClean="0"/>
              <a:t>Fiyatlama</a:t>
            </a:r>
            <a:endParaRPr lang="tr-TR" sz="3200" b="1" dirty="0"/>
          </a:p>
        </p:txBody>
      </p:sp>
      <p:sp>
        <p:nvSpPr>
          <p:cNvPr id="3" name="İçerik Yer Tutucusu 2"/>
          <p:cNvSpPr>
            <a:spLocks noGrp="1"/>
          </p:cNvSpPr>
          <p:nvPr>
            <p:ph idx="1"/>
          </p:nvPr>
        </p:nvSpPr>
        <p:spPr>
          <a:xfrm>
            <a:off x="457200" y="2143116"/>
            <a:ext cx="8229600" cy="4310220"/>
          </a:xfrm>
        </p:spPr>
        <p:txBody>
          <a:bodyPr/>
          <a:lstStyle/>
          <a:p>
            <a:r>
              <a:rPr lang="tr-TR" dirty="0"/>
              <a:t>Pazarlamada müşteri ihtiyaçlarını ve beklentilerini iyi tespit etmek her zaman önemlidir. </a:t>
            </a:r>
            <a:endParaRPr lang="tr-TR" dirty="0" smtClean="0"/>
          </a:p>
          <a:p>
            <a:r>
              <a:rPr lang="tr-TR" dirty="0" smtClean="0"/>
              <a:t>Müşteriler </a:t>
            </a:r>
            <a:r>
              <a:rPr lang="tr-TR" dirty="0"/>
              <a:t>aldığı hizmetler karşısında hizmete bir değer biçerler</a:t>
            </a:r>
            <a:r>
              <a:rPr lang="tr-TR" dirty="0" smtClean="0"/>
              <a:t>.</a:t>
            </a:r>
          </a:p>
          <a:p>
            <a:endParaRPr lang="tr-TR" dirty="0" smtClean="0"/>
          </a:p>
          <a:p>
            <a:r>
              <a:rPr lang="tr-TR" dirty="0" smtClean="0"/>
              <a:t>Ancak </a:t>
            </a:r>
            <a:r>
              <a:rPr lang="tr-TR" dirty="0"/>
              <a:t>değer algısı kişiye göre değiştiğinden işletmelerin müşterileri hakkında araştırma yapması ve yeterli bilgi edinmesi gerekir. </a:t>
            </a:r>
            <a:endParaRPr lang="tr-TR" dirty="0" smtClean="0"/>
          </a:p>
          <a:p>
            <a:endParaRPr lang="tr-TR" dirty="0" smtClean="0"/>
          </a:p>
          <a:p>
            <a:r>
              <a:rPr lang="tr-TR" dirty="0" smtClean="0"/>
              <a:t>Öte </a:t>
            </a:r>
            <a:r>
              <a:rPr lang="tr-TR" dirty="0"/>
              <a:t>yandan değer algısı duruma göre de değişkenlik gösterecektir</a:t>
            </a:r>
            <a:r>
              <a:rPr lang="tr-TR" dirty="0" smtClean="0"/>
              <a:t>.</a:t>
            </a:r>
          </a:p>
          <a:p>
            <a:endParaRPr lang="tr-TR" dirty="0" smtClean="0"/>
          </a:p>
          <a:p>
            <a:r>
              <a:rPr lang="tr-TR" dirty="0" smtClean="0"/>
              <a:t>Örneğin </a:t>
            </a:r>
            <a:r>
              <a:rPr lang="tr-TR" dirty="0"/>
              <a:t>kaza, hastalık gibi acil durumlarda hizmetin hızlı olması daha değerli olurken, normal şartlarda aynı hizmetin daha kaliteli ya da ucuz olması daha değerli olabilir. </a:t>
            </a:r>
          </a:p>
        </p:txBody>
      </p:sp>
    </p:spTree>
    <p:extLst>
      <p:ext uri="{BB962C8B-B14F-4D97-AF65-F5344CB8AC3E}">
        <p14:creationId xmlns:p14="http://schemas.microsoft.com/office/powerpoint/2010/main" val="3990206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5400600"/>
          </a:xfrm>
        </p:spPr>
        <p:txBody>
          <a:bodyPr/>
          <a:lstStyle/>
          <a:p>
            <a:pPr marL="0" indent="0">
              <a:spcBef>
                <a:spcPts val="0"/>
              </a:spcBef>
              <a:buNone/>
            </a:pPr>
            <a:r>
              <a:rPr lang="tr-TR" sz="2400" b="1" dirty="0" smtClean="0"/>
              <a:t>Müşteriler açısından değer dört farklı şekilde tanımlanabilir:</a:t>
            </a:r>
          </a:p>
          <a:p>
            <a:pPr marL="0" indent="0">
              <a:spcBef>
                <a:spcPts val="0"/>
              </a:spcBef>
              <a:buNone/>
            </a:pPr>
            <a:endParaRPr lang="tr-TR" dirty="0"/>
          </a:p>
          <a:p>
            <a:pPr marL="0" indent="0">
              <a:spcBef>
                <a:spcPts val="0"/>
              </a:spcBef>
              <a:buNone/>
            </a:pPr>
            <a:r>
              <a:rPr lang="tr-TR" b="1" dirty="0" smtClean="0"/>
              <a:t>1- Değer, düşük fiyattır: </a:t>
            </a:r>
            <a:r>
              <a:rPr lang="tr-TR" dirty="0" smtClean="0"/>
              <a:t>Bazı </a:t>
            </a:r>
            <a:r>
              <a:rPr lang="tr-TR" dirty="0"/>
              <a:t>müşteriler için bir hizmeti düşük fiyattan satın almak değer ile eşdeğerdir. </a:t>
            </a:r>
            <a:endParaRPr lang="tr-TR" dirty="0" smtClean="0"/>
          </a:p>
          <a:p>
            <a:pPr marL="0" indent="0">
              <a:spcBef>
                <a:spcPts val="0"/>
              </a:spcBef>
              <a:buNone/>
            </a:pPr>
            <a:endParaRPr lang="tr-TR" dirty="0" smtClean="0"/>
          </a:p>
          <a:p>
            <a:pPr marL="0" indent="0">
              <a:spcBef>
                <a:spcPts val="0"/>
              </a:spcBef>
              <a:buNone/>
            </a:pPr>
            <a:r>
              <a:rPr lang="tr-TR" dirty="0" smtClean="0"/>
              <a:t>Örneğin </a:t>
            </a:r>
            <a:r>
              <a:rPr lang="tr-TR" dirty="0"/>
              <a:t>sezon indirimlerinde ya da erken rezervasyon ile bir hizmeti düşük fiyattan satın alan bir müşterinin algıladığı değer daha fazla olur. </a:t>
            </a:r>
            <a:endParaRPr lang="tr-TR" dirty="0" smtClean="0"/>
          </a:p>
          <a:p>
            <a:pPr marL="0" indent="0">
              <a:spcBef>
                <a:spcPts val="0"/>
              </a:spcBef>
              <a:buNone/>
            </a:pPr>
            <a:endParaRPr lang="tr-TR" dirty="0"/>
          </a:p>
          <a:p>
            <a:pPr marL="0" indent="0">
              <a:spcBef>
                <a:spcPts val="0"/>
              </a:spcBef>
              <a:buNone/>
            </a:pPr>
            <a:r>
              <a:rPr lang="tr-TR" b="1" dirty="0" smtClean="0"/>
              <a:t>2- Değer, müşterinin bir hizmette görmek</a:t>
            </a:r>
            <a:r>
              <a:rPr lang="tr-TR" b="1" dirty="0"/>
              <a:t> </a:t>
            </a:r>
            <a:r>
              <a:rPr lang="tr-TR" b="1" dirty="0" smtClean="0"/>
              <a:t>istediği her şeydir: </a:t>
            </a:r>
            <a:r>
              <a:rPr lang="tr-TR" dirty="0" smtClean="0"/>
              <a:t>Bazı </a:t>
            </a:r>
            <a:r>
              <a:rPr lang="tr-TR" dirty="0"/>
              <a:t>müşteriler için ise değer, hizmete ödedikleri fiyattan ziyade hizmetten edindikleri kazanımlarla eşdeğerdir. </a:t>
            </a:r>
            <a:endParaRPr lang="tr-TR" dirty="0" smtClean="0"/>
          </a:p>
          <a:p>
            <a:pPr marL="0" indent="0">
              <a:spcBef>
                <a:spcPts val="0"/>
              </a:spcBef>
              <a:buNone/>
            </a:pPr>
            <a:endParaRPr lang="tr-TR" dirty="0"/>
          </a:p>
          <a:p>
            <a:pPr marL="0" indent="0">
              <a:spcBef>
                <a:spcPts val="0"/>
              </a:spcBef>
              <a:buNone/>
            </a:pPr>
            <a:r>
              <a:rPr lang="tr-TR" dirty="0" smtClean="0"/>
              <a:t>Örneğin </a:t>
            </a:r>
            <a:r>
              <a:rPr lang="tr-TR" dirty="0"/>
              <a:t>eğitim, sağlık gibi hizmetlerde kalite, memnuniyet, ulaşım hizmetlerinde konfor, güvenlik bir değer göstergesi olabilir. </a:t>
            </a:r>
          </a:p>
        </p:txBody>
      </p:sp>
    </p:spTree>
    <p:extLst>
      <p:ext uri="{BB962C8B-B14F-4D97-AF65-F5344CB8AC3E}">
        <p14:creationId xmlns:p14="http://schemas.microsoft.com/office/powerpoint/2010/main" val="1495748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5040560"/>
          </a:xfrm>
        </p:spPr>
        <p:txBody>
          <a:bodyPr/>
          <a:lstStyle/>
          <a:p>
            <a:pPr marL="0" lvl="0" indent="0">
              <a:buClr>
                <a:srgbClr val="000000"/>
              </a:buClr>
              <a:buNone/>
            </a:pPr>
            <a:r>
              <a:rPr lang="tr-TR" b="1" dirty="0" smtClean="0"/>
              <a:t>3- Değer, müşterinin ödediği fiyat karşılık alacağı kalitedir:</a:t>
            </a:r>
            <a:r>
              <a:rPr lang="tr-TR" dirty="0"/>
              <a:t>	</a:t>
            </a:r>
            <a:endParaRPr lang="tr-TR" dirty="0" smtClean="0"/>
          </a:p>
          <a:p>
            <a:pPr marL="0" lvl="0" indent="0">
              <a:buClr>
                <a:srgbClr val="000000"/>
              </a:buClr>
              <a:buNone/>
            </a:pPr>
            <a:r>
              <a:rPr lang="tr-TR" dirty="0" smtClean="0"/>
              <a:t>Çoğu </a:t>
            </a:r>
            <a:r>
              <a:rPr lang="tr-TR" dirty="0"/>
              <a:t>müşteri için de değer ödediği fiyat karşılığında yeterince kaliteli hizmet alıp almamasıyla eşdeğerdir. </a:t>
            </a:r>
            <a:endParaRPr lang="tr-TR" dirty="0" smtClean="0"/>
          </a:p>
          <a:p>
            <a:pPr marL="0" lvl="0" indent="0">
              <a:buClr>
                <a:srgbClr val="000000"/>
              </a:buClr>
              <a:buNone/>
            </a:pPr>
            <a:endParaRPr lang="tr-TR" dirty="0"/>
          </a:p>
          <a:p>
            <a:pPr marL="0" lvl="0" indent="0">
              <a:buClr>
                <a:srgbClr val="000000"/>
              </a:buClr>
              <a:buNone/>
            </a:pPr>
            <a:r>
              <a:rPr lang="tr-TR" dirty="0" smtClean="0"/>
              <a:t>Müşteri </a:t>
            </a:r>
            <a:r>
              <a:rPr lang="tr-TR" dirty="0"/>
              <a:t>ödediği fiyata karşılığında hizmetten beklediği kaliteyi bulamazsa o hizmet müşteri gözünde değerli değildir. </a:t>
            </a:r>
            <a:endParaRPr lang="tr-TR" dirty="0" smtClean="0"/>
          </a:p>
          <a:p>
            <a:pPr marL="0" lvl="0" indent="0">
              <a:buClr>
                <a:srgbClr val="000000"/>
              </a:buClr>
              <a:buNone/>
            </a:pPr>
            <a:endParaRPr lang="tr-TR" dirty="0"/>
          </a:p>
          <a:p>
            <a:pPr marL="0" lvl="0" indent="0">
              <a:buClr>
                <a:srgbClr val="000000"/>
              </a:buClr>
              <a:buNone/>
            </a:pPr>
            <a:r>
              <a:rPr lang="tr-TR" b="1" dirty="0" smtClean="0"/>
              <a:t>4- Değer, müşterinin verdiği</a:t>
            </a:r>
            <a:r>
              <a:rPr lang="tr-TR" b="1" dirty="0"/>
              <a:t> </a:t>
            </a:r>
            <a:r>
              <a:rPr lang="tr-TR" b="1" dirty="0" smtClean="0"/>
              <a:t>şeye karşılık aldığı şeydir:</a:t>
            </a:r>
            <a:endParaRPr lang="tr-TR" dirty="0"/>
          </a:p>
          <a:p>
            <a:pPr marL="0" lvl="0" indent="0">
              <a:buClr>
                <a:srgbClr val="000000"/>
              </a:buClr>
              <a:buNone/>
            </a:pPr>
            <a:r>
              <a:rPr lang="tr-TR" dirty="0" smtClean="0"/>
              <a:t>Bazı </a:t>
            </a:r>
            <a:r>
              <a:rPr lang="tr-TR" dirty="0"/>
              <a:t>müşteriler ise hizmeti değerlendirirken harcadıkları paranın </a:t>
            </a:r>
            <a:r>
              <a:rPr lang="tr-TR" dirty="0" smtClean="0"/>
              <a:t>yanı sıra </a:t>
            </a:r>
            <a:r>
              <a:rPr lang="tr-TR" dirty="0"/>
              <a:t>harcadıkları zaman, çaba gibi etkenleri de dikkate alırlar. </a:t>
            </a:r>
            <a:endParaRPr lang="tr-TR" dirty="0" smtClean="0"/>
          </a:p>
          <a:p>
            <a:pPr marL="0" lvl="0" indent="0">
              <a:buClr>
                <a:srgbClr val="000000"/>
              </a:buClr>
              <a:buNone/>
            </a:pPr>
            <a:endParaRPr lang="tr-TR" dirty="0"/>
          </a:p>
          <a:p>
            <a:pPr marL="0" lvl="0" indent="0">
              <a:buClr>
                <a:srgbClr val="000000"/>
              </a:buClr>
              <a:buNone/>
            </a:pPr>
            <a:r>
              <a:rPr lang="tr-TR" dirty="0" smtClean="0"/>
              <a:t>Örneğin </a:t>
            </a:r>
            <a:r>
              <a:rPr lang="tr-TR" dirty="0"/>
              <a:t>bir hizmetin kaliteli oluşunun yanında hızlı oluşu, kolay ulaşılabilirliği gibi etkenler de önemlidir. </a:t>
            </a:r>
          </a:p>
          <a:p>
            <a:endParaRPr lang="tr-TR" dirty="0"/>
          </a:p>
        </p:txBody>
      </p:sp>
    </p:spTree>
    <p:extLst>
      <p:ext uri="{BB962C8B-B14F-4D97-AF65-F5344CB8AC3E}">
        <p14:creationId xmlns:p14="http://schemas.microsoft.com/office/powerpoint/2010/main" val="396857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Tartışma Soruları</a:t>
            </a:r>
            <a:endParaRPr lang="tr-TR" b="1" dirty="0"/>
          </a:p>
        </p:txBody>
      </p:sp>
      <p:sp>
        <p:nvSpPr>
          <p:cNvPr id="3" name="İçerik Yer Tutucusu 2"/>
          <p:cNvSpPr>
            <a:spLocks noGrp="1"/>
          </p:cNvSpPr>
          <p:nvPr>
            <p:ph idx="1"/>
          </p:nvPr>
        </p:nvSpPr>
        <p:spPr>
          <a:xfrm>
            <a:off x="467544" y="2780928"/>
            <a:ext cx="8229600" cy="2664296"/>
          </a:xfrm>
        </p:spPr>
        <p:txBody>
          <a:bodyPr/>
          <a:lstStyle/>
          <a:p>
            <a:pPr marL="0" indent="0" algn="just">
              <a:spcBef>
                <a:spcPts val="0"/>
              </a:spcBef>
              <a:spcAft>
                <a:spcPts val="0"/>
              </a:spcAft>
              <a:buNone/>
              <a:tabLst>
                <a:tab pos="381000" algn="l"/>
              </a:tabLst>
            </a:pPr>
            <a:r>
              <a:rPr lang="tr-TR" sz="2400" b="1" dirty="0">
                <a:latin typeface="Calibri"/>
                <a:ea typeface="Calibri"/>
                <a:cs typeface="Times New Roman"/>
              </a:rPr>
              <a:t>1. Hizmetlerin fiyatlandırılmasını güçleştiren sebepler nelerdir?</a:t>
            </a:r>
          </a:p>
          <a:p>
            <a:pPr marL="0" indent="0" algn="just">
              <a:spcBef>
                <a:spcPts val="0"/>
              </a:spcBef>
              <a:spcAft>
                <a:spcPts val="0"/>
              </a:spcAft>
              <a:buNone/>
              <a:tabLst>
                <a:tab pos="381000" algn="l"/>
              </a:tabLst>
            </a:pPr>
            <a:r>
              <a:rPr lang="tr-TR" sz="2400" b="1" dirty="0" smtClean="0">
                <a:latin typeface="Calibri"/>
                <a:ea typeface="Calibri"/>
                <a:cs typeface="Times New Roman"/>
              </a:rPr>
              <a:t>2. Hizmetlerde </a:t>
            </a:r>
            <a:r>
              <a:rPr lang="tr-TR" sz="2400" b="1" dirty="0">
                <a:latin typeface="Calibri"/>
                <a:ea typeface="Calibri"/>
                <a:cs typeface="Times New Roman"/>
              </a:rPr>
              <a:t>fiyatlandırmayı etkileyen faktörler hakkında tartışınız.</a:t>
            </a:r>
          </a:p>
          <a:p>
            <a:pPr marL="0" indent="0" algn="just">
              <a:spcBef>
                <a:spcPts val="0"/>
              </a:spcBef>
              <a:spcAft>
                <a:spcPts val="0"/>
              </a:spcAft>
              <a:buNone/>
              <a:tabLst>
                <a:tab pos="381000" algn="l"/>
              </a:tabLst>
            </a:pPr>
            <a:r>
              <a:rPr lang="tr-TR" sz="2400" b="1" dirty="0">
                <a:latin typeface="Calibri"/>
                <a:ea typeface="Calibri"/>
                <a:cs typeface="Times New Roman"/>
              </a:rPr>
              <a:t>3. Sizce hizmetler için hangi fiyatlandırma yöntemi en uygun olur?</a:t>
            </a:r>
          </a:p>
          <a:p>
            <a:pPr marL="0" indent="0" algn="just">
              <a:spcBef>
                <a:spcPts val="0"/>
              </a:spcBef>
              <a:spcAft>
                <a:spcPts val="0"/>
              </a:spcAft>
              <a:buNone/>
              <a:tabLst>
                <a:tab pos="381000" algn="l"/>
              </a:tabLst>
            </a:pPr>
            <a:r>
              <a:rPr lang="tr-TR" sz="2400" b="1" dirty="0">
                <a:latin typeface="Calibri"/>
                <a:ea typeface="Calibri"/>
                <a:cs typeface="Times New Roman"/>
              </a:rPr>
              <a:t>4. Hizmetlerde fiyatlandırma politikalarına örnekler veriniz. </a:t>
            </a:r>
            <a:endParaRPr lang="tr-TR" sz="2400" b="1" dirty="0">
              <a:effectLst/>
              <a:latin typeface="Times New Roman"/>
              <a:ea typeface="Calibri"/>
              <a:cs typeface="Times New Roman"/>
            </a:endParaRPr>
          </a:p>
        </p:txBody>
      </p:sp>
    </p:spTree>
    <p:extLst>
      <p:ext uri="{BB962C8B-B14F-4D97-AF65-F5344CB8AC3E}">
        <p14:creationId xmlns:p14="http://schemas.microsoft.com/office/powerpoint/2010/main" val="2023782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GELECEK BÖLÜM</a:t>
            </a:r>
            <a:endParaRPr lang="tr-TR" b="1" dirty="0"/>
          </a:p>
        </p:txBody>
      </p:sp>
      <p:sp>
        <p:nvSpPr>
          <p:cNvPr id="3" name="İçerik Yer Tutucusu 2"/>
          <p:cNvSpPr>
            <a:spLocks noGrp="1"/>
          </p:cNvSpPr>
          <p:nvPr>
            <p:ph idx="1"/>
          </p:nvPr>
        </p:nvSpPr>
        <p:spPr>
          <a:xfrm>
            <a:off x="467544" y="2276872"/>
            <a:ext cx="8229600" cy="3312368"/>
          </a:xfrm>
        </p:spPr>
        <p:txBody>
          <a:bodyPr/>
          <a:lstStyle/>
          <a:p>
            <a:pPr marL="0" indent="0">
              <a:lnSpc>
                <a:spcPct val="107000"/>
              </a:lnSpc>
              <a:spcAft>
                <a:spcPts val="800"/>
              </a:spcAft>
              <a:buNone/>
            </a:pPr>
            <a:endParaRPr lang="tr-TR" sz="3200" b="1" dirty="0" smtClean="0">
              <a:latin typeface="Calibri"/>
              <a:ea typeface="Calibri"/>
              <a:cs typeface="Times New Roman"/>
            </a:endParaRPr>
          </a:p>
          <a:p>
            <a:pPr marL="0" indent="0">
              <a:lnSpc>
                <a:spcPct val="107000"/>
              </a:lnSpc>
              <a:spcAft>
                <a:spcPts val="800"/>
              </a:spcAft>
              <a:buNone/>
            </a:pPr>
            <a:r>
              <a:rPr lang="tr-TR" sz="3000" b="1" dirty="0" smtClean="0">
                <a:ea typeface="Calibri"/>
                <a:cs typeface="Times New Roman"/>
              </a:rPr>
              <a:t>BÖLÜM 6: </a:t>
            </a:r>
          </a:p>
          <a:p>
            <a:pPr marL="0" indent="0">
              <a:lnSpc>
                <a:spcPct val="107000"/>
              </a:lnSpc>
              <a:spcAft>
                <a:spcPts val="800"/>
              </a:spcAft>
              <a:buNone/>
            </a:pPr>
            <a:r>
              <a:rPr lang="tr-TR" sz="3000" b="1" dirty="0" smtClean="0">
                <a:ea typeface="Calibri"/>
                <a:cs typeface="Times New Roman"/>
              </a:rPr>
              <a:t>Hizmet Pazarlaması Karması 3: Dağıtım</a:t>
            </a:r>
          </a:p>
          <a:p>
            <a:pPr marL="0" indent="0">
              <a:buNone/>
            </a:pPr>
            <a:endParaRPr lang="tr-TR" dirty="0"/>
          </a:p>
        </p:txBody>
      </p:sp>
    </p:spTree>
    <p:extLst>
      <p:ext uri="{BB962C8B-B14F-4D97-AF65-F5344CB8AC3E}">
        <p14:creationId xmlns:p14="http://schemas.microsoft.com/office/powerpoint/2010/main" val="4142486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836712"/>
            <a:ext cx="6781800" cy="1127978"/>
          </a:xfrm>
        </p:spPr>
        <p:txBody>
          <a:bodyPr/>
          <a:lstStyle/>
          <a:p>
            <a:r>
              <a:rPr lang="tr-TR" b="1" dirty="0"/>
              <a:t>Hizmet Fiyatlandırmasında Karşılaşılan </a:t>
            </a:r>
            <a:r>
              <a:rPr lang="tr-TR" b="1" dirty="0" smtClean="0"/>
              <a:t>Güçlükler</a:t>
            </a:r>
            <a:endParaRPr lang="tr-TR" b="1" dirty="0"/>
          </a:p>
        </p:txBody>
      </p:sp>
      <p:sp>
        <p:nvSpPr>
          <p:cNvPr id="3" name="İçerik Yer Tutucusu 2"/>
          <p:cNvSpPr>
            <a:spLocks noGrp="1"/>
          </p:cNvSpPr>
          <p:nvPr>
            <p:ph idx="1"/>
          </p:nvPr>
        </p:nvSpPr>
        <p:spPr>
          <a:xfrm>
            <a:off x="467544" y="2204864"/>
            <a:ext cx="8352928" cy="4464496"/>
          </a:xfrm>
        </p:spPr>
        <p:txBody>
          <a:bodyPr/>
          <a:lstStyle/>
          <a:p>
            <a:r>
              <a:rPr lang="tr-TR" dirty="0">
                <a:cs typeface="Calibri" pitchFamily="34" charset="0"/>
              </a:rPr>
              <a:t>İşletmeler fiyatlandırma stratejilerini doğru seçtiklerinde istedikleri karlara ulaşmaları kolaylaşır. </a:t>
            </a:r>
            <a:endParaRPr lang="tr-TR" dirty="0" smtClean="0">
              <a:cs typeface="Calibri" pitchFamily="34" charset="0"/>
            </a:endParaRPr>
          </a:p>
          <a:p>
            <a:r>
              <a:rPr lang="tr-TR" dirty="0" smtClean="0">
                <a:cs typeface="Calibri" pitchFamily="34" charset="0"/>
              </a:rPr>
              <a:t>Ancak </a:t>
            </a:r>
            <a:r>
              <a:rPr lang="tr-TR" dirty="0">
                <a:cs typeface="Calibri" pitchFamily="34" charset="0"/>
              </a:rPr>
              <a:t>hizmetlerin fiyatlandırılması ürünlere göre daha zordur. </a:t>
            </a:r>
            <a:endParaRPr lang="tr-TR" dirty="0" smtClean="0">
              <a:cs typeface="Calibri" pitchFamily="34" charset="0"/>
            </a:endParaRPr>
          </a:p>
          <a:p>
            <a:r>
              <a:rPr lang="tr-TR" dirty="0" smtClean="0">
                <a:cs typeface="Calibri" pitchFamily="34" charset="0"/>
              </a:rPr>
              <a:t>Bu </a:t>
            </a:r>
            <a:r>
              <a:rPr lang="tr-TR" dirty="0">
                <a:cs typeface="Calibri" pitchFamily="34" charset="0"/>
              </a:rPr>
              <a:t>durum yine hizmetleri ürünlerden farklılaştıran özelliklerden </a:t>
            </a:r>
            <a:r>
              <a:rPr lang="tr-TR" dirty="0" smtClean="0">
                <a:cs typeface="Calibri" pitchFamily="34" charset="0"/>
              </a:rPr>
              <a:t>kaynaklanmaktadır. </a:t>
            </a:r>
          </a:p>
          <a:p>
            <a:endParaRPr lang="tr-TR" dirty="0" smtClean="0">
              <a:cs typeface="Calibri" pitchFamily="34" charset="0"/>
            </a:endParaRPr>
          </a:p>
          <a:p>
            <a:r>
              <a:rPr lang="tr-TR" dirty="0" smtClean="0">
                <a:cs typeface="Calibri" pitchFamily="34" charset="0"/>
              </a:rPr>
              <a:t>En </a:t>
            </a:r>
            <a:r>
              <a:rPr lang="tr-TR" dirty="0">
                <a:cs typeface="Calibri" pitchFamily="34" charset="0"/>
              </a:rPr>
              <a:t>başta soyutluk kavramı hizmetlerin fiyatlandırılmasını </a:t>
            </a:r>
            <a:r>
              <a:rPr lang="tr-TR" dirty="0" smtClean="0">
                <a:cs typeface="Calibri" pitchFamily="34" charset="0"/>
              </a:rPr>
              <a:t>zorlaştırır</a:t>
            </a:r>
            <a:r>
              <a:rPr lang="tr-TR" dirty="0">
                <a:cs typeface="Calibri" pitchFamily="34" charset="0"/>
              </a:rPr>
              <a:t>. </a:t>
            </a:r>
            <a:endParaRPr lang="tr-TR" dirty="0" smtClean="0">
              <a:cs typeface="Calibri" pitchFamily="34" charset="0"/>
            </a:endParaRPr>
          </a:p>
          <a:p>
            <a:r>
              <a:rPr lang="tr-TR" dirty="0" smtClean="0">
                <a:cs typeface="Calibri" pitchFamily="34" charset="0"/>
              </a:rPr>
              <a:t>Çünkü </a:t>
            </a:r>
            <a:r>
              <a:rPr lang="tr-TR" dirty="0">
                <a:cs typeface="Calibri" pitchFamily="34" charset="0"/>
              </a:rPr>
              <a:t>müşterilerin ürünlerde olduğu gibi hizmeti eline alıp incelemesi veya denemesi mümkün değildir. </a:t>
            </a:r>
            <a:endParaRPr lang="tr-TR" dirty="0" smtClean="0">
              <a:cs typeface="Calibri" pitchFamily="34" charset="0"/>
            </a:endParaRPr>
          </a:p>
          <a:p>
            <a:r>
              <a:rPr lang="tr-TR" dirty="0" smtClean="0">
                <a:cs typeface="Calibri" pitchFamily="34" charset="0"/>
              </a:rPr>
              <a:t>Daha </a:t>
            </a:r>
            <a:r>
              <a:rPr lang="tr-TR" dirty="0">
                <a:cs typeface="Calibri" pitchFamily="34" charset="0"/>
              </a:rPr>
              <a:t>çok tavsiye ve </a:t>
            </a:r>
            <a:r>
              <a:rPr lang="tr-TR" dirty="0" smtClean="0">
                <a:cs typeface="Calibri" pitchFamily="34" charset="0"/>
              </a:rPr>
              <a:t>fiyat, </a:t>
            </a:r>
            <a:r>
              <a:rPr lang="tr-TR" dirty="0">
                <a:cs typeface="Calibri" pitchFamily="34" charset="0"/>
              </a:rPr>
              <a:t>karar vermeye yardımcı olur. </a:t>
            </a:r>
            <a:endParaRPr lang="tr-TR" dirty="0" smtClean="0">
              <a:cs typeface="Calibri" pitchFamily="34" charset="0"/>
            </a:endParaRPr>
          </a:p>
          <a:p>
            <a:r>
              <a:rPr lang="tr-TR" dirty="0" smtClean="0">
                <a:cs typeface="Calibri" pitchFamily="34" charset="0"/>
              </a:rPr>
              <a:t>Müşteriler </a:t>
            </a:r>
            <a:r>
              <a:rPr lang="tr-TR" dirty="0">
                <a:cs typeface="Calibri" pitchFamily="34" charset="0"/>
              </a:rPr>
              <a:t>özellikle fiyat ve hizmet kalitesi hakkında yakından ilişki kurarlar</a:t>
            </a:r>
            <a:r>
              <a:rPr lang="tr-TR" dirty="0" smtClean="0">
                <a:cs typeface="Calibri" pitchFamily="34" charset="0"/>
              </a:rPr>
              <a:t>.</a:t>
            </a:r>
          </a:p>
          <a:p>
            <a:endParaRPr lang="tr-TR" dirty="0"/>
          </a:p>
          <a:p>
            <a:pPr marL="0" indent="0">
              <a:buNone/>
            </a:pPr>
            <a:r>
              <a:rPr lang="tr-TR" dirty="0" smtClean="0"/>
              <a:t> </a:t>
            </a:r>
            <a:endParaRPr lang="tr-TR" dirty="0"/>
          </a:p>
        </p:txBody>
      </p:sp>
    </p:spTree>
    <p:extLst>
      <p:ext uri="{BB962C8B-B14F-4D97-AF65-F5344CB8AC3E}">
        <p14:creationId xmlns:p14="http://schemas.microsoft.com/office/powerpoint/2010/main" val="173836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96752"/>
            <a:ext cx="8352928" cy="5040560"/>
          </a:xfrm>
        </p:spPr>
        <p:txBody>
          <a:bodyPr/>
          <a:lstStyle/>
          <a:p>
            <a:pPr lvl="0">
              <a:spcBef>
                <a:spcPts val="0"/>
              </a:spcBef>
              <a:buClr>
                <a:srgbClr val="000000"/>
              </a:buClr>
            </a:pPr>
            <a:r>
              <a:rPr lang="tr-TR" dirty="0">
                <a:cs typeface="Calibri" pitchFamily="34" charset="0"/>
              </a:rPr>
              <a:t>Hizmetlerin maliyetlerindeki soyutluk da fiyatın belirlenmesini ve değeri etkilemektedir. </a:t>
            </a:r>
            <a:endParaRPr lang="tr-TR" dirty="0" smtClean="0">
              <a:cs typeface="Calibri" pitchFamily="34" charset="0"/>
            </a:endParaRPr>
          </a:p>
          <a:p>
            <a:pPr lvl="0">
              <a:spcBef>
                <a:spcPts val="0"/>
              </a:spcBef>
              <a:buClr>
                <a:srgbClr val="000000"/>
              </a:buClr>
            </a:pPr>
            <a:endParaRPr lang="tr-TR" dirty="0">
              <a:cs typeface="Calibri" pitchFamily="34" charset="0"/>
            </a:endParaRPr>
          </a:p>
          <a:p>
            <a:pPr lvl="0">
              <a:spcBef>
                <a:spcPts val="0"/>
              </a:spcBef>
              <a:buClr>
                <a:srgbClr val="000000"/>
              </a:buClr>
            </a:pPr>
            <a:r>
              <a:rPr lang="tr-TR" dirty="0" smtClean="0">
                <a:cs typeface="Calibri" pitchFamily="34" charset="0"/>
              </a:rPr>
              <a:t>Değer </a:t>
            </a:r>
            <a:r>
              <a:rPr lang="tr-TR" dirty="0">
                <a:cs typeface="Calibri" pitchFamily="34" charset="0"/>
              </a:rPr>
              <a:t>kavramının kişiden kişiye değişmesi de herkese uygun bir fiyat belirlemeyi güçleştirmektedir. </a:t>
            </a:r>
            <a:endParaRPr lang="tr-TR" dirty="0" smtClean="0">
              <a:cs typeface="Calibri" pitchFamily="34" charset="0"/>
            </a:endParaRPr>
          </a:p>
          <a:p>
            <a:pPr lvl="0">
              <a:spcBef>
                <a:spcPts val="0"/>
              </a:spcBef>
              <a:buClr>
                <a:srgbClr val="000000"/>
              </a:buClr>
            </a:pPr>
            <a:endParaRPr lang="tr-TR" dirty="0">
              <a:cs typeface="Calibri" pitchFamily="34" charset="0"/>
            </a:endParaRPr>
          </a:p>
          <a:p>
            <a:pPr lvl="0">
              <a:spcBef>
                <a:spcPts val="0"/>
              </a:spcBef>
              <a:buClr>
                <a:srgbClr val="000000"/>
              </a:buClr>
            </a:pPr>
            <a:r>
              <a:rPr lang="tr-TR" dirty="0">
                <a:cs typeface="Calibri" pitchFamily="34" charset="0"/>
              </a:rPr>
              <a:t>Diğer bir güçlük hizmetlerin stoklanamama yani saklanamama </a:t>
            </a:r>
            <a:r>
              <a:rPr lang="tr-TR" dirty="0" smtClean="0">
                <a:cs typeface="Calibri" pitchFamily="34" charset="0"/>
              </a:rPr>
              <a:t>özelliğidir. </a:t>
            </a:r>
          </a:p>
          <a:p>
            <a:pPr lvl="0">
              <a:spcBef>
                <a:spcPts val="0"/>
              </a:spcBef>
              <a:buClr>
                <a:srgbClr val="000000"/>
              </a:buClr>
            </a:pPr>
            <a:endParaRPr lang="tr-TR" dirty="0">
              <a:cs typeface="Calibri" pitchFamily="34" charset="0"/>
            </a:endParaRPr>
          </a:p>
          <a:p>
            <a:pPr lvl="0">
              <a:spcBef>
                <a:spcPts val="0"/>
              </a:spcBef>
              <a:buClr>
                <a:srgbClr val="000000"/>
              </a:buClr>
            </a:pPr>
            <a:r>
              <a:rPr lang="tr-TR" dirty="0" smtClean="0">
                <a:cs typeface="Calibri" pitchFamily="34" charset="0"/>
              </a:rPr>
              <a:t> </a:t>
            </a:r>
            <a:r>
              <a:rPr lang="tr-TR" dirty="0">
                <a:cs typeface="Calibri" pitchFamily="34" charset="0"/>
              </a:rPr>
              <a:t>Hizmetlerin verildiği anda değişken maliyetlerin olması ve her an değişebilir özelliği nedeniyle gerçek fiyatın önceden belirlenmiş ölçütler dikkate alınarak hesaplanması pek mümkün değildir. </a:t>
            </a:r>
          </a:p>
          <a:p>
            <a:pPr lvl="0">
              <a:spcBef>
                <a:spcPts val="0"/>
              </a:spcBef>
              <a:buClr>
                <a:srgbClr val="000000"/>
              </a:buClr>
            </a:pPr>
            <a:endParaRPr lang="tr-TR" dirty="0">
              <a:cs typeface="Calibri" pitchFamily="34" charset="0"/>
            </a:endParaRPr>
          </a:p>
          <a:p>
            <a:pPr lvl="0">
              <a:spcBef>
                <a:spcPts val="0"/>
              </a:spcBef>
              <a:buClr>
                <a:srgbClr val="000000"/>
              </a:buClr>
            </a:pPr>
            <a:r>
              <a:rPr lang="tr-TR" dirty="0">
                <a:cs typeface="Calibri" pitchFamily="34" charset="0"/>
              </a:rPr>
              <a:t>İşletmelerin, üretecekleri hizmetler için önceden belirledikleri bir fiyat olmasına karşın, pek çok hizmetin fiyatı, hizmetin pazarlandığı anda değişme göstermektedir. </a:t>
            </a:r>
          </a:p>
          <a:p>
            <a:pPr marL="0" lvl="0" indent="0">
              <a:spcBef>
                <a:spcPts val="0"/>
              </a:spcBef>
              <a:buClr>
                <a:srgbClr val="000000"/>
              </a:buClr>
              <a:buNone/>
            </a:pPr>
            <a:endParaRPr lang="tr-TR" dirty="0" smtClean="0">
              <a:cs typeface="Calibri" pitchFamily="34" charset="0"/>
            </a:endParaRPr>
          </a:p>
          <a:p>
            <a:pPr lvl="0">
              <a:buClr>
                <a:srgbClr val="000000"/>
              </a:buClr>
            </a:pPr>
            <a:endParaRPr lang="tr-TR" dirty="0"/>
          </a:p>
          <a:p>
            <a:endParaRPr lang="tr-TR" dirty="0"/>
          </a:p>
        </p:txBody>
      </p:sp>
    </p:spTree>
    <p:extLst>
      <p:ext uri="{BB962C8B-B14F-4D97-AF65-F5344CB8AC3E}">
        <p14:creationId xmlns:p14="http://schemas.microsoft.com/office/powerpoint/2010/main" val="141611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752528"/>
          </a:xfrm>
        </p:spPr>
        <p:txBody>
          <a:bodyPr/>
          <a:lstStyle/>
          <a:p>
            <a:pPr lvl="0">
              <a:spcBef>
                <a:spcPts val="0"/>
              </a:spcBef>
              <a:buClr>
                <a:srgbClr val="000000"/>
              </a:buClr>
            </a:pPr>
            <a:r>
              <a:rPr lang="tr-TR" sz="2200" dirty="0">
                <a:cs typeface="Calibri" pitchFamily="34" charset="0"/>
              </a:rPr>
              <a:t>Ayrıca hizmetlerde standart bir kalite elde etmenin zor olması da fiyatlamada karşılaşılan bir başka güçlüktür. </a:t>
            </a:r>
            <a:endParaRPr lang="tr-TR" sz="2200" dirty="0" smtClean="0">
              <a:cs typeface="Calibri" pitchFamily="34" charset="0"/>
            </a:endParaRP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a:cs typeface="Calibri" pitchFamily="34" charset="0"/>
              </a:rPr>
              <a:t>Bu, hizmetten beklenen değeri de etkiler. </a:t>
            </a:r>
            <a:endParaRPr lang="tr-TR" sz="2200" dirty="0" smtClean="0">
              <a:cs typeface="Calibri" pitchFamily="34" charset="0"/>
            </a:endParaRPr>
          </a:p>
          <a:p>
            <a:pPr lvl="0">
              <a:spcBef>
                <a:spcPts val="0"/>
              </a:spcBef>
              <a:buClr>
                <a:srgbClr val="000000"/>
              </a:buClr>
            </a:pPr>
            <a:endParaRPr lang="tr-TR" sz="2200" dirty="0" smtClean="0">
              <a:cs typeface="Calibri" pitchFamily="34" charset="0"/>
            </a:endParaRPr>
          </a:p>
          <a:p>
            <a:pPr lvl="0">
              <a:spcBef>
                <a:spcPts val="0"/>
              </a:spcBef>
              <a:buClr>
                <a:srgbClr val="000000"/>
              </a:buClr>
            </a:pPr>
            <a:r>
              <a:rPr lang="tr-TR" sz="2200" dirty="0" smtClean="0">
                <a:cs typeface="Calibri" pitchFamily="34" charset="0"/>
              </a:rPr>
              <a:t>Herkesin hizmetten beklentisi farklıdır.</a:t>
            </a:r>
          </a:p>
          <a:p>
            <a:pPr lvl="0">
              <a:spcBef>
                <a:spcPts val="0"/>
              </a:spcBef>
              <a:buClr>
                <a:srgbClr val="000000"/>
              </a:buClr>
            </a:pPr>
            <a:endParaRPr lang="tr-TR" sz="2200" dirty="0">
              <a:cs typeface="Calibri" pitchFamily="34" charset="0"/>
            </a:endParaRPr>
          </a:p>
          <a:p>
            <a:pPr lvl="0">
              <a:spcBef>
                <a:spcPts val="0"/>
              </a:spcBef>
              <a:buClr>
                <a:srgbClr val="000000"/>
              </a:buClr>
            </a:pPr>
            <a:r>
              <a:rPr lang="tr-TR" sz="2200" dirty="0" smtClean="0"/>
              <a:t>Hizmetlerdeki </a:t>
            </a:r>
            <a:r>
              <a:rPr lang="tr-TR" sz="2200" dirty="0"/>
              <a:t>fiyat-talep elastikiyetinin yüksek oluşu ayrı bir sorundur. </a:t>
            </a:r>
            <a:endParaRPr lang="tr-TR" sz="2200" dirty="0" smtClean="0"/>
          </a:p>
          <a:p>
            <a:pPr lvl="0">
              <a:spcBef>
                <a:spcPts val="0"/>
              </a:spcBef>
              <a:buClr>
                <a:srgbClr val="000000"/>
              </a:buClr>
            </a:pPr>
            <a:endParaRPr lang="tr-TR" sz="2200" dirty="0"/>
          </a:p>
          <a:p>
            <a:pPr lvl="0">
              <a:spcBef>
                <a:spcPts val="0"/>
              </a:spcBef>
              <a:buClr>
                <a:srgbClr val="000000"/>
              </a:buClr>
            </a:pPr>
            <a:r>
              <a:rPr lang="tr-TR" sz="2200" dirty="0" smtClean="0"/>
              <a:t>Bütün </a:t>
            </a:r>
            <a:r>
              <a:rPr lang="tr-TR" sz="2200" dirty="0"/>
              <a:t>bunlar dikkate alındığında, fiyatlama kararlarının bir problem çözme süreci olarak ele alınması gerektiği kendiliğinden ortaya </a:t>
            </a:r>
            <a:r>
              <a:rPr lang="tr-TR" sz="2200" dirty="0" smtClean="0"/>
              <a:t>çıkmaktadır. </a:t>
            </a:r>
            <a:endParaRPr lang="tr-TR" sz="2200" dirty="0"/>
          </a:p>
          <a:p>
            <a:pPr>
              <a:spcBef>
                <a:spcPts val="0"/>
              </a:spcBef>
            </a:pPr>
            <a:endParaRPr lang="tr-TR" sz="2200" dirty="0"/>
          </a:p>
        </p:txBody>
      </p:sp>
    </p:spTree>
    <p:extLst>
      <p:ext uri="{BB962C8B-B14F-4D97-AF65-F5344CB8AC3E}">
        <p14:creationId xmlns:p14="http://schemas.microsoft.com/office/powerpoint/2010/main" val="337527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839946"/>
          </a:xfrm>
        </p:spPr>
        <p:txBody>
          <a:bodyPr/>
          <a:lstStyle/>
          <a:p>
            <a:r>
              <a:rPr lang="tr-TR" b="1" dirty="0"/>
              <a:t>Fiyatlama </a:t>
            </a:r>
            <a:r>
              <a:rPr lang="tr-TR" b="1" dirty="0" smtClean="0"/>
              <a:t>Amaçları</a:t>
            </a:r>
            <a:endParaRPr lang="tr-TR" b="1" dirty="0"/>
          </a:p>
        </p:txBody>
      </p:sp>
      <p:sp>
        <p:nvSpPr>
          <p:cNvPr id="3" name="İçerik Yer Tutucusu 2"/>
          <p:cNvSpPr>
            <a:spLocks noGrp="1"/>
          </p:cNvSpPr>
          <p:nvPr>
            <p:ph idx="1"/>
          </p:nvPr>
        </p:nvSpPr>
        <p:spPr>
          <a:xfrm>
            <a:off x="467544" y="2708920"/>
            <a:ext cx="8229600" cy="2232248"/>
          </a:xfrm>
        </p:spPr>
        <p:txBody>
          <a:bodyPr/>
          <a:lstStyle/>
          <a:p>
            <a:pPr>
              <a:spcBef>
                <a:spcPts val="0"/>
              </a:spcBef>
            </a:pPr>
            <a:r>
              <a:rPr lang="tr-TR" sz="2400" dirty="0">
                <a:cs typeface="Calibri" pitchFamily="34" charset="0"/>
              </a:rPr>
              <a:t>Fiyatlama amaçları arasında en çok bilinen ve uygulananı gelir ve kar maksimizasyonu odaklı olanıdır ve aynı zamanda müşteri odaklı, pazar payı maksimizasyonu ve pazara nüfuz etme şeklinde amaçlar da </a:t>
            </a:r>
            <a:r>
              <a:rPr lang="tr-TR" sz="2400" dirty="0" smtClean="0">
                <a:cs typeface="Calibri" pitchFamily="34" charset="0"/>
              </a:rPr>
              <a:t>sıralanabilir.  </a:t>
            </a:r>
            <a:endParaRPr lang="tr-TR" sz="2400" dirty="0">
              <a:cs typeface="Calibri" pitchFamily="34" charset="0"/>
            </a:endParaRPr>
          </a:p>
          <a:p>
            <a:pPr marL="0" indent="0">
              <a:buNone/>
            </a:pPr>
            <a:endParaRPr lang="tr-TR" dirty="0"/>
          </a:p>
        </p:txBody>
      </p:sp>
    </p:spTree>
    <p:extLst>
      <p:ext uri="{BB962C8B-B14F-4D97-AF65-F5344CB8AC3E}">
        <p14:creationId xmlns:p14="http://schemas.microsoft.com/office/powerpoint/2010/main" val="917393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1340768"/>
            <a:ext cx="6789440" cy="4968552"/>
          </a:xfrm>
        </p:spPr>
        <p:txBody>
          <a:bodyPr/>
          <a:lstStyle/>
          <a:p>
            <a:pPr marL="0" indent="0">
              <a:buNone/>
            </a:pPr>
            <a:r>
              <a:rPr lang="tr-TR" dirty="0"/>
              <a:t>• Kar </a:t>
            </a:r>
            <a:r>
              <a:rPr lang="tr-TR" dirty="0" smtClean="0"/>
              <a:t>maksimizasyonu  </a:t>
            </a:r>
          </a:p>
          <a:p>
            <a:pPr marL="0" indent="0">
              <a:buNone/>
            </a:pPr>
            <a:r>
              <a:rPr lang="tr-TR" dirty="0" smtClean="0"/>
              <a:t>• </a:t>
            </a:r>
            <a:r>
              <a:rPr lang="tr-TR" dirty="0"/>
              <a:t>Satış maksimizasyonu </a:t>
            </a:r>
            <a:endParaRPr lang="tr-TR" dirty="0" smtClean="0"/>
          </a:p>
          <a:p>
            <a:pPr marL="0" indent="0">
              <a:buNone/>
            </a:pPr>
            <a:r>
              <a:rPr lang="tr-TR" dirty="0" smtClean="0"/>
              <a:t>• </a:t>
            </a:r>
            <a:r>
              <a:rPr lang="tr-TR" dirty="0"/>
              <a:t>Pazar payı artışı </a:t>
            </a:r>
            <a:endParaRPr lang="tr-TR" dirty="0" smtClean="0"/>
          </a:p>
          <a:p>
            <a:pPr marL="0" indent="0">
              <a:buNone/>
            </a:pPr>
            <a:r>
              <a:rPr lang="tr-TR" dirty="0" smtClean="0"/>
              <a:t>• </a:t>
            </a:r>
            <a:r>
              <a:rPr lang="tr-TR" dirty="0"/>
              <a:t>Pazar payı maksimizasyonu </a:t>
            </a:r>
            <a:endParaRPr lang="tr-TR" dirty="0" smtClean="0"/>
          </a:p>
          <a:p>
            <a:pPr marL="0" indent="0">
              <a:buNone/>
            </a:pPr>
            <a:r>
              <a:rPr lang="tr-TR" dirty="0" smtClean="0"/>
              <a:t>• </a:t>
            </a:r>
            <a:r>
              <a:rPr lang="tr-TR" dirty="0"/>
              <a:t>Yatırımların geri dönüş oranı (ROI) </a:t>
            </a:r>
            <a:endParaRPr lang="tr-TR" dirty="0" smtClean="0"/>
          </a:p>
          <a:p>
            <a:pPr marL="0" indent="0">
              <a:buNone/>
            </a:pPr>
            <a:r>
              <a:rPr lang="tr-TR" dirty="0" smtClean="0"/>
              <a:t>• </a:t>
            </a:r>
            <a:r>
              <a:rPr lang="tr-TR" dirty="0"/>
              <a:t>Müşteriler için adil fiyat belirleme </a:t>
            </a:r>
            <a:endParaRPr lang="tr-TR" dirty="0" smtClean="0"/>
          </a:p>
          <a:p>
            <a:pPr marL="0" indent="0">
              <a:buNone/>
            </a:pPr>
            <a:r>
              <a:rPr lang="tr-TR" dirty="0" smtClean="0"/>
              <a:t>• </a:t>
            </a:r>
            <a:r>
              <a:rPr lang="tr-TR" dirty="0"/>
              <a:t>Pazara yeni rakiplerin girişine engel olma    </a:t>
            </a:r>
          </a:p>
          <a:p>
            <a:pPr marL="0" indent="0">
              <a:buNone/>
            </a:pPr>
            <a:r>
              <a:rPr lang="tr-TR" dirty="0"/>
              <a:t>• Pazar fiyat istikrarı </a:t>
            </a:r>
            <a:endParaRPr lang="tr-TR" dirty="0" smtClean="0"/>
          </a:p>
          <a:p>
            <a:pPr marL="0" indent="0">
              <a:buNone/>
            </a:pPr>
            <a:r>
              <a:rPr lang="tr-TR" dirty="0" smtClean="0"/>
              <a:t>• </a:t>
            </a:r>
            <a:r>
              <a:rPr lang="tr-TR" dirty="0"/>
              <a:t>Pazar satış istikrarı </a:t>
            </a:r>
            <a:endParaRPr lang="tr-TR" dirty="0" smtClean="0"/>
          </a:p>
          <a:p>
            <a:pPr marL="0" indent="0">
              <a:buNone/>
            </a:pPr>
            <a:r>
              <a:rPr lang="tr-TR" dirty="0" smtClean="0"/>
              <a:t>• </a:t>
            </a:r>
            <a:r>
              <a:rPr lang="tr-TR" dirty="0"/>
              <a:t>Fiyat farklılaştırma </a:t>
            </a:r>
            <a:endParaRPr lang="tr-TR" dirty="0" smtClean="0"/>
          </a:p>
          <a:p>
            <a:pPr marL="0" indent="0">
              <a:buNone/>
            </a:pPr>
            <a:r>
              <a:rPr lang="tr-TR" dirty="0" smtClean="0"/>
              <a:t>• </a:t>
            </a:r>
            <a:r>
              <a:rPr lang="tr-TR" dirty="0"/>
              <a:t>Mevcut müşterileri elde tutma </a:t>
            </a:r>
            <a:endParaRPr lang="tr-TR" dirty="0" smtClean="0"/>
          </a:p>
          <a:p>
            <a:pPr marL="0" indent="0">
              <a:buNone/>
            </a:pPr>
            <a:r>
              <a:rPr lang="tr-TR" dirty="0" smtClean="0"/>
              <a:t>• </a:t>
            </a:r>
            <a:r>
              <a:rPr lang="tr-TR" dirty="0"/>
              <a:t>Mevcut kapasitenin kullanımı         </a:t>
            </a:r>
            <a:endParaRPr lang="tr-TR" dirty="0" smtClean="0"/>
          </a:p>
          <a:p>
            <a:pPr marL="0" indent="0">
              <a:buNone/>
            </a:pPr>
            <a:r>
              <a:rPr lang="tr-TR" dirty="0" smtClean="0"/>
              <a:t>• </a:t>
            </a:r>
            <a:r>
              <a:rPr lang="tr-TR" dirty="0"/>
              <a:t>Uzun dönemli süreklilik </a:t>
            </a:r>
          </a:p>
        </p:txBody>
      </p:sp>
    </p:spTree>
    <p:extLst>
      <p:ext uri="{BB962C8B-B14F-4D97-AF65-F5344CB8AC3E}">
        <p14:creationId xmlns:p14="http://schemas.microsoft.com/office/powerpoint/2010/main" val="1955892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1124744"/>
            <a:ext cx="6781800" cy="1127978"/>
          </a:xfrm>
        </p:spPr>
        <p:txBody>
          <a:bodyPr/>
          <a:lstStyle/>
          <a:p>
            <a:r>
              <a:rPr lang="tr-TR" b="1" dirty="0"/>
              <a:t>Fiyatlandırmayı Etkileyen </a:t>
            </a:r>
            <a:r>
              <a:rPr lang="tr-TR" b="1" dirty="0" smtClean="0"/>
              <a:t>Faktörler</a:t>
            </a:r>
            <a:endParaRPr lang="tr-TR" b="1" dirty="0"/>
          </a:p>
        </p:txBody>
      </p:sp>
      <p:sp>
        <p:nvSpPr>
          <p:cNvPr id="3" name="İçerik Yer Tutucusu 2"/>
          <p:cNvSpPr>
            <a:spLocks noGrp="1"/>
          </p:cNvSpPr>
          <p:nvPr>
            <p:ph idx="1"/>
          </p:nvPr>
        </p:nvSpPr>
        <p:spPr>
          <a:xfrm>
            <a:off x="467544" y="2780928"/>
            <a:ext cx="8229600" cy="3096344"/>
          </a:xfrm>
        </p:spPr>
        <p:txBody>
          <a:bodyPr/>
          <a:lstStyle/>
          <a:p>
            <a:r>
              <a:rPr lang="tr-TR" dirty="0"/>
              <a:t>Fiyatlandırma kararları verilirken, sadece fiyatlama amaçlarını dikkate almak yeterli olmaz. </a:t>
            </a:r>
            <a:endParaRPr lang="tr-TR" dirty="0" smtClean="0"/>
          </a:p>
          <a:p>
            <a:endParaRPr lang="tr-TR" dirty="0" smtClean="0"/>
          </a:p>
          <a:p>
            <a:r>
              <a:rPr lang="tr-TR" dirty="0" smtClean="0"/>
              <a:t>Çünkü </a:t>
            </a:r>
            <a:r>
              <a:rPr lang="tr-TR" dirty="0"/>
              <a:t>fiyat kararlarını etkileyen pek çok etken söz konusudur. </a:t>
            </a:r>
            <a:endParaRPr lang="tr-TR" dirty="0" smtClean="0"/>
          </a:p>
          <a:p>
            <a:endParaRPr lang="tr-TR" dirty="0" smtClean="0"/>
          </a:p>
          <a:p>
            <a:r>
              <a:rPr lang="tr-TR" dirty="0" smtClean="0"/>
              <a:t>Bu </a:t>
            </a:r>
            <a:r>
              <a:rPr lang="tr-TR" dirty="0"/>
              <a:t>etkenleri, işletme ile ilgili olan içsel faktörler ve dış çevre kaynaklı olan dışsal faktörler olarak iki gruba ayırmak mümkündür</a:t>
            </a:r>
            <a:r>
              <a:rPr lang="tr-TR" dirty="0" smtClean="0"/>
              <a:t>.</a:t>
            </a:r>
          </a:p>
          <a:p>
            <a:endParaRPr lang="tr-TR" dirty="0" smtClean="0"/>
          </a:p>
          <a:p>
            <a:endParaRPr lang="tr-TR" dirty="0"/>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50253614"/>
      </p:ext>
    </p:extLst>
  </p:cSld>
  <p:clrMapOvr>
    <a:masterClrMapping/>
  </p:clrMapOvr>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8072</TotalTime>
  <Words>2386</Words>
  <Application>Microsoft Office PowerPoint</Application>
  <PresentationFormat>Ekran Gösterisi (4:3)</PresentationFormat>
  <Paragraphs>275</Paragraphs>
  <Slides>38</Slides>
  <Notes>1</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tf10131490</vt:lpstr>
      <vt:lpstr>Bölüm 5 Hizmet Pazarlaması Karması 2:  Fiyatlandırma</vt:lpstr>
      <vt:lpstr>Öğrenme Çıktıları</vt:lpstr>
      <vt:lpstr>Fiyatlandırma</vt:lpstr>
      <vt:lpstr>Hizmet Fiyatlandırmasında Karşılaşılan Güçlükler</vt:lpstr>
      <vt:lpstr>PowerPoint Sunusu</vt:lpstr>
      <vt:lpstr>PowerPoint Sunusu</vt:lpstr>
      <vt:lpstr>Fiyatlama Amaçları</vt:lpstr>
      <vt:lpstr>PowerPoint Sunusu</vt:lpstr>
      <vt:lpstr>Fiyatlandırmayı Etkileyen Faktörler</vt:lpstr>
      <vt:lpstr>PowerPoint Sunusu</vt:lpstr>
      <vt:lpstr>PowerPoint Sunusu</vt:lpstr>
      <vt:lpstr>PowerPoint Sunusu</vt:lpstr>
      <vt:lpstr>Fiyatlandırmayı Etkileyen Faktörler</vt:lpstr>
      <vt:lpstr>PowerPoint Sunusu</vt:lpstr>
      <vt:lpstr>FİYATLAMA STRATEJİLERİ </vt:lpstr>
      <vt:lpstr>PowerPoint Sunusu</vt:lpstr>
      <vt:lpstr>Maliyete Dayalı Fiyatlama</vt:lpstr>
      <vt:lpstr>PowerPoint Sunusu</vt:lpstr>
      <vt:lpstr>PowerPoint Sunusu</vt:lpstr>
      <vt:lpstr>Talebe Dayalı Fiyatlama</vt:lpstr>
      <vt:lpstr>PowerPoint Sunusu</vt:lpstr>
      <vt:lpstr> Rekabete Dayalı Fiyatlama</vt:lpstr>
      <vt:lpstr>PowerPoint Sunusu</vt:lpstr>
      <vt:lpstr>PowerPoint Sunusu</vt:lpstr>
      <vt:lpstr>YENİ HİZMETLERİN FİYATLANDIRILMASI</vt:lpstr>
      <vt:lpstr>PowerPoint Sunusu</vt:lpstr>
      <vt:lpstr>FİYATLAMA POLİTİKALARI</vt:lpstr>
      <vt:lpstr>İndirimli Fiyat Politikası</vt:lpstr>
      <vt:lpstr>Psikolojik Fiyatlandırma Politikası</vt:lpstr>
      <vt:lpstr>PowerPoint Sunusu</vt:lpstr>
      <vt:lpstr>Prestij Fiyat Politikası</vt:lpstr>
      <vt:lpstr>Fiyat Farklılaştırması Politikası</vt:lpstr>
      <vt:lpstr>Fiyat Demetleme</vt:lpstr>
      <vt:lpstr>Değer Temelli Fiyatlama</vt:lpstr>
      <vt:lpstr>PowerPoint Sunusu</vt:lpstr>
      <vt:lpstr>PowerPoint Sunusu</vt:lpstr>
      <vt:lpstr>Tartışma Soruları</vt:lpstr>
      <vt:lpstr>GELECEK BÖLÜM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101</cp:revision>
  <dcterms:created xsi:type="dcterms:W3CDTF">2017-08-29T10:53:56Z</dcterms:created>
  <dcterms:modified xsi:type="dcterms:W3CDTF">2021-11-09T19:27:55Z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