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256" r:id="rId2"/>
    <p:sldId id="279" r:id="rId3"/>
    <p:sldId id="280" r:id="rId4"/>
    <p:sldId id="281" r:id="rId5"/>
    <p:sldId id="259" r:id="rId6"/>
    <p:sldId id="260" r:id="rId7"/>
    <p:sldId id="282" r:id="rId8"/>
    <p:sldId id="283" r:id="rId9"/>
    <p:sldId id="261" r:id="rId10"/>
    <p:sldId id="262" r:id="rId11"/>
    <p:sldId id="263" r:id="rId12"/>
    <p:sldId id="284" r:id="rId13"/>
    <p:sldId id="285" r:id="rId14"/>
    <p:sldId id="264" r:id="rId15"/>
    <p:sldId id="265" r:id="rId16"/>
    <p:sldId id="266" r:id="rId17"/>
    <p:sldId id="267" r:id="rId18"/>
    <p:sldId id="268" r:id="rId19"/>
    <p:sldId id="270" r:id="rId20"/>
    <p:sldId id="271" r:id="rId21"/>
    <p:sldId id="272" r:id="rId22"/>
    <p:sldId id="273" r:id="rId23"/>
    <p:sldId id="274" r:id="rId24"/>
    <p:sldId id="275" r:id="rId25"/>
    <p:sldId id="276" r:id="rId26"/>
    <p:sldId id="277"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4660"/>
  </p:normalViewPr>
  <p:slideViewPr>
    <p:cSldViewPr>
      <p:cViewPr>
        <p:scale>
          <a:sx n="76" d="100"/>
          <a:sy n="76" d="100"/>
        </p:scale>
        <p:origin x="-1158" y="210"/>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pPr/>
              <a:t>3.01.2022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pPr/>
              <a:t>‹#›</a:t>
            </a:fld>
            <a:endParaRPr lang="tr-TR"/>
          </a:p>
        </p:txBody>
      </p:sp>
    </p:spTree>
    <p:extLst>
      <p:ext uri="{BB962C8B-B14F-4D97-AF65-F5344CB8AC3E}">
        <p14:creationId xmlns:p14="http://schemas.microsoft.com/office/powerpoint/2010/main" val="1167790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42675108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cstate="print"/>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cstate="print"/>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userDrawn="1"/>
        </p:nvPicPr>
        <p:blipFill>
          <a:blip r:embed="rId15" cstate="print"/>
          <a:stretch>
            <a:fillRect/>
          </a:stretch>
        </p:blipFill>
        <p:spPr>
          <a:xfrm>
            <a:off x="2643174" y="-24"/>
            <a:ext cx="6500826"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1700808"/>
            <a:ext cx="9144000" cy="1872208"/>
          </a:xfrm>
        </p:spPr>
        <p:txBody>
          <a:bodyPr/>
          <a:lstStyle/>
          <a:p>
            <a:r>
              <a:rPr lang="tr-TR" dirty="0" smtClean="0">
                <a:solidFill>
                  <a:srgbClr val="002060"/>
                </a:solidFill>
              </a:rPr>
              <a:t>Bölüm 6</a:t>
            </a:r>
            <a:br>
              <a:rPr lang="tr-TR" dirty="0" smtClean="0">
                <a:solidFill>
                  <a:srgbClr val="002060"/>
                </a:solidFill>
              </a:rPr>
            </a:br>
            <a:r>
              <a:rPr lang="tr-TR" dirty="0" smtClean="0">
                <a:solidFill>
                  <a:srgbClr val="002060"/>
                </a:solidFill>
              </a:rPr>
              <a:t>Hizmet Pazarlaması Karması 3:</a:t>
            </a:r>
            <a:br>
              <a:rPr lang="tr-TR" dirty="0" smtClean="0">
                <a:solidFill>
                  <a:srgbClr val="002060"/>
                </a:solidFill>
              </a:rPr>
            </a:br>
            <a:r>
              <a:rPr lang="tr-TR" dirty="0" smtClean="0">
                <a:solidFill>
                  <a:srgbClr val="002060"/>
                </a:solidFill>
              </a:rPr>
              <a:t> Dağıtım </a:t>
            </a:r>
            <a:endParaRPr lang="en-US" dirty="0">
              <a:solidFill>
                <a:srgbClr val="002060"/>
              </a:solidFill>
            </a:endParaRPr>
          </a:p>
        </p:txBody>
      </p:sp>
      <p:sp>
        <p:nvSpPr>
          <p:cNvPr id="4" name="Rectangle 2"/>
          <p:cNvSpPr txBox="1">
            <a:spLocks noChangeArrowheads="1"/>
          </p:cNvSpPr>
          <p:nvPr/>
        </p:nvSpPr>
        <p:spPr bwMode="auto">
          <a:xfrm>
            <a:off x="0" y="3573016"/>
            <a:ext cx="9144000" cy="93610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smtClean="0">
              <a:ln>
                <a:noFill/>
              </a:ln>
              <a:solidFill>
                <a:srgbClr val="002060"/>
              </a:solidFill>
              <a:effectLst/>
              <a:uLnTx/>
              <a:uFillTx/>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Hizmet Sunumunu Kısıtlayan Faktörler</a:t>
            </a:r>
            <a:endParaRPr lang="tr-TR" dirty="0"/>
          </a:p>
        </p:txBody>
      </p:sp>
      <p:sp>
        <p:nvSpPr>
          <p:cNvPr id="3" name="2 İçerik Yer Tutucusu"/>
          <p:cNvSpPr>
            <a:spLocks noGrp="1"/>
          </p:cNvSpPr>
          <p:nvPr>
            <p:ph idx="1"/>
          </p:nvPr>
        </p:nvSpPr>
        <p:spPr/>
        <p:txBody>
          <a:bodyPr/>
          <a:lstStyle/>
          <a:p>
            <a:pPr lvl="0" algn="just"/>
            <a:r>
              <a:rPr lang="tr-TR" dirty="0"/>
              <a:t>Tüketicilerin işletmenin sunduğu </a:t>
            </a:r>
            <a:r>
              <a:rPr lang="tr-TR" dirty="0" smtClean="0"/>
              <a:t>hizmetten </a:t>
            </a:r>
            <a:r>
              <a:rPr lang="tr-TR" dirty="0"/>
              <a:t>beklentileri ve talepleri homojen değildir. </a:t>
            </a:r>
          </a:p>
          <a:p>
            <a:pPr lvl="0" algn="just"/>
            <a:r>
              <a:rPr lang="tr-TR" dirty="0"/>
              <a:t>Tüketicilerin talep ettiği hizmet miktarı hizmet sağlayıcının hizmeti sunması için gereken maliyetleri karşılayamayabilir.</a:t>
            </a:r>
          </a:p>
          <a:p>
            <a:pPr lvl="0" algn="just"/>
            <a:r>
              <a:rPr lang="tr-TR" dirty="0"/>
              <a:t>Sunulacak hizmetin maliyeti bazı zamanlarda diğer zamanlara göre daha yüksektir. </a:t>
            </a:r>
          </a:p>
          <a:p>
            <a:pPr lvl="0" algn="just"/>
            <a:r>
              <a:rPr lang="tr-TR" dirty="0"/>
              <a:t>Yüksek sabit maliyetler içeren bazı hizmet süreçlerinde göreceli olarak daha düşük talep zamanlarında bile hizmetlerin sunulması için gerekli kaynakların kullanımının azaltılması kolay değildir. </a:t>
            </a:r>
          </a:p>
          <a:p>
            <a:pPr algn="just"/>
            <a:r>
              <a:rPr lang="tr-TR" dirty="0"/>
              <a:t>Yasal düzenlemeler, işletmeler hizmet sunmaya gönüllü olsalar dahi bazen hizmetlerin sunumuna engel olmaktadır.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1004878"/>
            <a:ext cx="7643866" cy="923924"/>
          </a:xfrm>
        </p:spPr>
        <p:txBody>
          <a:bodyPr/>
          <a:lstStyle/>
          <a:p>
            <a:r>
              <a:rPr lang="tr-TR" dirty="0" smtClean="0"/>
              <a:t>Hizmetlerin Üretimi ve Tüketiminde </a:t>
            </a:r>
            <a:r>
              <a:rPr lang="tr-TR" dirty="0" err="1" smtClean="0"/>
              <a:t>Lokasyon</a:t>
            </a:r>
            <a:r>
              <a:rPr lang="tr-TR" dirty="0" smtClean="0"/>
              <a:t> Esnekliği</a:t>
            </a:r>
            <a:endParaRPr lang="tr-TR" dirty="0"/>
          </a:p>
        </p:txBody>
      </p:sp>
      <p:graphicFrame>
        <p:nvGraphicFramePr>
          <p:cNvPr id="7" name="6 Tablo"/>
          <p:cNvGraphicFramePr>
            <a:graphicFrameLocks noGrp="1"/>
          </p:cNvGraphicFramePr>
          <p:nvPr/>
        </p:nvGraphicFramePr>
        <p:xfrm>
          <a:off x="428596" y="2071677"/>
          <a:ext cx="8001056" cy="4286282"/>
        </p:xfrm>
        <a:graphic>
          <a:graphicData uri="http://schemas.openxmlformats.org/drawingml/2006/table">
            <a:tbl>
              <a:tblPr/>
              <a:tblGrid>
                <a:gridCol w="2214578"/>
                <a:gridCol w="1070846"/>
                <a:gridCol w="2276454"/>
                <a:gridCol w="2198900"/>
                <a:gridCol w="240278"/>
              </a:tblGrid>
              <a:tr h="279118">
                <a:tc rowSpan="4">
                  <a:txBody>
                    <a:bodyPr/>
                    <a:lstStyle/>
                    <a:p>
                      <a:pPr algn="ctr">
                        <a:lnSpc>
                          <a:spcPct val="115000"/>
                        </a:lnSpc>
                        <a:spcBef>
                          <a:spcPts val="600"/>
                        </a:spcBef>
                        <a:spcAft>
                          <a:spcPts val="600"/>
                        </a:spcAft>
                      </a:pPr>
                      <a:r>
                        <a:rPr lang="tr-TR" sz="1200" b="1" dirty="0">
                          <a:latin typeface="Times New Roman"/>
                          <a:ea typeface="Calibri"/>
                          <a:cs typeface="Times New Roman"/>
                        </a:rPr>
                        <a:t>Tüketicilerin hizmet tüketimindeki esneklikleri</a:t>
                      </a:r>
                      <a:endParaRPr lang="tr-TR" sz="1600" b="1"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Bef>
                          <a:spcPts val="600"/>
                        </a:spcBef>
                        <a:spcAft>
                          <a:spcPts val="600"/>
                        </a:spcAft>
                      </a:pPr>
                      <a:endParaRPr lang="tr-TR" sz="1000">
                        <a:latin typeface="Times New Roman"/>
                        <a:ea typeface="Calibri"/>
                        <a:cs typeface="Times New Roman"/>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845820">
                <a:tc vMerge="1">
                  <a:txBody>
                    <a:bodyPr/>
                    <a:lstStyle/>
                    <a:p>
                      <a:endParaRPr lang="tr-TR"/>
                    </a:p>
                  </a:txBody>
                  <a:tcPr/>
                </a:tc>
                <a:tc>
                  <a:txBody>
                    <a:bodyPr/>
                    <a:lstStyle/>
                    <a:p>
                      <a:pPr algn="ctr">
                        <a:lnSpc>
                          <a:spcPct val="115000"/>
                        </a:lnSpc>
                        <a:spcBef>
                          <a:spcPts val="600"/>
                        </a:spcBef>
                        <a:spcAft>
                          <a:spcPts val="600"/>
                        </a:spcAft>
                      </a:pPr>
                      <a:r>
                        <a:rPr lang="tr-TR" sz="1200" b="1" dirty="0">
                          <a:latin typeface="Times New Roman"/>
                          <a:ea typeface="Calibri"/>
                          <a:cs typeface="Times New Roman"/>
                        </a:rPr>
                        <a:t>YÜKSEK</a:t>
                      </a:r>
                      <a:endParaRPr lang="tr-TR" sz="1600" b="1" dirty="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marL="8255" indent="90170" algn="ctr">
                        <a:lnSpc>
                          <a:spcPct val="115000"/>
                        </a:lnSpc>
                        <a:spcBef>
                          <a:spcPts val="600"/>
                        </a:spcBef>
                        <a:spcAft>
                          <a:spcPts val="600"/>
                        </a:spcAft>
                      </a:pPr>
                      <a:endParaRPr lang="tr-TR" sz="1100" dirty="0">
                        <a:latin typeface="Calibri"/>
                        <a:ea typeface="Calibri"/>
                        <a:cs typeface="Times New Roman"/>
                      </a:endParaRPr>
                    </a:p>
                    <a:p>
                      <a:pPr>
                        <a:lnSpc>
                          <a:spcPct val="115000"/>
                        </a:lnSpc>
                        <a:spcAft>
                          <a:spcPts val="0"/>
                        </a:spcAft>
                      </a:pPr>
                      <a:endParaRPr lang="tr-TR" sz="1100" dirty="0">
                        <a:latin typeface="Calibri"/>
                        <a:ea typeface="Calibri"/>
                        <a:cs typeface="Times New Roman"/>
                      </a:endParaRPr>
                    </a:p>
                    <a:p>
                      <a:pPr>
                        <a:lnSpc>
                          <a:spcPct val="115000"/>
                        </a:lnSpc>
                        <a:spcAft>
                          <a:spcPts val="0"/>
                        </a:spcAft>
                      </a:pPr>
                      <a:endParaRPr lang="tr-TR" sz="1100" dirty="0" smtClean="0">
                        <a:latin typeface="Calibri"/>
                        <a:ea typeface="Calibri"/>
                        <a:cs typeface="Times New Roman"/>
                      </a:endParaRPr>
                    </a:p>
                    <a:p>
                      <a:pPr algn="ctr">
                        <a:spcBef>
                          <a:spcPts val="1200"/>
                        </a:spcBef>
                      </a:pPr>
                      <a:r>
                        <a:rPr lang="tr-TR" sz="1000" dirty="0" smtClean="0">
                          <a:latin typeface="Times New Roman"/>
                          <a:cs typeface="Times New Roman"/>
                        </a:rPr>
                        <a:t>LOKASYON </a:t>
                      </a:r>
                      <a:r>
                        <a:rPr lang="tr-TR" sz="1000" dirty="0">
                          <a:latin typeface="Times New Roman"/>
                          <a:cs typeface="Times New Roman"/>
                        </a:rPr>
                        <a:t>KARARLARI HİZMET ÜRETİCİLERİNE BAĞLIDIR</a:t>
                      </a:r>
                      <a:r>
                        <a:rPr lang="tr-TR" sz="1000" dirty="0">
                          <a:latin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171450" algn="ctr">
                        <a:lnSpc>
                          <a:spcPct val="115000"/>
                        </a:lnSpc>
                        <a:spcBef>
                          <a:spcPts val="600"/>
                        </a:spcBef>
                        <a:spcAft>
                          <a:spcPts val="600"/>
                        </a:spcAft>
                      </a:pPr>
                      <a:endParaRPr lang="tr-TR" sz="1000" dirty="0" smtClean="0">
                        <a:latin typeface="Times New Roman"/>
                        <a:ea typeface="Calibri"/>
                        <a:cs typeface="Times New Roman"/>
                      </a:endParaRPr>
                    </a:p>
                    <a:p>
                      <a:pPr marL="171450" algn="ctr">
                        <a:lnSpc>
                          <a:spcPct val="115000"/>
                        </a:lnSpc>
                        <a:spcBef>
                          <a:spcPts val="600"/>
                        </a:spcBef>
                        <a:spcAft>
                          <a:spcPts val="600"/>
                        </a:spcAft>
                      </a:pPr>
                      <a:endParaRPr lang="tr-TR" sz="1000" dirty="0" smtClean="0">
                        <a:latin typeface="Times New Roman"/>
                        <a:ea typeface="Calibri"/>
                        <a:cs typeface="Times New Roman"/>
                      </a:endParaRPr>
                    </a:p>
                    <a:p>
                      <a:pPr marL="171450" algn="ctr">
                        <a:lnSpc>
                          <a:spcPct val="115000"/>
                        </a:lnSpc>
                        <a:spcBef>
                          <a:spcPts val="600"/>
                        </a:spcBef>
                        <a:spcAft>
                          <a:spcPts val="600"/>
                        </a:spcAft>
                      </a:pPr>
                      <a:r>
                        <a:rPr lang="tr-TR" sz="1000" dirty="0" smtClean="0">
                          <a:latin typeface="Times New Roman"/>
                          <a:ea typeface="Calibri"/>
                          <a:cs typeface="Times New Roman"/>
                        </a:rPr>
                        <a:t>ERİŞİM </a:t>
                      </a:r>
                      <a:r>
                        <a:rPr lang="tr-TR" sz="1000" dirty="0">
                          <a:latin typeface="Times New Roman"/>
                          <a:ea typeface="Calibri"/>
                          <a:cs typeface="Times New Roman"/>
                        </a:rPr>
                        <a:t>KOLAYLIĞI VE BU ERİŞİMİN MALİYETİ ARASINDAKİ DENGE</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603108">
                <a:tc vMerge="1">
                  <a:txBody>
                    <a:bodyPr/>
                    <a:lstStyle/>
                    <a:p>
                      <a:endParaRPr lang="tr-TR"/>
                    </a:p>
                  </a:txBody>
                  <a:tcPr/>
                </a:tc>
                <a:tc>
                  <a:txBody>
                    <a:bodyPr/>
                    <a:lstStyle/>
                    <a:p>
                      <a:pPr algn="ctr">
                        <a:lnSpc>
                          <a:spcPct val="115000"/>
                        </a:lnSpc>
                        <a:spcBef>
                          <a:spcPts val="600"/>
                        </a:spcBef>
                        <a:spcAft>
                          <a:spcPts val="600"/>
                        </a:spcAft>
                      </a:pPr>
                      <a:r>
                        <a:rPr lang="tr-TR" sz="1200" b="1" dirty="0">
                          <a:latin typeface="Times New Roman"/>
                          <a:ea typeface="Calibri"/>
                          <a:cs typeface="Times New Roman"/>
                        </a:rPr>
                        <a:t>DÜŞÜK</a:t>
                      </a:r>
                      <a:endParaRPr lang="tr-TR" sz="1600" b="1" dirty="0">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nSpc>
                          <a:spcPct val="115000"/>
                        </a:lnSpc>
                        <a:spcAft>
                          <a:spcPts val="0"/>
                        </a:spcAft>
                      </a:pPr>
                      <a:endParaRPr lang="tr-TR" sz="1100" dirty="0">
                        <a:latin typeface="Calibri"/>
                        <a:ea typeface="Calibri"/>
                        <a:cs typeface="Times New Roman"/>
                      </a:endParaRPr>
                    </a:p>
                    <a:p>
                      <a:pPr>
                        <a:lnSpc>
                          <a:spcPct val="115000"/>
                        </a:lnSpc>
                        <a:spcAft>
                          <a:spcPts val="0"/>
                        </a:spcAft>
                      </a:pPr>
                      <a:endParaRPr lang="tr-TR" sz="1100" dirty="0">
                        <a:latin typeface="Calibri"/>
                        <a:ea typeface="Calibri"/>
                        <a:cs typeface="Times New Roman"/>
                      </a:endParaRPr>
                    </a:p>
                    <a:p>
                      <a:pPr algn="ctr">
                        <a:spcBef>
                          <a:spcPts val="1200"/>
                        </a:spcBef>
                      </a:pPr>
                      <a:r>
                        <a:rPr lang="tr-TR" sz="1000" dirty="0">
                          <a:latin typeface="Times New Roman"/>
                          <a:cs typeface="Times New Roman"/>
                        </a:rPr>
                        <a:t>HİZMETLER GERÇEKTEN GEREKLİ Mİ?</a:t>
                      </a:r>
                      <a:r>
                        <a:rPr lang="tr-TR" sz="1000" dirty="0">
                          <a:latin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73025" indent="89535" algn="ctr">
                        <a:lnSpc>
                          <a:spcPct val="115000"/>
                        </a:lnSpc>
                        <a:spcBef>
                          <a:spcPts val="600"/>
                        </a:spcBef>
                        <a:spcAft>
                          <a:spcPts val="600"/>
                        </a:spcAft>
                      </a:pPr>
                      <a:endParaRPr lang="tr-TR" sz="1000" dirty="0" smtClean="0">
                        <a:latin typeface="Times New Roman"/>
                        <a:ea typeface="Calibri"/>
                        <a:cs typeface="Times New Roman"/>
                      </a:endParaRPr>
                    </a:p>
                    <a:p>
                      <a:pPr marL="73025" indent="89535" algn="ctr">
                        <a:lnSpc>
                          <a:spcPct val="115000"/>
                        </a:lnSpc>
                        <a:spcBef>
                          <a:spcPts val="2400"/>
                        </a:spcBef>
                        <a:spcAft>
                          <a:spcPts val="600"/>
                        </a:spcAft>
                      </a:pPr>
                      <a:r>
                        <a:rPr lang="tr-TR" sz="1000" dirty="0" smtClean="0">
                          <a:latin typeface="Times New Roman"/>
                          <a:ea typeface="Calibri"/>
                          <a:cs typeface="Times New Roman"/>
                        </a:rPr>
                        <a:t>LOKASYON </a:t>
                      </a:r>
                      <a:r>
                        <a:rPr lang="tr-TR" sz="1000" dirty="0">
                          <a:latin typeface="Times New Roman"/>
                          <a:ea typeface="Calibri"/>
                          <a:cs typeface="Times New Roman"/>
                        </a:rPr>
                        <a:t>KARARLARI TÜKETİCİLERE BAĞLIDIR</a:t>
                      </a:r>
                      <a:endParaRPr lang="tr-TR"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79118">
                <a:tc vMerge="1">
                  <a:txBody>
                    <a:bodyPr/>
                    <a:lstStyle/>
                    <a:p>
                      <a:endParaRPr lang="tr-TR"/>
                    </a:p>
                  </a:txBody>
                  <a:tcPr/>
                </a:tc>
                <a:tc>
                  <a:txBody>
                    <a:bodyPr/>
                    <a:lstStyle/>
                    <a:p>
                      <a:pPr algn="just">
                        <a:lnSpc>
                          <a:spcPct val="115000"/>
                        </a:lnSpc>
                        <a:spcBef>
                          <a:spcPts val="600"/>
                        </a:spcBef>
                        <a:spcAft>
                          <a:spcPts val="600"/>
                        </a:spcAft>
                      </a:pPr>
                      <a:endParaRPr lang="tr-TR" sz="1000" dirty="0">
                        <a:latin typeface="Times New Roman"/>
                        <a:ea typeface="Calibri"/>
                        <a:cs typeface="Times New Roman"/>
                      </a:endParaRPr>
                    </a:p>
                  </a:txBody>
                  <a:tcPr marL="68580" marR="68580" marT="0" marB="0">
                    <a:lnL>
                      <a:noFill/>
                    </a:lnL>
                    <a:lnR>
                      <a:noFill/>
                    </a:lnR>
                    <a:lnT>
                      <a:noFill/>
                    </a:lnT>
                    <a:lnB>
                      <a:noFill/>
                    </a:lnB>
                  </a:tcPr>
                </a:tc>
                <a:tc>
                  <a:txBody>
                    <a:bodyPr/>
                    <a:lstStyle/>
                    <a:p>
                      <a:pPr algn="ctr">
                        <a:lnSpc>
                          <a:spcPct val="115000"/>
                        </a:lnSpc>
                        <a:spcBef>
                          <a:spcPts val="600"/>
                        </a:spcBef>
                        <a:spcAft>
                          <a:spcPts val="600"/>
                        </a:spcAft>
                      </a:pPr>
                      <a:r>
                        <a:rPr lang="tr-TR" sz="1200" b="1" dirty="0">
                          <a:latin typeface="Times New Roman"/>
                          <a:ea typeface="Calibri"/>
                          <a:cs typeface="Times New Roman"/>
                        </a:rPr>
                        <a:t>DÜŞÜK</a:t>
                      </a:r>
                      <a:endParaRPr lang="tr-TR" sz="1600" b="1" dirty="0">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Bef>
                          <a:spcPts val="600"/>
                        </a:spcBef>
                        <a:spcAft>
                          <a:spcPts val="600"/>
                        </a:spcAft>
                      </a:pPr>
                      <a:r>
                        <a:rPr lang="tr-TR" sz="1200" b="1">
                          <a:latin typeface="Times New Roman"/>
                          <a:ea typeface="Calibri"/>
                          <a:cs typeface="Times New Roman"/>
                        </a:rPr>
                        <a:t>YÜKSEK</a:t>
                      </a:r>
                      <a:endParaRPr lang="tr-TR" sz="1600" b="1">
                        <a:latin typeface="Calibri"/>
                        <a:ea typeface="Calibri"/>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ct val="115000"/>
                        </a:lnSpc>
                        <a:spcBef>
                          <a:spcPts val="600"/>
                        </a:spcBef>
                        <a:spcAft>
                          <a:spcPts val="600"/>
                        </a:spcAft>
                      </a:pPr>
                      <a:endParaRPr lang="tr-TR" sz="100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279118">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15000"/>
                        </a:lnSpc>
                        <a:spcBef>
                          <a:spcPts val="600"/>
                        </a:spcBef>
                        <a:spcAft>
                          <a:spcPts val="600"/>
                        </a:spcAft>
                      </a:pPr>
                      <a:endParaRPr lang="tr-TR" sz="1000">
                        <a:latin typeface="Times New Roman"/>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algn="ctr">
                        <a:lnSpc>
                          <a:spcPct val="115000"/>
                        </a:lnSpc>
                        <a:spcBef>
                          <a:spcPts val="600"/>
                        </a:spcBef>
                        <a:spcAft>
                          <a:spcPts val="600"/>
                        </a:spcAft>
                      </a:pPr>
                      <a:r>
                        <a:rPr lang="tr-TR" sz="1200" b="1" dirty="0">
                          <a:latin typeface="Times New Roman"/>
                          <a:ea typeface="Calibri"/>
                          <a:cs typeface="Times New Roman"/>
                        </a:rPr>
                        <a:t>Hizmet üretiminin esnekliği</a:t>
                      </a:r>
                      <a:endParaRPr lang="tr-TR" sz="1600" b="1" dirty="0">
                        <a:latin typeface="Calibri"/>
                        <a:ea typeface="Calibri"/>
                        <a:cs typeface="Times New Roman"/>
                      </a:endParaRPr>
                    </a:p>
                  </a:txBody>
                  <a:tcPr marL="68580" marR="68580" marT="0" marB="0">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lnSpc>
                          <a:spcPct val="115000"/>
                        </a:lnSpc>
                        <a:spcBef>
                          <a:spcPts val="600"/>
                        </a:spcBef>
                        <a:spcAft>
                          <a:spcPts val="600"/>
                        </a:spcAft>
                      </a:pPr>
                      <a:endParaRPr lang="tr-TR" sz="1000" dirty="0">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412776"/>
            <a:ext cx="8229600" cy="5040560"/>
          </a:xfrm>
        </p:spPr>
        <p:txBody>
          <a:bodyPr/>
          <a:lstStyle/>
          <a:p>
            <a:r>
              <a:rPr lang="tr-TR" dirty="0"/>
              <a:t>Müşteri için birden fazla dağıtım kanalı alternatifi bulunduğunda genellikle müşterinin tercihi hangi kanalın kullanılacağını belirler</a:t>
            </a:r>
            <a:r>
              <a:rPr lang="tr-TR" dirty="0" smtClean="0"/>
              <a:t>.</a:t>
            </a:r>
          </a:p>
          <a:p>
            <a:endParaRPr lang="tr-TR" dirty="0" smtClean="0"/>
          </a:p>
          <a:p>
            <a:r>
              <a:rPr lang="tr-TR" dirty="0" smtClean="0"/>
              <a:t>Müşteri </a:t>
            </a:r>
            <a:r>
              <a:rPr lang="tr-TR" dirty="0"/>
              <a:t>kendisi için erişimi kolay, güvenilir, daha kısa sürede hizmete ulaşabileceği, hizmet kalitesinin yüksek olduğu ve maliyeti en uygun dağıtım kanalını tercih edecektir. </a:t>
            </a:r>
            <a:endParaRPr lang="tr-TR" dirty="0" smtClean="0"/>
          </a:p>
          <a:p>
            <a:endParaRPr lang="tr-TR" dirty="0" smtClean="0"/>
          </a:p>
          <a:p>
            <a:r>
              <a:rPr lang="tr-TR" dirty="0" smtClean="0"/>
              <a:t>Ancak </a:t>
            </a:r>
            <a:r>
              <a:rPr lang="tr-TR" dirty="0"/>
              <a:t>bu kriterlerin önem sırası her bir tüketiciye ve duruma göre değişecektir. </a:t>
            </a:r>
            <a:endParaRPr lang="tr-TR" dirty="0" smtClean="0"/>
          </a:p>
          <a:p>
            <a:endParaRPr lang="tr-TR" dirty="0" smtClean="0"/>
          </a:p>
          <a:p>
            <a:r>
              <a:rPr lang="tr-TR" dirty="0" smtClean="0"/>
              <a:t>Örneğin</a:t>
            </a:r>
            <a:r>
              <a:rPr lang="tr-TR" dirty="0"/>
              <a:t>, konaklama hizmeti satın alacak bir turist, aynı oteli sunan farklı acentelerden daha uygun fiyat sunanı değil, kredi kartı bilgisini istemeyen ve otelde ödeme olanağı sunan daha güvenilir olan turizm acentesini tercih edebilir. </a:t>
            </a:r>
          </a:p>
        </p:txBody>
      </p:sp>
    </p:spTree>
    <p:extLst>
      <p:ext uri="{BB962C8B-B14F-4D97-AF65-F5344CB8AC3E}">
        <p14:creationId xmlns:p14="http://schemas.microsoft.com/office/powerpoint/2010/main" val="2376532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268760"/>
            <a:ext cx="8229600" cy="5328592"/>
          </a:xfrm>
        </p:spPr>
        <p:txBody>
          <a:bodyPr/>
          <a:lstStyle/>
          <a:p>
            <a:r>
              <a:rPr lang="tr-TR" dirty="0"/>
              <a:t>Benzer şekilde tüketicinin yaşı, ekonomik durumu, yaşam tarzı, kültürel özellikleri, sunulan hizmetin sağladığı fayda gibi </a:t>
            </a:r>
            <a:r>
              <a:rPr lang="tr-TR" dirty="0" smtClean="0"/>
              <a:t>tüketici </a:t>
            </a:r>
            <a:r>
              <a:rPr lang="tr-TR" dirty="0"/>
              <a:t>pazarlarının bölümlendirilmesinde kullanılan değişkenler de tüketicinin hizmetlere erişim sağlamasında etkili faktörlerdir</a:t>
            </a:r>
            <a:r>
              <a:rPr lang="tr-TR" dirty="0" smtClean="0"/>
              <a:t>.</a:t>
            </a:r>
          </a:p>
          <a:p>
            <a:r>
              <a:rPr lang="tr-TR" dirty="0" smtClean="0"/>
              <a:t>Örneğin</a:t>
            </a:r>
            <a:r>
              <a:rPr lang="tr-TR" dirty="0"/>
              <a:t>, daha yaşlı tüketiciler maç izlemek için stadyumlara gitmek yerine evlerinde maç izlemeyi tercih ederler. </a:t>
            </a:r>
            <a:endParaRPr lang="tr-TR" dirty="0" smtClean="0"/>
          </a:p>
          <a:p>
            <a:r>
              <a:rPr lang="tr-TR" dirty="0" smtClean="0"/>
              <a:t>Bu </a:t>
            </a:r>
            <a:r>
              <a:rPr lang="tr-TR" dirty="0"/>
              <a:t>durum canlı maç yayını hizmeti sunan işletmeler için bir fırsattır ve bu grup öncelikli hedef pazar bölümleri arasında yer alır</a:t>
            </a:r>
            <a:r>
              <a:rPr lang="tr-TR" dirty="0" smtClean="0"/>
              <a:t>.</a:t>
            </a:r>
          </a:p>
          <a:p>
            <a:r>
              <a:rPr lang="tr-TR" dirty="0" smtClean="0"/>
              <a:t>Ekonomik </a:t>
            </a:r>
            <a:r>
              <a:rPr lang="tr-TR" dirty="0"/>
              <a:t>düzeyi daha iyi olan tüketicilerin </a:t>
            </a:r>
            <a:r>
              <a:rPr lang="tr-TR" dirty="0" err="1"/>
              <a:t>premium</a:t>
            </a:r>
            <a:r>
              <a:rPr lang="tr-TR" dirty="0"/>
              <a:t> olarak adlandırılan ayrıcalıklı hizmetlere olan talebi daha yüksektir ve bu hizmetler için daha fazla bedel ödemeye razıdırlar. </a:t>
            </a:r>
            <a:endParaRPr lang="tr-TR" dirty="0" smtClean="0"/>
          </a:p>
          <a:p>
            <a:r>
              <a:rPr lang="tr-TR" dirty="0" smtClean="0"/>
              <a:t>Bu </a:t>
            </a:r>
            <a:r>
              <a:rPr lang="tr-TR" dirty="0"/>
              <a:t>durum hizmetlerin tüketicinin istediği yere ona sunulmasına olanak sağlar. Kişiye özel kuaför, masaj, spor antrenörü gibi hizmetler buna örnektir. </a:t>
            </a:r>
          </a:p>
          <a:p>
            <a:endParaRPr lang="tr-TR" dirty="0"/>
          </a:p>
        </p:txBody>
      </p:sp>
    </p:spTree>
    <p:extLst>
      <p:ext uri="{BB962C8B-B14F-4D97-AF65-F5344CB8AC3E}">
        <p14:creationId xmlns:p14="http://schemas.microsoft.com/office/powerpoint/2010/main" val="1432688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Hizmetlerde Dağıtım Türleri</a:t>
            </a:r>
            <a:endParaRPr lang="tr-TR" dirty="0"/>
          </a:p>
        </p:txBody>
      </p:sp>
      <p:sp>
        <p:nvSpPr>
          <p:cNvPr id="3" name="2 İçerik Yer Tutucusu"/>
          <p:cNvSpPr>
            <a:spLocks noGrp="1"/>
          </p:cNvSpPr>
          <p:nvPr>
            <p:ph idx="1"/>
          </p:nvPr>
        </p:nvSpPr>
        <p:spPr>
          <a:xfrm>
            <a:off x="500034" y="3071810"/>
            <a:ext cx="8229600" cy="2000264"/>
          </a:xfrm>
        </p:spPr>
        <p:txBody>
          <a:bodyPr/>
          <a:lstStyle/>
          <a:p>
            <a:pPr lvl="1"/>
            <a:r>
              <a:rPr lang="tr-TR" dirty="0" smtClean="0"/>
              <a:t>Doğrudan Dağıtım</a:t>
            </a:r>
          </a:p>
          <a:p>
            <a:pPr lvl="1"/>
            <a:r>
              <a:rPr lang="tr-TR" dirty="0" smtClean="0"/>
              <a:t>Dolaylı Dağıtım</a:t>
            </a:r>
          </a:p>
          <a:p>
            <a:pPr lvl="1"/>
            <a:r>
              <a:rPr lang="tr-TR" dirty="0" smtClean="0"/>
              <a:t>Elektronik Dağıtım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Doğrudan Dağıtım</a:t>
            </a:r>
            <a:endParaRPr lang="tr-TR" dirty="0"/>
          </a:p>
        </p:txBody>
      </p:sp>
      <p:sp>
        <p:nvSpPr>
          <p:cNvPr id="3" name="2 İçerik Yer Tutucusu"/>
          <p:cNvSpPr>
            <a:spLocks noGrp="1"/>
          </p:cNvSpPr>
          <p:nvPr>
            <p:ph idx="1"/>
          </p:nvPr>
        </p:nvSpPr>
        <p:spPr/>
        <p:txBody>
          <a:bodyPr/>
          <a:lstStyle/>
          <a:p>
            <a:r>
              <a:rPr lang="tr-TR" dirty="0" smtClean="0"/>
              <a:t>Aracısızlık etkisi</a:t>
            </a:r>
          </a:p>
          <a:p>
            <a:r>
              <a:rPr lang="tr-TR" dirty="0" smtClean="0"/>
              <a:t>Karmaşık, standardizasyonu zor hizmetler</a:t>
            </a:r>
          </a:p>
          <a:p>
            <a:r>
              <a:rPr lang="tr-TR" dirty="0" smtClean="0"/>
              <a:t>Tüketicilere ulaşımın kolay olduğu hizmetler</a:t>
            </a:r>
          </a:p>
          <a:p>
            <a:r>
              <a:rPr lang="tr-TR" dirty="0" smtClean="0"/>
              <a:t>Aracıların varlığının yasal düzenlemelerle kısıtlandığı hizmetler</a:t>
            </a:r>
          </a:p>
          <a:p>
            <a:endParaRPr lang="tr-TR" dirty="0"/>
          </a:p>
          <a:p>
            <a:r>
              <a:rPr lang="tr-TR" dirty="0" smtClean="0"/>
              <a:t>Uygun hizmet alanları</a:t>
            </a:r>
          </a:p>
          <a:p>
            <a:pPr lvl="1"/>
            <a:r>
              <a:rPr lang="tr-TR" dirty="0" smtClean="0"/>
              <a:t>Yerel ölçekte hizmet sunan ve dağıtım alanı sınırlı hizmetler</a:t>
            </a:r>
          </a:p>
          <a:p>
            <a:pPr lvl="1"/>
            <a:r>
              <a:rPr lang="tr-TR" dirty="0" smtClean="0"/>
              <a:t>Çok sayıda mağazaya sahip ulusal zincirler (</a:t>
            </a:r>
            <a:r>
              <a:rPr lang="tr-TR" dirty="0" err="1" smtClean="0"/>
              <a:t>Starbucks</a:t>
            </a:r>
            <a:r>
              <a:rPr lang="tr-TR" dirty="0" smtClean="0"/>
              <a:t>)</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1004878"/>
            <a:ext cx="7286676" cy="695930"/>
          </a:xfrm>
        </p:spPr>
        <p:txBody>
          <a:bodyPr/>
          <a:lstStyle/>
          <a:p>
            <a:r>
              <a:rPr lang="tr-TR" dirty="0" smtClean="0"/>
              <a:t>Doğrudan Dağıtımın Avantajları</a:t>
            </a:r>
            <a:endParaRPr lang="tr-TR" dirty="0"/>
          </a:p>
        </p:txBody>
      </p:sp>
      <p:sp>
        <p:nvSpPr>
          <p:cNvPr id="3" name="2 İçerik Yer Tutucusu"/>
          <p:cNvSpPr>
            <a:spLocks noGrp="1"/>
          </p:cNvSpPr>
          <p:nvPr>
            <p:ph idx="1"/>
          </p:nvPr>
        </p:nvSpPr>
        <p:spPr>
          <a:xfrm>
            <a:off x="467544" y="1916832"/>
            <a:ext cx="8229600" cy="4392488"/>
          </a:xfrm>
        </p:spPr>
        <p:txBody>
          <a:bodyPr/>
          <a:lstStyle/>
          <a:p>
            <a:r>
              <a:rPr lang="tr-TR" sz="1800" dirty="0" smtClean="0"/>
              <a:t>Mağazalar üzerindeki kontrolün yüksek olması</a:t>
            </a:r>
          </a:p>
          <a:p>
            <a:r>
              <a:rPr lang="tr-TR" sz="1800" dirty="0" smtClean="0"/>
              <a:t>Müşteri ilişkileri faaliyetlerinin işletme tarafından yönetilmesi</a:t>
            </a:r>
          </a:p>
          <a:p>
            <a:pPr algn="just"/>
            <a:r>
              <a:rPr lang="tr-TR" sz="1800" dirty="0"/>
              <a:t>Hizmet sağlayıcı tüketicilerle doğrudan iletişim kurabilir ve bu sayede tüketici yorumlarına ilişkin geri bildirim sağlayabilir</a:t>
            </a:r>
            <a:r>
              <a:rPr lang="tr-TR" sz="1800" dirty="0" smtClean="0"/>
              <a:t>.</a:t>
            </a:r>
          </a:p>
          <a:p>
            <a:pPr lvl="0" algn="just"/>
            <a:r>
              <a:rPr lang="tr-TR" sz="1800" dirty="0"/>
              <a:t>Hizmet işletmeleri için müşterilerle ilişki kurmak ve geliştirmek daha kolaydır.</a:t>
            </a:r>
          </a:p>
          <a:p>
            <a:pPr lvl="0" algn="just"/>
            <a:r>
              <a:rPr lang="tr-TR" sz="1800" dirty="0"/>
              <a:t>Dağıtım kanalında aracıların bulunması durumunda, bu aracılar dağıtım/pazarlama faaliyetlerindeki rollerinin azalacağı korkusuyla, hizmet üreten esas işletmelerin yöneticileriyle müşteriler arasında iletişim kurulmasını engellemeye çalışabilir.  Doğrudan dağıtım da böyle bir risk söz konusu değildir. </a:t>
            </a:r>
          </a:p>
          <a:p>
            <a:pPr lvl="0" algn="just"/>
            <a:r>
              <a:rPr lang="tr-TR" sz="1800" dirty="0"/>
              <a:t>Kamusal hizmetlerde siyasi düşünceler veya gizlilik hakkındaki korkular hizmetlerin özel sektördeki aracılar tarafından sunulmasına engel olabilir.</a:t>
            </a:r>
          </a:p>
          <a:p>
            <a:pPr algn="just"/>
            <a:r>
              <a:rPr lang="tr-TR" sz="1800" dirty="0"/>
              <a:t>Hizmet işletmeleri aracıların elde edeceği kar marjlarını kendileri </a:t>
            </a:r>
            <a:r>
              <a:rPr lang="tr-TR" sz="1800" dirty="0" smtClean="0"/>
              <a:t>alabilirler.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138238"/>
          </a:xfrm>
        </p:spPr>
        <p:txBody>
          <a:bodyPr/>
          <a:lstStyle/>
          <a:p>
            <a:r>
              <a:rPr lang="tr-TR" dirty="0" smtClean="0"/>
              <a:t>Doğrudan Dağıtımın Dezavantajları</a:t>
            </a:r>
            <a:endParaRPr lang="tr-TR" dirty="0"/>
          </a:p>
        </p:txBody>
      </p:sp>
      <p:sp>
        <p:nvSpPr>
          <p:cNvPr id="3" name="2 İçerik Yer Tutucusu"/>
          <p:cNvSpPr>
            <a:spLocks noGrp="1"/>
          </p:cNvSpPr>
          <p:nvPr>
            <p:ph idx="1"/>
          </p:nvPr>
        </p:nvSpPr>
        <p:spPr>
          <a:xfrm>
            <a:off x="500034" y="2643182"/>
            <a:ext cx="8229600" cy="3000396"/>
          </a:xfrm>
        </p:spPr>
        <p:txBody>
          <a:bodyPr/>
          <a:lstStyle/>
          <a:p>
            <a:r>
              <a:rPr lang="tr-TR" dirty="0" smtClean="0"/>
              <a:t>Finansal riski üstlenme zorunluluğu</a:t>
            </a:r>
          </a:p>
          <a:p>
            <a:pPr lvl="1"/>
            <a:r>
              <a:rPr lang="tr-TR" dirty="0" smtClean="0"/>
              <a:t>Yeni mağaza açılışı</a:t>
            </a:r>
          </a:p>
          <a:p>
            <a:pPr lvl="1"/>
            <a:r>
              <a:rPr lang="tr-TR" dirty="0" smtClean="0"/>
              <a:t>Yeni hizmetlerin tasarlanması ve yaratılması</a:t>
            </a:r>
          </a:p>
          <a:p>
            <a:pPr lvl="1"/>
            <a:r>
              <a:rPr lang="tr-TR" dirty="0" smtClean="0"/>
              <a:t>Tanıtım, reklam, personel giderleri</a:t>
            </a:r>
          </a:p>
          <a:p>
            <a:r>
              <a:rPr lang="tr-TR" dirty="0" smtClean="0"/>
              <a:t>Uzmanlığı yaymadaki güçlükler</a:t>
            </a:r>
          </a:p>
          <a:p>
            <a:pPr lvl="1"/>
            <a:r>
              <a:rPr lang="tr-TR" dirty="0" smtClean="0"/>
              <a:t>Tüketiciler, rakipler ve yasal düzenleme hakkında bilgi</a:t>
            </a:r>
          </a:p>
          <a:p>
            <a:pPr lvl="1">
              <a:buNone/>
            </a:pPr>
            <a:endParaRPr lang="tr-TR" dirty="0" smtClean="0"/>
          </a:p>
          <a:p>
            <a:pPr>
              <a:buNone/>
            </a:pPr>
            <a:endParaRPr lang="tr-TR" dirty="0" smtClean="0"/>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Dolaylı Dağıtım</a:t>
            </a:r>
            <a:endParaRPr lang="tr-TR" dirty="0"/>
          </a:p>
        </p:txBody>
      </p:sp>
      <p:sp>
        <p:nvSpPr>
          <p:cNvPr id="3" name="2 İçerik Yer Tutucusu"/>
          <p:cNvSpPr>
            <a:spLocks noGrp="1"/>
          </p:cNvSpPr>
          <p:nvPr>
            <p:ph idx="1"/>
          </p:nvPr>
        </p:nvSpPr>
        <p:spPr/>
        <p:txBody>
          <a:bodyPr/>
          <a:lstStyle/>
          <a:p>
            <a:pPr algn="just"/>
            <a:r>
              <a:rPr lang="tr-TR" dirty="0"/>
              <a:t>Türü ne olursa olsun, dağıtım faaliyetinin fonksiyonlarından herhangi birinin ya da birkaçının aracılar tarafından gerçekleştiriliyor </a:t>
            </a:r>
            <a:r>
              <a:rPr lang="tr-TR" dirty="0" smtClean="0"/>
              <a:t>olması</a:t>
            </a:r>
          </a:p>
          <a:p>
            <a:r>
              <a:rPr lang="tr-TR" dirty="0" smtClean="0"/>
              <a:t>Hizmet pazarlamasında aracıların üstlendiği roller</a:t>
            </a:r>
          </a:p>
          <a:p>
            <a:r>
              <a:rPr lang="tr-TR" dirty="0" smtClean="0"/>
              <a:t>Dolaylı dağıtımın avantaj ve dezavantajları</a:t>
            </a:r>
          </a:p>
          <a:p>
            <a:r>
              <a:rPr lang="tr-TR" dirty="0" smtClean="0"/>
              <a:t>Hizmetlerin bir kısmının ya da tamamının dolaylı olarak dağıtılması kararı</a:t>
            </a:r>
          </a:p>
          <a:p>
            <a:r>
              <a:rPr lang="tr-TR" dirty="0" smtClean="0"/>
              <a:t>Dolaylı dağıtımda aracılar</a:t>
            </a:r>
          </a:p>
          <a:p>
            <a:pPr lvl="1"/>
            <a:r>
              <a:rPr lang="tr-TR" dirty="0" smtClean="0"/>
              <a:t>Acente ve </a:t>
            </a:r>
            <a:r>
              <a:rPr lang="tr-TR" dirty="0" err="1" smtClean="0"/>
              <a:t>brokerlar</a:t>
            </a:r>
            <a:endParaRPr lang="tr-TR" dirty="0" smtClean="0"/>
          </a:p>
          <a:p>
            <a:pPr lvl="1"/>
            <a:r>
              <a:rPr lang="tr-TR" dirty="0" err="1" smtClean="0"/>
              <a:t>Franchising</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281114"/>
          </a:xfrm>
        </p:spPr>
        <p:txBody>
          <a:bodyPr/>
          <a:lstStyle/>
          <a:p>
            <a:r>
              <a:rPr lang="tr-TR" dirty="0" smtClean="0"/>
              <a:t>Acente ve </a:t>
            </a:r>
            <a:r>
              <a:rPr lang="tr-TR" dirty="0" err="1" smtClean="0"/>
              <a:t>Brokerlar</a:t>
            </a:r>
            <a:r>
              <a:rPr lang="tr-TR" dirty="0" smtClean="0"/>
              <a:t> Yoluyla Dağıtım</a:t>
            </a:r>
            <a:endParaRPr lang="tr-TR" dirty="0"/>
          </a:p>
        </p:txBody>
      </p:sp>
      <p:sp>
        <p:nvSpPr>
          <p:cNvPr id="3" name="2 İçerik Yer Tutucusu"/>
          <p:cNvSpPr>
            <a:spLocks noGrp="1"/>
          </p:cNvSpPr>
          <p:nvPr>
            <p:ph idx="1"/>
          </p:nvPr>
        </p:nvSpPr>
        <p:spPr>
          <a:xfrm>
            <a:off x="428596" y="2500306"/>
            <a:ext cx="8229600" cy="3643338"/>
          </a:xfrm>
        </p:spPr>
        <p:txBody>
          <a:bodyPr/>
          <a:lstStyle/>
          <a:p>
            <a:pPr algn="just"/>
            <a:r>
              <a:rPr lang="tr-TR" dirty="0" smtClean="0"/>
              <a:t>Acente: “</a:t>
            </a:r>
            <a:r>
              <a:rPr lang="tr-TR" i="1" dirty="0" smtClean="0"/>
              <a:t>ticari </a:t>
            </a:r>
            <a:r>
              <a:rPr lang="tr-TR" i="1" dirty="0"/>
              <a:t>mümessil, ticari vekil, satış memuru veya işletmenin çalışanı gibi işletmeye bağlı bir hukuki konuma sahip olmaksızın, bir sözleşmeye dayanarak, belirli bir yer veya bölge içinde sürekli olarak ticari bir işletmeyi ilgilendiren sözleşmelerde aracılık etmeyi veya bunları o tacir adına yapmayı meslek edinen </a:t>
            </a:r>
            <a:r>
              <a:rPr lang="tr-TR" i="1" dirty="0" smtClean="0"/>
              <a:t>kimse”</a:t>
            </a:r>
          </a:p>
          <a:p>
            <a:pPr algn="just"/>
            <a:r>
              <a:rPr lang="tr-TR" dirty="0" smtClean="0"/>
              <a:t>Acente gelir modeli</a:t>
            </a:r>
          </a:p>
          <a:p>
            <a:pPr lvl="1" algn="just"/>
            <a:r>
              <a:rPr lang="tr-TR" dirty="0" smtClean="0"/>
              <a:t>Komisyon</a:t>
            </a:r>
          </a:p>
          <a:p>
            <a:pPr lvl="1" algn="just"/>
            <a:r>
              <a:rPr lang="tr-TR" dirty="0" smtClean="0"/>
              <a:t>İşlem için sabit bedel</a:t>
            </a:r>
          </a:p>
          <a:p>
            <a:pPr algn="just"/>
            <a:r>
              <a:rPr lang="tr-TR" dirty="0" smtClean="0"/>
              <a:t>Broker: “</a:t>
            </a:r>
            <a:r>
              <a:rPr lang="tr-TR" i="1" dirty="0" smtClean="0"/>
              <a:t>bir hizmetin alıcı ve satıcısını bir araya getirerek pazarlığa aracılık eden taraf”</a:t>
            </a:r>
            <a:endParaRPr lang="tr-TR"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Hizmetlerde Dağıtım</a:t>
            </a:r>
            <a:endParaRPr lang="tr-TR" dirty="0"/>
          </a:p>
        </p:txBody>
      </p:sp>
      <p:sp>
        <p:nvSpPr>
          <p:cNvPr id="3" name="İçerik Yer Tutucusu 2"/>
          <p:cNvSpPr>
            <a:spLocks noGrp="1"/>
          </p:cNvSpPr>
          <p:nvPr>
            <p:ph idx="1"/>
          </p:nvPr>
        </p:nvSpPr>
        <p:spPr/>
        <p:txBody>
          <a:bodyPr/>
          <a:lstStyle/>
          <a:p>
            <a:pPr marL="0" indent="0">
              <a:buNone/>
            </a:pPr>
            <a:r>
              <a:rPr lang="tr-TR" dirty="0" smtClean="0"/>
              <a:t>ROBOT </a:t>
            </a:r>
            <a:r>
              <a:rPr lang="tr-TR" dirty="0"/>
              <a:t>KURYELER GELİŞTİREN DİSPATCH, 2 MİLYON DOLAR YATIRIM ALDI </a:t>
            </a:r>
            <a:endParaRPr lang="tr-TR" dirty="0" smtClean="0"/>
          </a:p>
          <a:p>
            <a:pPr marL="0" indent="0">
              <a:buNone/>
            </a:pPr>
            <a:endParaRPr lang="tr-TR" dirty="0" smtClean="0"/>
          </a:p>
          <a:p>
            <a:pPr marL="0" indent="0">
              <a:buNone/>
            </a:pPr>
            <a:r>
              <a:rPr lang="tr-TR" dirty="0"/>
              <a:t>Giriş örneğinde </a:t>
            </a:r>
            <a:r>
              <a:rPr lang="tr-TR" dirty="0" err="1"/>
              <a:t>Dispatch</a:t>
            </a:r>
            <a:r>
              <a:rPr lang="tr-TR" dirty="0"/>
              <a:t>, tüketicilere sipariş verdikleri ürünlere en hızlı şekilde erişmelerine olanak sağlayacak bir değer/yenilik sunmaktadır. Aynı zamanda işletmelere de müşterilerine satın aldıkları ürünleri en doğru yerde ve zamanda, en hızlı şekilde ulaştırabilme fırsatı sunmaktadır. Hem de yenilikçi bir yaklaşım ve iş modeliyle. </a:t>
            </a:r>
            <a:r>
              <a:rPr lang="tr-TR" dirty="0" err="1"/>
              <a:t>Dispatch</a:t>
            </a:r>
            <a:r>
              <a:rPr lang="tr-TR" dirty="0"/>
              <a:t> tüm bu ticari faaliyet içinde dağıtım kanalının en kilit aracılarından birisi olarak ön plana çıkmaktadır. </a:t>
            </a:r>
          </a:p>
        </p:txBody>
      </p:sp>
    </p:spTree>
    <p:extLst>
      <p:ext uri="{BB962C8B-B14F-4D97-AF65-F5344CB8AC3E}">
        <p14:creationId xmlns:p14="http://schemas.microsoft.com/office/powerpoint/2010/main" val="1224819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209676"/>
          </a:xfrm>
        </p:spPr>
        <p:txBody>
          <a:bodyPr/>
          <a:lstStyle/>
          <a:p>
            <a:r>
              <a:rPr lang="tr-TR" dirty="0" smtClean="0"/>
              <a:t>Acente ve </a:t>
            </a:r>
            <a:r>
              <a:rPr lang="tr-TR" dirty="0" err="1" smtClean="0"/>
              <a:t>Brokerların</a:t>
            </a:r>
            <a:r>
              <a:rPr lang="tr-TR" dirty="0" smtClean="0"/>
              <a:t> Avantaj ve Dezavantajları</a:t>
            </a:r>
            <a:endParaRPr lang="tr-TR" dirty="0"/>
          </a:p>
        </p:txBody>
      </p:sp>
      <p:sp>
        <p:nvSpPr>
          <p:cNvPr id="3" name="2 İçerik Yer Tutucusu"/>
          <p:cNvSpPr>
            <a:spLocks noGrp="1"/>
          </p:cNvSpPr>
          <p:nvPr>
            <p:ph idx="1"/>
          </p:nvPr>
        </p:nvSpPr>
        <p:spPr>
          <a:xfrm>
            <a:off x="428596" y="2428868"/>
            <a:ext cx="8229600" cy="3800484"/>
          </a:xfrm>
        </p:spPr>
        <p:txBody>
          <a:bodyPr numCol="2"/>
          <a:lstStyle/>
          <a:p>
            <a:r>
              <a:rPr lang="tr-TR" dirty="0" smtClean="0"/>
              <a:t>Avantajları</a:t>
            </a:r>
          </a:p>
          <a:p>
            <a:pPr lvl="1"/>
            <a:r>
              <a:rPr lang="tr-TR" dirty="0" smtClean="0"/>
              <a:t>Pazarlama ve satış giderlerinden tasarruf</a:t>
            </a:r>
          </a:p>
          <a:p>
            <a:pPr lvl="1"/>
            <a:r>
              <a:rPr lang="tr-TR" dirty="0" smtClean="0"/>
              <a:t>Geniş hedef kitleye ulaşma olanağı</a:t>
            </a:r>
          </a:p>
          <a:p>
            <a:pPr lvl="1"/>
            <a:r>
              <a:rPr lang="tr-TR" dirty="0" smtClean="0"/>
              <a:t>Pazara yakınlık</a:t>
            </a:r>
          </a:p>
          <a:p>
            <a:pPr lvl="1"/>
            <a:r>
              <a:rPr lang="tr-TR" dirty="0" smtClean="0"/>
              <a:t>Pazar bilgisinin yüksekliği</a:t>
            </a:r>
          </a:p>
          <a:p>
            <a:pPr lvl="1"/>
            <a:r>
              <a:rPr lang="tr-TR" dirty="0" smtClean="0"/>
              <a:t>Hizmetin geliştirilmesine yönelik öneriler</a:t>
            </a:r>
          </a:p>
          <a:p>
            <a:endParaRPr lang="tr-TR" dirty="0"/>
          </a:p>
          <a:p>
            <a:r>
              <a:rPr lang="tr-TR" dirty="0" smtClean="0"/>
              <a:t>Dezavantajları</a:t>
            </a:r>
          </a:p>
          <a:p>
            <a:pPr lvl="1"/>
            <a:r>
              <a:rPr lang="tr-TR" dirty="0" smtClean="0"/>
              <a:t>Marka imajına yönelik tehdit</a:t>
            </a:r>
          </a:p>
          <a:p>
            <a:pPr lvl="1"/>
            <a:r>
              <a:rPr lang="tr-TR" dirty="0" smtClean="0"/>
              <a:t>Tüketiciye yönelik mesajların kontrolünü kaybetme</a:t>
            </a:r>
          </a:p>
          <a:p>
            <a:pPr lvl="1"/>
            <a:r>
              <a:rPr lang="tr-TR" dirty="0" smtClean="0"/>
              <a:t>Tüketiciyi yanlış bilgilendirme ihtimali</a:t>
            </a:r>
          </a:p>
          <a:p>
            <a:pPr lvl="1">
              <a:buNone/>
            </a:pP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Franchising</a:t>
            </a:r>
            <a:r>
              <a:rPr lang="tr-TR" dirty="0" smtClean="0"/>
              <a:t> Yoluyla Dağıtım</a:t>
            </a:r>
            <a:endParaRPr lang="tr-TR" dirty="0"/>
          </a:p>
        </p:txBody>
      </p:sp>
      <p:sp>
        <p:nvSpPr>
          <p:cNvPr id="3" name="2 İçerik Yer Tutucusu"/>
          <p:cNvSpPr>
            <a:spLocks noGrp="1"/>
          </p:cNvSpPr>
          <p:nvPr>
            <p:ph idx="1"/>
          </p:nvPr>
        </p:nvSpPr>
        <p:spPr/>
        <p:txBody>
          <a:bodyPr/>
          <a:lstStyle/>
          <a:p>
            <a:pPr algn="just"/>
            <a:r>
              <a:rPr lang="tr-TR" b="1" dirty="0" err="1" smtClean="0"/>
              <a:t>Franchising</a:t>
            </a:r>
            <a:r>
              <a:rPr lang="tr-TR" b="1" dirty="0" smtClean="0"/>
              <a:t>: </a:t>
            </a:r>
            <a:r>
              <a:rPr lang="tr-TR" dirty="0" smtClean="0"/>
              <a:t>“</a:t>
            </a:r>
            <a:r>
              <a:rPr lang="tr-TR" dirty="0"/>
              <a:t>bir ürün veya hizmetin imtiyaz hakkına sahip tarafın, belirli bir süre şart ve sınırlamalar dahilinde işin yönetim ve organizasyonuna ilişkin bilgi ve destek (</a:t>
            </a:r>
            <a:r>
              <a:rPr lang="tr-TR" dirty="0" err="1"/>
              <a:t>know</a:t>
            </a:r>
            <a:r>
              <a:rPr lang="tr-TR" dirty="0"/>
              <a:t>-</a:t>
            </a:r>
            <a:r>
              <a:rPr lang="tr-TR" dirty="0" err="1"/>
              <a:t>how</a:t>
            </a:r>
            <a:r>
              <a:rPr lang="tr-TR" dirty="0"/>
              <a:t>) sağlamak sureti ile, imtiyaz hakkını ticari işler yürütmek üzere ikinci tarafa verdiği imtiyazdan doğan, uzun dönemli ve sürekli bir iş ilişkilerinin </a:t>
            </a:r>
            <a:r>
              <a:rPr lang="tr-TR" dirty="0" smtClean="0"/>
              <a:t>bütünü”</a:t>
            </a:r>
          </a:p>
          <a:p>
            <a:r>
              <a:rPr lang="tr-TR" dirty="0" err="1" smtClean="0"/>
              <a:t>Franchising</a:t>
            </a:r>
            <a:r>
              <a:rPr lang="tr-TR" dirty="0" smtClean="0"/>
              <a:t> sistemiyle çalışan iş kolları</a:t>
            </a:r>
          </a:p>
          <a:p>
            <a:r>
              <a:rPr lang="tr-TR" dirty="0" smtClean="0"/>
              <a:t>7 </a:t>
            </a:r>
            <a:r>
              <a:rPr lang="tr-TR" dirty="0" err="1" smtClean="0"/>
              <a:t>Eleven</a:t>
            </a:r>
            <a:r>
              <a:rPr lang="tr-TR" dirty="0" smtClean="0"/>
              <a:t>, </a:t>
            </a:r>
            <a:r>
              <a:rPr lang="tr-TR" dirty="0" err="1" smtClean="0"/>
              <a:t>Subway</a:t>
            </a:r>
            <a:r>
              <a:rPr lang="tr-TR" dirty="0" smtClean="0"/>
              <a:t>, </a:t>
            </a:r>
            <a:r>
              <a:rPr lang="tr-TR" dirty="0" err="1" smtClean="0"/>
              <a:t>McDonald’s</a:t>
            </a:r>
            <a:r>
              <a:rPr lang="tr-TR" dirty="0" smtClean="0"/>
              <a:t>, KFC, </a:t>
            </a:r>
            <a:r>
              <a:rPr lang="tr-TR" dirty="0" err="1" smtClean="0"/>
              <a:t>Burger</a:t>
            </a:r>
            <a:r>
              <a:rPr lang="tr-TR" dirty="0" smtClean="0"/>
              <a:t> </a:t>
            </a:r>
            <a:r>
              <a:rPr lang="tr-TR" dirty="0" err="1" smtClean="0"/>
              <a:t>King</a:t>
            </a:r>
            <a:endParaRPr lang="tr-TR" dirty="0" smtClean="0"/>
          </a:p>
          <a:p>
            <a:r>
              <a:rPr lang="tr-TR" dirty="0" err="1" smtClean="0"/>
              <a:t>Marriott</a:t>
            </a:r>
            <a:r>
              <a:rPr lang="tr-TR" dirty="0" smtClean="0"/>
              <a:t>, </a:t>
            </a:r>
            <a:r>
              <a:rPr lang="tr-TR" dirty="0" err="1" smtClean="0"/>
              <a:t>Wyndam</a:t>
            </a:r>
            <a:r>
              <a:rPr lang="tr-TR" dirty="0" smtClean="0"/>
              <a:t>, Hilton</a:t>
            </a:r>
          </a:p>
          <a:p>
            <a:r>
              <a:rPr lang="tr-TR" dirty="0" err="1" smtClean="0"/>
              <a:t>Franchisor</a:t>
            </a:r>
            <a:r>
              <a:rPr lang="tr-TR" dirty="0" smtClean="0"/>
              <a:t> ve </a:t>
            </a:r>
            <a:r>
              <a:rPr lang="tr-TR" dirty="0" err="1" smtClean="0"/>
              <a:t>Franchisee</a:t>
            </a:r>
            <a:endParaRPr lang="tr-TR" dirty="0" smtClean="0"/>
          </a:p>
          <a:p>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209676"/>
          </a:xfrm>
        </p:spPr>
        <p:txBody>
          <a:bodyPr/>
          <a:lstStyle/>
          <a:p>
            <a:r>
              <a:rPr lang="tr-TR" dirty="0" err="1" smtClean="0"/>
              <a:t>Franchising’in</a:t>
            </a:r>
            <a:r>
              <a:rPr lang="tr-TR" dirty="0" smtClean="0"/>
              <a:t> Avantaj ve Dezavantajları</a:t>
            </a:r>
            <a:endParaRPr lang="tr-TR" dirty="0"/>
          </a:p>
        </p:txBody>
      </p:sp>
      <p:sp>
        <p:nvSpPr>
          <p:cNvPr id="4" name="2 İçerik Yer Tutucusu"/>
          <p:cNvSpPr>
            <a:spLocks noGrp="1"/>
          </p:cNvSpPr>
          <p:nvPr>
            <p:ph idx="1"/>
          </p:nvPr>
        </p:nvSpPr>
        <p:spPr>
          <a:xfrm>
            <a:off x="500034" y="2500306"/>
            <a:ext cx="8229600" cy="3800484"/>
          </a:xfrm>
        </p:spPr>
        <p:txBody>
          <a:bodyPr numCol="2"/>
          <a:lstStyle/>
          <a:p>
            <a:r>
              <a:rPr lang="tr-TR" dirty="0" smtClean="0"/>
              <a:t>Avantajları</a:t>
            </a:r>
          </a:p>
          <a:p>
            <a:pPr lvl="1"/>
            <a:r>
              <a:rPr lang="tr-TR" dirty="0" err="1" smtClean="0"/>
              <a:t>Franchise</a:t>
            </a:r>
            <a:r>
              <a:rPr lang="tr-TR" dirty="0" smtClean="0"/>
              <a:t> </a:t>
            </a:r>
            <a:r>
              <a:rPr lang="tr-TR" dirty="0"/>
              <a:t>verenin gelirleri vardır. </a:t>
            </a:r>
            <a:endParaRPr lang="tr-TR" dirty="0" smtClean="0"/>
          </a:p>
          <a:p>
            <a:pPr lvl="1"/>
            <a:r>
              <a:rPr lang="tr-TR" dirty="0"/>
              <a:t>Y</a:t>
            </a:r>
            <a:r>
              <a:rPr lang="tr-TR" dirty="0" smtClean="0"/>
              <a:t>atırım </a:t>
            </a:r>
            <a:r>
              <a:rPr lang="tr-TR" dirty="0"/>
              <a:t>tasarrufu ve hızlı yayılma </a:t>
            </a:r>
            <a:r>
              <a:rPr lang="tr-TR" dirty="0" smtClean="0"/>
              <a:t>sağlanmaktadır.</a:t>
            </a:r>
          </a:p>
          <a:p>
            <a:pPr lvl="1"/>
            <a:r>
              <a:rPr lang="tr-TR" dirty="0" err="1" smtClean="0"/>
              <a:t>Franchise</a:t>
            </a:r>
            <a:r>
              <a:rPr lang="tr-TR" dirty="0" smtClean="0"/>
              <a:t> alanın motivasyonları yüksektir</a:t>
            </a:r>
          </a:p>
          <a:p>
            <a:pPr lvl="1"/>
            <a:r>
              <a:rPr lang="tr-TR" dirty="0" err="1" smtClean="0"/>
              <a:t>Franchise</a:t>
            </a:r>
            <a:r>
              <a:rPr lang="tr-TR" dirty="0" smtClean="0"/>
              <a:t> alanlar kendi yatırımları nedeniyle sürekli  satış arttırma çabası içindedirler</a:t>
            </a:r>
            <a:endParaRPr lang="tr-TR" dirty="0"/>
          </a:p>
          <a:p>
            <a:r>
              <a:rPr lang="tr-TR" dirty="0" smtClean="0"/>
              <a:t>Dezavantajları</a:t>
            </a:r>
          </a:p>
          <a:p>
            <a:pPr lvl="1"/>
            <a:r>
              <a:rPr lang="tr-TR" dirty="0" smtClean="0"/>
              <a:t>Müşteri ilişkilerinin kontrolünün zayıflaması</a:t>
            </a:r>
          </a:p>
          <a:p>
            <a:pPr lvl="1"/>
            <a:r>
              <a:rPr lang="tr-TR" dirty="0" err="1" smtClean="0"/>
              <a:t>Franchise</a:t>
            </a:r>
            <a:r>
              <a:rPr lang="tr-TR" dirty="0" smtClean="0"/>
              <a:t> alanın motivasyonunun zamanla azalması</a:t>
            </a:r>
          </a:p>
          <a:p>
            <a:pPr lvl="1"/>
            <a:r>
              <a:rPr lang="tr-TR" dirty="0" smtClean="0"/>
              <a:t>Sunulan hizmet kalitesinin farklılaşabilmesi</a:t>
            </a:r>
          </a:p>
          <a:p>
            <a:pPr lvl="1">
              <a:buNone/>
            </a:pP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Elektronik Dağıtım</a:t>
            </a:r>
            <a:endParaRPr lang="tr-TR" dirty="0"/>
          </a:p>
        </p:txBody>
      </p:sp>
      <p:sp>
        <p:nvSpPr>
          <p:cNvPr id="3" name="2 İçerik Yer Tutucusu"/>
          <p:cNvSpPr>
            <a:spLocks noGrp="1"/>
          </p:cNvSpPr>
          <p:nvPr>
            <p:ph idx="1"/>
          </p:nvPr>
        </p:nvSpPr>
        <p:spPr>
          <a:xfrm>
            <a:off x="457200" y="2143116"/>
            <a:ext cx="8229600" cy="4071966"/>
          </a:xfrm>
        </p:spPr>
        <p:txBody>
          <a:bodyPr/>
          <a:lstStyle/>
          <a:p>
            <a:r>
              <a:rPr lang="tr-TR" dirty="0" smtClean="0"/>
              <a:t>Bilgi ve internet teknolojilerinin gelişimi</a:t>
            </a:r>
          </a:p>
          <a:p>
            <a:r>
              <a:rPr lang="tr-TR" dirty="0" smtClean="0"/>
              <a:t>İnternetin müşteri bulma ve müşteriye ulaşmaya etkisi</a:t>
            </a:r>
          </a:p>
          <a:p>
            <a:r>
              <a:rPr lang="tr-TR" dirty="0" smtClean="0"/>
              <a:t>Mekan birliğine duyulan gerekliliğin ortadan kalkması</a:t>
            </a:r>
          </a:p>
          <a:p>
            <a:r>
              <a:rPr lang="tr-TR" dirty="0" smtClean="0"/>
              <a:t>Elektronik dağıtımda 2 faaliyet türü</a:t>
            </a:r>
          </a:p>
          <a:p>
            <a:pPr lvl="1"/>
            <a:r>
              <a:rPr lang="tr-TR" dirty="0" smtClean="0"/>
              <a:t>Dağıtımın internet üzerinden yapılması (dijital dağıtım)</a:t>
            </a:r>
          </a:p>
          <a:p>
            <a:pPr lvl="1"/>
            <a:r>
              <a:rPr lang="tr-TR" dirty="0" smtClean="0"/>
              <a:t>Siparişin internetten alınıp dağıtımın fiziksel yapılması</a:t>
            </a:r>
          </a:p>
          <a:p>
            <a:r>
              <a:rPr lang="tr-TR" dirty="0" smtClean="0"/>
              <a:t>Elektronik dağıtımın artan gücü</a:t>
            </a:r>
          </a:p>
          <a:p>
            <a:pPr lvl="1"/>
            <a:r>
              <a:rPr lang="tr-TR" dirty="0" smtClean="0"/>
              <a:t>İnternete erişimin kolaylaşması</a:t>
            </a:r>
          </a:p>
          <a:p>
            <a:pPr lvl="1"/>
            <a:r>
              <a:rPr lang="tr-TR" dirty="0" smtClean="0"/>
              <a:t>Geniş hedef kitleye erişim imkanı</a:t>
            </a:r>
          </a:p>
          <a:p>
            <a:pPr lvl="1"/>
            <a:r>
              <a:rPr lang="tr-TR" dirty="0" smtClean="0"/>
              <a:t>Dağıtım maliyetlerinin azalması</a:t>
            </a:r>
          </a:p>
          <a:p>
            <a:pPr lvl="1"/>
            <a:r>
              <a:rPr lang="tr-TR" dirty="0" smtClean="0"/>
              <a:t>Hizmet sunumunda esnekliğin artması</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352552"/>
          </a:xfrm>
        </p:spPr>
        <p:txBody>
          <a:bodyPr/>
          <a:lstStyle/>
          <a:p>
            <a:r>
              <a:rPr lang="tr-TR" dirty="0" smtClean="0"/>
              <a:t>Elektronik Dağıtımın Avantaj ve Dezavantajları</a:t>
            </a:r>
            <a:endParaRPr lang="tr-TR" dirty="0"/>
          </a:p>
        </p:txBody>
      </p:sp>
      <p:sp>
        <p:nvSpPr>
          <p:cNvPr id="4" name="2 İçerik Yer Tutucusu"/>
          <p:cNvSpPr>
            <a:spLocks noGrp="1"/>
          </p:cNvSpPr>
          <p:nvPr>
            <p:ph idx="1"/>
          </p:nvPr>
        </p:nvSpPr>
        <p:spPr>
          <a:xfrm>
            <a:off x="500034" y="2643182"/>
            <a:ext cx="8229600" cy="3429024"/>
          </a:xfrm>
        </p:spPr>
        <p:txBody>
          <a:bodyPr numCol="2"/>
          <a:lstStyle/>
          <a:p>
            <a:r>
              <a:rPr lang="tr-TR" dirty="0" smtClean="0"/>
              <a:t>Avantajları</a:t>
            </a:r>
          </a:p>
          <a:p>
            <a:pPr lvl="1"/>
            <a:r>
              <a:rPr lang="tr-TR" dirty="0"/>
              <a:t>Standartlaştırılmış hizmetlere tutarlı erişim</a:t>
            </a:r>
            <a:endParaRPr lang="tr-TR" sz="1800" dirty="0"/>
          </a:p>
          <a:p>
            <a:pPr lvl="1"/>
            <a:r>
              <a:rPr lang="tr-TR" dirty="0"/>
              <a:t>Düşük maliyet</a:t>
            </a:r>
            <a:endParaRPr lang="tr-TR" sz="1800" dirty="0"/>
          </a:p>
          <a:p>
            <a:pPr lvl="1"/>
            <a:r>
              <a:rPr lang="tr-TR" dirty="0"/>
              <a:t>Müşteriye kolaylık</a:t>
            </a:r>
            <a:endParaRPr lang="tr-TR" sz="1800" dirty="0"/>
          </a:p>
          <a:p>
            <a:pPr lvl="1"/>
            <a:r>
              <a:rPr lang="tr-TR" dirty="0"/>
              <a:t>Yaygın dağıtım</a:t>
            </a:r>
            <a:endParaRPr lang="tr-TR" sz="1800" dirty="0"/>
          </a:p>
          <a:p>
            <a:pPr lvl="1"/>
            <a:r>
              <a:rPr lang="tr-TR" dirty="0"/>
              <a:t>Kişiselleştirme</a:t>
            </a:r>
            <a:endParaRPr lang="tr-TR" sz="1800" dirty="0"/>
          </a:p>
          <a:p>
            <a:pPr lvl="1"/>
            <a:r>
              <a:rPr lang="tr-TR" dirty="0"/>
              <a:t>Hızlı müşteri </a:t>
            </a:r>
            <a:r>
              <a:rPr lang="tr-TR" dirty="0" smtClean="0"/>
              <a:t>geribildirimi</a:t>
            </a:r>
            <a:endParaRPr lang="tr-TR" sz="1800" dirty="0"/>
          </a:p>
          <a:p>
            <a:pPr lvl="1"/>
            <a:endParaRPr lang="tr-TR" sz="1800" dirty="0" smtClean="0"/>
          </a:p>
          <a:p>
            <a:pPr lvl="1">
              <a:buNone/>
            </a:pPr>
            <a:endParaRPr lang="tr-TR" dirty="0" smtClean="0"/>
          </a:p>
          <a:p>
            <a:r>
              <a:rPr lang="tr-TR" dirty="0" smtClean="0"/>
              <a:t>Dezavantajları</a:t>
            </a:r>
          </a:p>
          <a:p>
            <a:pPr lvl="1"/>
            <a:r>
              <a:rPr lang="tr-TR" dirty="0" smtClean="0"/>
              <a:t>Müşterilerin internet erişimine sahip olmaması</a:t>
            </a:r>
          </a:p>
          <a:p>
            <a:pPr lvl="1"/>
            <a:r>
              <a:rPr lang="tr-TR" dirty="0" smtClean="0"/>
              <a:t>Elektronik ortamda işlem yapmaya duyulan güvensizlik</a:t>
            </a:r>
          </a:p>
          <a:p>
            <a:pPr lvl="1"/>
            <a:r>
              <a:rPr lang="tr-TR" dirty="0" smtClean="0"/>
              <a:t>Pek çok üründe elektronik dağıtımın tek başına yeterli olmaması</a:t>
            </a:r>
          </a:p>
          <a:p>
            <a:pPr lvl="1">
              <a:buNone/>
            </a:pP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209676"/>
          </a:xfrm>
        </p:spPr>
        <p:txBody>
          <a:bodyPr/>
          <a:lstStyle/>
          <a:p>
            <a:r>
              <a:rPr lang="tr-TR" dirty="0" smtClean="0"/>
              <a:t>Hizmetlerde Dağıtım Kanalı Seçimi</a:t>
            </a:r>
            <a:endParaRPr lang="tr-TR" dirty="0"/>
          </a:p>
        </p:txBody>
      </p:sp>
      <p:sp>
        <p:nvSpPr>
          <p:cNvPr id="3" name="2 İçerik Yer Tutucusu"/>
          <p:cNvSpPr>
            <a:spLocks noGrp="1"/>
          </p:cNvSpPr>
          <p:nvPr>
            <p:ph idx="1"/>
          </p:nvPr>
        </p:nvSpPr>
        <p:spPr>
          <a:xfrm>
            <a:off x="500034" y="2500306"/>
            <a:ext cx="8229600" cy="3286148"/>
          </a:xfrm>
        </p:spPr>
        <p:txBody>
          <a:bodyPr/>
          <a:lstStyle/>
          <a:p>
            <a:r>
              <a:rPr lang="tr-TR" dirty="0" smtClean="0"/>
              <a:t>5C</a:t>
            </a:r>
          </a:p>
          <a:p>
            <a:pPr lvl="1"/>
            <a:r>
              <a:rPr lang="tr-TR" dirty="0" smtClean="0"/>
              <a:t>Maliyet (</a:t>
            </a:r>
            <a:r>
              <a:rPr lang="tr-TR" dirty="0" err="1" smtClean="0"/>
              <a:t>cost</a:t>
            </a:r>
            <a:r>
              <a:rPr lang="tr-TR" dirty="0" smtClean="0"/>
              <a:t>)</a:t>
            </a:r>
          </a:p>
          <a:p>
            <a:pPr lvl="1"/>
            <a:r>
              <a:rPr lang="tr-TR" dirty="0" smtClean="0"/>
              <a:t>Devamlılık (</a:t>
            </a:r>
            <a:r>
              <a:rPr lang="tr-TR" dirty="0" err="1" smtClean="0"/>
              <a:t>continuity</a:t>
            </a:r>
            <a:r>
              <a:rPr lang="tr-TR" dirty="0" smtClean="0"/>
              <a:t>)</a:t>
            </a:r>
          </a:p>
          <a:p>
            <a:pPr lvl="1"/>
            <a:r>
              <a:rPr lang="tr-TR" dirty="0" smtClean="0"/>
              <a:t>Kontrol (</a:t>
            </a:r>
            <a:r>
              <a:rPr lang="tr-TR" dirty="0" err="1" smtClean="0"/>
              <a:t>control</a:t>
            </a:r>
            <a:r>
              <a:rPr lang="tr-TR" dirty="0" smtClean="0"/>
              <a:t>)</a:t>
            </a:r>
          </a:p>
          <a:p>
            <a:pPr lvl="1"/>
            <a:r>
              <a:rPr lang="tr-TR" dirty="0" smtClean="0"/>
              <a:t>Kapsama alanı/yaygınlık (</a:t>
            </a:r>
            <a:r>
              <a:rPr lang="tr-TR" dirty="0" err="1" smtClean="0"/>
              <a:t>coverage</a:t>
            </a:r>
            <a:r>
              <a:rPr lang="tr-TR" dirty="0" smtClean="0"/>
              <a:t>)</a:t>
            </a:r>
          </a:p>
          <a:p>
            <a:pPr lvl="1"/>
            <a:r>
              <a:rPr lang="tr-TR" dirty="0" smtClean="0"/>
              <a:t>Dağıtım kanalı karakteristiği (</a:t>
            </a:r>
            <a:r>
              <a:rPr lang="tr-TR" dirty="0" err="1" smtClean="0"/>
              <a:t>character</a:t>
            </a:r>
            <a:r>
              <a:rPr lang="tr-TR" dirty="0" smtClean="0"/>
              <a:t>)</a:t>
            </a:r>
          </a:p>
          <a:p>
            <a:r>
              <a:rPr lang="tr-TR" dirty="0" smtClean="0"/>
              <a:t>Erişilebilirlik</a:t>
            </a:r>
          </a:p>
          <a:p>
            <a:r>
              <a:rPr lang="tr-TR" dirty="0" smtClean="0"/>
              <a:t>Ulaşılabilirlik</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1138238"/>
          </a:xfrm>
        </p:spPr>
        <p:txBody>
          <a:bodyPr/>
          <a:lstStyle/>
          <a:p>
            <a:r>
              <a:rPr lang="tr-TR" dirty="0" smtClean="0"/>
              <a:t>Hizmetlerde Dağıtım Kanalı Seçimi</a:t>
            </a:r>
            <a:endParaRPr lang="tr-TR" dirty="0"/>
          </a:p>
        </p:txBody>
      </p:sp>
      <p:graphicFrame>
        <p:nvGraphicFramePr>
          <p:cNvPr id="4" name="3 Tablo"/>
          <p:cNvGraphicFramePr>
            <a:graphicFrameLocks noGrp="1"/>
          </p:cNvGraphicFramePr>
          <p:nvPr/>
        </p:nvGraphicFramePr>
        <p:xfrm>
          <a:off x="571472" y="2285992"/>
          <a:ext cx="8215370" cy="4143410"/>
        </p:xfrm>
        <a:graphic>
          <a:graphicData uri="http://schemas.openxmlformats.org/drawingml/2006/table">
            <a:tbl>
              <a:tblPr/>
              <a:tblGrid>
                <a:gridCol w="2247521"/>
                <a:gridCol w="1660574"/>
                <a:gridCol w="1660574"/>
                <a:gridCol w="1243893"/>
                <a:gridCol w="1402808"/>
              </a:tblGrid>
              <a:tr h="910493">
                <a:tc>
                  <a:txBody>
                    <a:bodyPr/>
                    <a:lstStyle/>
                    <a:p>
                      <a:pPr algn="just">
                        <a:lnSpc>
                          <a:spcPct val="115000"/>
                        </a:lnSpc>
                        <a:spcBef>
                          <a:spcPts val="600"/>
                        </a:spcBef>
                        <a:spcAft>
                          <a:spcPts val="600"/>
                        </a:spcAft>
                      </a:pPr>
                      <a:endParaRPr lang="tr-TR"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b="1" dirty="0">
                          <a:latin typeface="Times New Roman"/>
                          <a:ea typeface="Calibri"/>
                          <a:cs typeface="Times New Roman"/>
                        </a:rPr>
                        <a:t>Doğrudan Dağıtım</a:t>
                      </a:r>
                      <a:endParaRPr lang="tr-TR"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b="1">
                          <a:latin typeface="Times New Roman"/>
                          <a:ea typeface="Calibri"/>
                          <a:cs typeface="Times New Roman"/>
                        </a:rPr>
                        <a:t>Acentelerle Dağıtım</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b="1">
                          <a:latin typeface="Times New Roman"/>
                          <a:ea typeface="Calibri"/>
                          <a:cs typeface="Times New Roman"/>
                        </a:rPr>
                        <a:t>Franchising</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b="1">
                          <a:latin typeface="Times New Roman"/>
                          <a:ea typeface="Calibri"/>
                          <a:cs typeface="Times New Roman"/>
                        </a:rPr>
                        <a:t>Elektronik Dağıtım</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794">
                <a:tc>
                  <a:txBody>
                    <a:bodyPr/>
                    <a:lstStyle/>
                    <a:p>
                      <a:pPr algn="just">
                        <a:lnSpc>
                          <a:spcPct val="115000"/>
                        </a:lnSpc>
                        <a:spcBef>
                          <a:spcPts val="600"/>
                        </a:spcBef>
                        <a:spcAft>
                          <a:spcPts val="600"/>
                        </a:spcAft>
                      </a:pPr>
                      <a:r>
                        <a:rPr lang="tr-TR" sz="1600">
                          <a:latin typeface="Times New Roman"/>
                          <a:ea typeface="Calibri"/>
                          <a:cs typeface="Times New Roman"/>
                        </a:rPr>
                        <a:t>Maliyet</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Düşük-Orta</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794">
                <a:tc>
                  <a:txBody>
                    <a:bodyPr/>
                    <a:lstStyle/>
                    <a:p>
                      <a:pPr algn="just">
                        <a:lnSpc>
                          <a:spcPct val="115000"/>
                        </a:lnSpc>
                        <a:spcBef>
                          <a:spcPts val="600"/>
                        </a:spcBef>
                        <a:spcAft>
                          <a:spcPts val="600"/>
                        </a:spcAft>
                      </a:pPr>
                      <a:r>
                        <a:rPr lang="tr-TR" sz="1600">
                          <a:latin typeface="Times New Roman"/>
                          <a:ea typeface="Calibri"/>
                          <a:cs typeface="Times New Roman"/>
                        </a:rPr>
                        <a:t>Devamlılık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Değişken</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Değişken</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794">
                <a:tc>
                  <a:txBody>
                    <a:bodyPr/>
                    <a:lstStyle/>
                    <a:p>
                      <a:pPr algn="just">
                        <a:lnSpc>
                          <a:spcPct val="115000"/>
                        </a:lnSpc>
                        <a:spcBef>
                          <a:spcPts val="600"/>
                        </a:spcBef>
                        <a:spcAft>
                          <a:spcPts val="600"/>
                        </a:spcAft>
                      </a:pPr>
                      <a:r>
                        <a:rPr lang="tr-TR" sz="1600">
                          <a:latin typeface="Times New Roman"/>
                          <a:ea typeface="Calibri"/>
                          <a:cs typeface="Times New Roman"/>
                        </a:rPr>
                        <a:t>Kontrol </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794">
                <a:tc>
                  <a:txBody>
                    <a:bodyPr/>
                    <a:lstStyle/>
                    <a:p>
                      <a:pPr algn="just">
                        <a:lnSpc>
                          <a:spcPct val="115000"/>
                        </a:lnSpc>
                        <a:spcBef>
                          <a:spcPts val="600"/>
                        </a:spcBef>
                        <a:spcAft>
                          <a:spcPts val="600"/>
                        </a:spcAft>
                      </a:pPr>
                      <a:r>
                        <a:rPr lang="tr-TR" sz="1600">
                          <a:latin typeface="Times New Roman"/>
                          <a:ea typeface="Calibri"/>
                          <a:cs typeface="Times New Roman"/>
                        </a:rPr>
                        <a:t>Kapsama alanı/yaygınlık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Az</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Orta-Çok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Çok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247">
                <a:tc>
                  <a:txBody>
                    <a:bodyPr/>
                    <a:lstStyle/>
                    <a:p>
                      <a:pPr algn="just">
                        <a:lnSpc>
                          <a:spcPct val="115000"/>
                        </a:lnSpc>
                        <a:spcBef>
                          <a:spcPts val="600"/>
                        </a:spcBef>
                        <a:spcAft>
                          <a:spcPts val="600"/>
                        </a:spcAft>
                      </a:pPr>
                      <a:r>
                        <a:rPr lang="tr-TR" sz="1600">
                          <a:latin typeface="Times New Roman"/>
                          <a:ea typeface="Calibri"/>
                          <a:cs typeface="Times New Roman"/>
                        </a:rPr>
                        <a:t>Karakteristik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Düşük-Orta</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Düşük-Orta</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247">
                <a:tc>
                  <a:txBody>
                    <a:bodyPr/>
                    <a:lstStyle/>
                    <a:p>
                      <a:pPr algn="just">
                        <a:lnSpc>
                          <a:spcPct val="115000"/>
                        </a:lnSpc>
                        <a:spcBef>
                          <a:spcPts val="600"/>
                        </a:spcBef>
                        <a:spcAft>
                          <a:spcPts val="600"/>
                        </a:spcAft>
                      </a:pPr>
                      <a:r>
                        <a:rPr lang="tr-TR" sz="1600">
                          <a:latin typeface="Times New Roman"/>
                          <a:ea typeface="Calibri"/>
                          <a:cs typeface="Times New Roman"/>
                        </a:rPr>
                        <a:t>Erişilebilirlik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5247">
                <a:tc>
                  <a:txBody>
                    <a:bodyPr/>
                    <a:lstStyle/>
                    <a:p>
                      <a:pPr algn="just">
                        <a:lnSpc>
                          <a:spcPct val="115000"/>
                        </a:lnSpc>
                        <a:spcBef>
                          <a:spcPts val="600"/>
                        </a:spcBef>
                        <a:spcAft>
                          <a:spcPts val="600"/>
                        </a:spcAft>
                      </a:pPr>
                      <a:r>
                        <a:rPr lang="tr-TR" sz="1600">
                          <a:latin typeface="Times New Roman"/>
                          <a:ea typeface="Calibri"/>
                          <a:cs typeface="Times New Roman"/>
                        </a:rPr>
                        <a:t>Ulaşılabilirlik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Düşük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a:latin typeface="Times New Roman"/>
                          <a:ea typeface="Calibri"/>
                          <a:cs typeface="Times New Roman"/>
                        </a:rPr>
                        <a:t>Orta-Yüksek</a:t>
                      </a:r>
                      <a:endParaRPr lang="tr-TR" sz="20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600"/>
                        </a:spcAft>
                      </a:pPr>
                      <a:r>
                        <a:rPr lang="tr-TR" sz="1600" dirty="0">
                          <a:latin typeface="Times New Roman"/>
                          <a:ea typeface="Calibri"/>
                          <a:cs typeface="Times New Roman"/>
                        </a:rPr>
                        <a:t>Yüksek</a:t>
                      </a:r>
                      <a:endParaRPr lang="tr-TR" sz="20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988840"/>
            <a:ext cx="8229600" cy="4032448"/>
          </a:xfrm>
        </p:spPr>
        <p:txBody>
          <a:bodyPr/>
          <a:lstStyle/>
          <a:p>
            <a:r>
              <a:rPr lang="tr-TR" dirty="0"/>
              <a:t>Bir işletme için günümüzün en rekabetçi unsurlarından birisinin hız olduğu açıktır. </a:t>
            </a:r>
            <a:endParaRPr lang="tr-TR" dirty="0" smtClean="0"/>
          </a:p>
          <a:p>
            <a:r>
              <a:rPr lang="tr-TR" dirty="0" smtClean="0"/>
              <a:t>Ancak</a:t>
            </a:r>
            <a:r>
              <a:rPr lang="tr-TR" dirty="0"/>
              <a:t>, çoğu girişimci ya da yöneticinin gözden kaçırdığı noktalardan birisi, ürünlerin müşterilere hızlı bir şekilde ulaşmasını sağlamak kadar, doğru bir şekilde ulaşmasını sağlamanın da gerekliliğidir. </a:t>
            </a:r>
            <a:endParaRPr lang="tr-TR" dirty="0" smtClean="0"/>
          </a:p>
          <a:p>
            <a:r>
              <a:rPr lang="tr-TR" dirty="0" smtClean="0"/>
              <a:t>İster </a:t>
            </a:r>
            <a:r>
              <a:rPr lang="tr-TR" dirty="0"/>
              <a:t>mal ister hizmet sunsun, her işletmenin müşterilerine en doğru yerde, zamanda ve şekilde ulaşması, sunduğu mal ve hizmetleri müşterilere ulaştırması gerekir. </a:t>
            </a:r>
            <a:endParaRPr lang="tr-TR" dirty="0" smtClean="0"/>
          </a:p>
          <a:p>
            <a:r>
              <a:rPr lang="tr-TR" dirty="0" smtClean="0"/>
              <a:t>Pazarlama </a:t>
            </a:r>
            <a:r>
              <a:rPr lang="tr-TR" dirty="0"/>
              <a:t>karmasının unsuru olarak dağıtım, bu görevleri yerine getirme amacına dayanmaktadır. </a:t>
            </a:r>
          </a:p>
        </p:txBody>
      </p:sp>
    </p:spTree>
    <p:extLst>
      <p:ext uri="{BB962C8B-B14F-4D97-AF65-F5344CB8AC3E}">
        <p14:creationId xmlns:p14="http://schemas.microsoft.com/office/powerpoint/2010/main" val="1402468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 Hizmetlerin özelliği gereği hizmet işletmeleri için dağıtım ile ilgili kararlar daha kritiktir. </a:t>
            </a:r>
            <a:endParaRPr lang="tr-TR" dirty="0" smtClean="0"/>
          </a:p>
          <a:p>
            <a:r>
              <a:rPr lang="tr-TR" dirty="0" smtClean="0"/>
              <a:t>Çünkü </a:t>
            </a:r>
            <a:r>
              <a:rPr lang="tr-TR" dirty="0"/>
              <a:t>pek çok hizmet üretildiği yerde ve anda müşterilere sunulmakta ve tüketilmektedir. </a:t>
            </a:r>
            <a:endParaRPr lang="tr-TR" dirty="0" smtClean="0"/>
          </a:p>
          <a:p>
            <a:r>
              <a:rPr lang="tr-TR" dirty="0" smtClean="0"/>
              <a:t>Üretim </a:t>
            </a:r>
            <a:r>
              <a:rPr lang="tr-TR" dirty="0"/>
              <a:t>ve tüketim arasında ürünün geçirdiği süre hizmet pazarlayan işletmelerde çoğu zaman daha </a:t>
            </a:r>
            <a:r>
              <a:rPr lang="tr-TR" dirty="0" smtClean="0"/>
              <a:t>kısadır.</a:t>
            </a:r>
          </a:p>
          <a:p>
            <a:endParaRPr lang="tr-TR" dirty="0" smtClean="0"/>
          </a:p>
          <a:p>
            <a:r>
              <a:rPr lang="tr-TR" dirty="0" smtClean="0"/>
              <a:t>Örneğin; bir </a:t>
            </a:r>
            <a:r>
              <a:rPr lang="tr-TR" dirty="0"/>
              <a:t>doktor için üretilen hizmetin nihai tüketiciye ulaşması yalnızca profesyonel hizmet sağlayıcının hiçbir aracı kullanmadığı bir dağıtım zinciriyle mümkündür. </a:t>
            </a:r>
          </a:p>
        </p:txBody>
      </p:sp>
    </p:spTree>
    <p:extLst>
      <p:ext uri="{BB962C8B-B14F-4D97-AF65-F5344CB8AC3E}">
        <p14:creationId xmlns:p14="http://schemas.microsoft.com/office/powerpoint/2010/main" val="3457602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Hizmetlerde Dağıtım</a:t>
            </a:r>
            <a:endParaRPr lang="tr-TR" dirty="0"/>
          </a:p>
        </p:txBody>
      </p:sp>
      <p:sp>
        <p:nvSpPr>
          <p:cNvPr id="3" name="2 İçerik Yer Tutucusu"/>
          <p:cNvSpPr>
            <a:spLocks noGrp="1"/>
          </p:cNvSpPr>
          <p:nvPr>
            <p:ph idx="1"/>
          </p:nvPr>
        </p:nvSpPr>
        <p:spPr/>
        <p:txBody>
          <a:bodyPr/>
          <a:lstStyle/>
          <a:p>
            <a:pPr algn="just"/>
            <a:r>
              <a:rPr lang="tr-TR" dirty="0" smtClean="0"/>
              <a:t>Amerikan Pazarlama Derneği’ne göre dağıtım: </a:t>
            </a:r>
            <a:r>
              <a:rPr lang="tr-TR" i="1" dirty="0" smtClean="0"/>
              <a:t>“ürünlerin </a:t>
            </a:r>
            <a:r>
              <a:rPr lang="tr-TR" i="1" dirty="0"/>
              <a:t>tüketicilere ulaştırılması”</a:t>
            </a:r>
            <a:r>
              <a:rPr lang="tr-TR" dirty="0"/>
              <a:t> </a:t>
            </a:r>
            <a:endParaRPr lang="tr-TR" dirty="0" smtClean="0"/>
          </a:p>
          <a:p>
            <a:pPr algn="just"/>
            <a:r>
              <a:rPr lang="tr-TR" dirty="0" smtClean="0"/>
              <a:t>Amerikan Pazarlama Derneği’ne göre dağıtım kanalı: </a:t>
            </a:r>
            <a:r>
              <a:rPr lang="tr-TR" i="1" dirty="0" smtClean="0"/>
              <a:t>“</a:t>
            </a:r>
            <a:r>
              <a:rPr lang="tr-TR" i="1" dirty="0"/>
              <a:t>üreticiler ile nihai tüketiciler arasında pazarlama fonksiyonlarının yerine getirilmesi için bağlantı kuran acentelerin ve kurumların bir araya geldiği organize bir </a:t>
            </a:r>
            <a:r>
              <a:rPr lang="tr-TR" i="1" dirty="0" smtClean="0"/>
              <a:t>ağ/sistem”</a:t>
            </a:r>
          </a:p>
          <a:p>
            <a:pPr algn="just"/>
            <a:r>
              <a:rPr lang="tr-TR" i="1" dirty="0" smtClean="0"/>
              <a:t>Dağıtım kanalı üyeleri</a:t>
            </a:r>
          </a:p>
          <a:p>
            <a:pPr algn="just"/>
            <a:r>
              <a:rPr lang="tr-TR" i="1" dirty="0" smtClean="0"/>
              <a:t>Hizmet işletmeleri için dağıtımın zorluğu ve karmaşıklığı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857232"/>
            <a:ext cx="7072362" cy="923924"/>
          </a:xfrm>
        </p:spPr>
        <p:txBody>
          <a:bodyPr/>
          <a:lstStyle/>
          <a:p>
            <a:r>
              <a:rPr lang="tr-TR" dirty="0" smtClean="0"/>
              <a:t>Dağıtım Kanalının Fonksiyonları</a:t>
            </a:r>
            <a:endParaRPr lang="tr-TR" dirty="0"/>
          </a:p>
        </p:txBody>
      </p:sp>
      <p:sp>
        <p:nvSpPr>
          <p:cNvPr id="3" name="2 İçerik Yer Tutucusu"/>
          <p:cNvSpPr>
            <a:spLocks noGrp="1"/>
          </p:cNvSpPr>
          <p:nvPr>
            <p:ph idx="1"/>
          </p:nvPr>
        </p:nvSpPr>
        <p:spPr/>
        <p:txBody>
          <a:bodyPr/>
          <a:lstStyle/>
          <a:p>
            <a:r>
              <a:rPr lang="tr-TR" dirty="0" smtClean="0"/>
              <a:t>Üretim ile tüketim arasında köprü kurulması</a:t>
            </a:r>
          </a:p>
          <a:p>
            <a:pPr lvl="0" algn="just"/>
            <a:r>
              <a:rPr lang="tr-TR" dirty="0"/>
              <a:t>Pazarlama bilgilerinin toplanması ve bu bilgilerin karar verirken kullanılmak üzere ilgili karar vericilere dağıtımı</a:t>
            </a:r>
          </a:p>
          <a:p>
            <a:pPr lvl="0"/>
            <a:r>
              <a:rPr lang="tr-TR" dirty="0"/>
              <a:t>Pazara uygun ve ikna edici iletişim sunulması</a:t>
            </a:r>
          </a:p>
          <a:p>
            <a:pPr lvl="0"/>
            <a:r>
              <a:rPr lang="tr-TR" dirty="0"/>
              <a:t>Müşterilerin bulunması ve onlarla iletişim kurulması</a:t>
            </a:r>
          </a:p>
          <a:p>
            <a:pPr lvl="0" algn="just"/>
            <a:r>
              <a:rPr lang="tr-TR" dirty="0"/>
              <a:t>Geliştirilmiş hizmet tasarımına imkan vererek müşteri ile hizmet arasından yüksek miktarda eşleştirme yapılabilmesinin sağlanması</a:t>
            </a:r>
          </a:p>
          <a:p>
            <a:pPr lvl="0"/>
            <a:r>
              <a:rPr lang="tr-TR" dirty="0"/>
              <a:t>Müşterilerle fiyat ve diğer konularda pazarlık yapılması</a:t>
            </a:r>
          </a:p>
          <a:p>
            <a:pPr lvl="0"/>
            <a:r>
              <a:rPr lang="tr-TR" dirty="0"/>
              <a:t>Fiziksel dağıtımın sağlanması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628800"/>
            <a:ext cx="8229600" cy="3800484"/>
          </a:xfrm>
        </p:spPr>
        <p:txBody>
          <a:bodyPr/>
          <a:lstStyle/>
          <a:p>
            <a:r>
              <a:rPr lang="tr-TR" dirty="0"/>
              <a:t>Hizmet işletmeleri için dağıtımın en temel amacı, doğru yer ve zamanda hizmetin sunulması ve tüketicinin bu hizmete erişiminin kolaylaştırılmasıdır. </a:t>
            </a:r>
            <a:endParaRPr lang="tr-TR" dirty="0" smtClean="0"/>
          </a:p>
          <a:p>
            <a:r>
              <a:rPr lang="tr-TR" dirty="0" smtClean="0"/>
              <a:t>Hizmetlerin </a:t>
            </a:r>
            <a:r>
              <a:rPr lang="tr-TR" dirty="0"/>
              <a:t>tüm özellikleri hizmetlerin dağıtımını etkilemektedir. </a:t>
            </a:r>
            <a:endParaRPr lang="tr-TR" dirty="0" smtClean="0"/>
          </a:p>
          <a:p>
            <a:r>
              <a:rPr lang="tr-TR" dirty="0" smtClean="0"/>
              <a:t>Eğer </a:t>
            </a:r>
            <a:r>
              <a:rPr lang="tr-TR" dirty="0"/>
              <a:t>işletmenin sunduğu hizmet, eğitim, danışmanlık ve benzeri hizmetlerde olduğu gibi dokunulmazlık özelliğine sahipse, </a:t>
            </a:r>
            <a:r>
              <a:rPr lang="tr-TR" dirty="0" smtClean="0"/>
              <a:t>hizmet sağlayıcı </a:t>
            </a:r>
            <a:r>
              <a:rPr lang="tr-TR" dirty="0"/>
              <a:t>müşterilerle doğrudan iletişim kurmaya ihtiyaç duymaktadır. </a:t>
            </a:r>
            <a:endParaRPr lang="tr-TR" dirty="0" smtClean="0"/>
          </a:p>
          <a:p>
            <a:r>
              <a:rPr lang="tr-TR" dirty="0" smtClean="0"/>
              <a:t>Eğer </a:t>
            </a:r>
            <a:r>
              <a:rPr lang="tr-TR" dirty="0"/>
              <a:t>hizmetlerin üretilmesinde ve teslimatında somutluk önemli bir role sahipse, doğrudan kurulan bir iletişime duyulan ihtiyaç azalacak ya da ortadan kalkacaktır. </a:t>
            </a:r>
            <a:endParaRPr lang="tr-TR" dirty="0" smtClean="0"/>
          </a:p>
          <a:p>
            <a:endParaRPr lang="tr-TR" dirty="0"/>
          </a:p>
        </p:txBody>
      </p:sp>
    </p:spTree>
    <p:extLst>
      <p:ext uri="{BB962C8B-B14F-4D97-AF65-F5344CB8AC3E}">
        <p14:creationId xmlns:p14="http://schemas.microsoft.com/office/powerpoint/2010/main" val="757544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844824"/>
            <a:ext cx="8229600" cy="3800484"/>
          </a:xfrm>
        </p:spPr>
        <p:txBody>
          <a:bodyPr/>
          <a:lstStyle/>
          <a:p>
            <a:pPr lvl="0">
              <a:buClr>
                <a:srgbClr val="000000"/>
              </a:buClr>
            </a:pPr>
            <a:r>
              <a:rPr lang="tr-TR" dirty="0"/>
              <a:t>Örneğin, bankacılık hizmetlerinde ATM’ler kişiler arasındaki doğrudan etkileşimi azaltmaktadır. </a:t>
            </a:r>
            <a:endParaRPr lang="tr-TR" dirty="0" smtClean="0"/>
          </a:p>
          <a:p>
            <a:pPr lvl="0">
              <a:buClr>
                <a:srgbClr val="000000"/>
              </a:buClr>
            </a:pPr>
            <a:r>
              <a:rPr lang="tr-TR" dirty="0" smtClean="0"/>
              <a:t>ATM’lerin </a:t>
            </a:r>
            <a:r>
              <a:rPr lang="tr-TR" dirty="0"/>
              <a:t>somut oluşu müşterilerin bankacılarla doğrudan iletişim kurmadan hizmet almalarına olanak tanımaktadır. </a:t>
            </a:r>
            <a:endParaRPr lang="tr-TR" dirty="0" smtClean="0"/>
          </a:p>
          <a:p>
            <a:pPr lvl="0">
              <a:buClr>
                <a:srgbClr val="000000"/>
              </a:buClr>
            </a:pPr>
            <a:r>
              <a:rPr lang="tr-TR" dirty="0" smtClean="0"/>
              <a:t>Hizmetlerin </a:t>
            </a:r>
            <a:r>
              <a:rPr lang="tr-TR" dirty="0"/>
              <a:t>ayrılmazlık özelliği, pazar genişlemesinin kapsamını sınırlandırmaktadır. </a:t>
            </a:r>
            <a:endParaRPr lang="tr-TR" dirty="0" smtClean="0"/>
          </a:p>
          <a:p>
            <a:pPr lvl="0">
              <a:buClr>
                <a:srgbClr val="000000"/>
              </a:buClr>
            </a:pPr>
            <a:r>
              <a:rPr lang="tr-TR" dirty="0" smtClean="0"/>
              <a:t>Hizmetlerin </a:t>
            </a:r>
            <a:r>
              <a:rPr lang="tr-TR" dirty="0"/>
              <a:t>değişkenlik özelliği, standardizasyon şansını kısıtlamakta ve hizmet sunan ön plandaki çalışanların yönetimini zorlaştırmaktadır. </a:t>
            </a:r>
            <a:endParaRPr lang="tr-TR" dirty="0" smtClean="0"/>
          </a:p>
          <a:p>
            <a:pPr lvl="0">
              <a:buClr>
                <a:srgbClr val="000000"/>
              </a:buClr>
            </a:pPr>
            <a:r>
              <a:rPr lang="tr-TR" dirty="0" smtClean="0"/>
              <a:t>Hizmetlerin </a:t>
            </a:r>
            <a:r>
              <a:rPr lang="tr-TR" dirty="0"/>
              <a:t>dayanıksızlığı nedeniyle tüm hizmet sunum noktalarında talep ve kapasite yönetimi kritik bir hal </a:t>
            </a:r>
            <a:r>
              <a:rPr lang="tr-TR" dirty="0" smtClean="0"/>
              <a:t>almaktadır</a:t>
            </a:r>
            <a:r>
              <a:rPr lang="tr-TR" dirty="0"/>
              <a:t>.</a:t>
            </a:r>
          </a:p>
          <a:p>
            <a:endParaRPr lang="tr-TR" dirty="0"/>
          </a:p>
        </p:txBody>
      </p:sp>
    </p:spTree>
    <p:extLst>
      <p:ext uri="{BB962C8B-B14F-4D97-AF65-F5344CB8AC3E}">
        <p14:creationId xmlns:p14="http://schemas.microsoft.com/office/powerpoint/2010/main" val="243033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Hizmet İşletmelerinde Tüketiciyle Temas Türleri</a:t>
            </a:r>
            <a:endParaRPr lang="tr-TR" dirty="0"/>
          </a:p>
        </p:txBody>
      </p:sp>
      <p:sp>
        <p:nvSpPr>
          <p:cNvPr id="3" name="2 İçerik Yer Tutucusu"/>
          <p:cNvSpPr>
            <a:spLocks noGrp="1"/>
          </p:cNvSpPr>
          <p:nvPr>
            <p:ph idx="1"/>
          </p:nvPr>
        </p:nvSpPr>
        <p:spPr>
          <a:xfrm>
            <a:off x="457200" y="2143116"/>
            <a:ext cx="8229600" cy="1357322"/>
          </a:xfrm>
        </p:spPr>
        <p:txBody>
          <a:bodyPr/>
          <a:lstStyle/>
          <a:p>
            <a:r>
              <a:rPr lang="tr-TR" dirty="0" smtClean="0"/>
              <a:t>Hizmetin hizmet sağlayıcının bulunduğu yerde dağıtılması</a:t>
            </a:r>
          </a:p>
          <a:p>
            <a:r>
              <a:rPr lang="tr-TR" dirty="0" smtClean="0"/>
              <a:t>Hizmetin tüketicinin bulunduğu yerde dağıtılması</a:t>
            </a:r>
          </a:p>
          <a:p>
            <a:r>
              <a:rPr lang="tr-TR" dirty="0" smtClean="0"/>
              <a:t>Hizmet dağıtımının üçüncü bir yerde yapılması</a:t>
            </a:r>
            <a:endParaRPr lang="tr-TR" dirty="0"/>
          </a:p>
        </p:txBody>
      </p:sp>
      <p:pic>
        <p:nvPicPr>
          <p:cNvPr id="43010" name="Picture 2" descr="IMG_9188"/>
          <p:cNvPicPr>
            <a:picLocks noChangeAspect="1" noChangeArrowheads="1"/>
          </p:cNvPicPr>
          <p:nvPr/>
        </p:nvPicPr>
        <p:blipFill>
          <a:blip r:embed="rId2" cstate="print"/>
          <a:srcRect/>
          <a:stretch>
            <a:fillRect/>
          </a:stretch>
        </p:blipFill>
        <p:spPr bwMode="auto">
          <a:xfrm>
            <a:off x="669916" y="4143380"/>
            <a:ext cx="2520950" cy="1598613"/>
          </a:xfrm>
          <a:prstGeom prst="rect">
            <a:avLst/>
          </a:prstGeom>
          <a:noFill/>
          <a:ln w="9525">
            <a:noFill/>
            <a:miter lim="800000"/>
            <a:headEnd/>
            <a:tailEnd/>
          </a:ln>
        </p:spPr>
      </p:pic>
      <p:pic>
        <p:nvPicPr>
          <p:cNvPr id="43011" name="Picture 3" descr="fft256_mf21602683"/>
          <p:cNvPicPr>
            <a:picLocks noChangeAspect="1" noChangeArrowheads="1"/>
          </p:cNvPicPr>
          <p:nvPr/>
        </p:nvPicPr>
        <p:blipFill>
          <a:blip r:embed="rId3" cstate="print"/>
          <a:srcRect l="6006" t="9390" r="14513" b="13405"/>
          <a:stretch>
            <a:fillRect/>
          </a:stretch>
        </p:blipFill>
        <p:spPr bwMode="auto">
          <a:xfrm>
            <a:off x="3286116" y="4143380"/>
            <a:ext cx="2520950" cy="1598613"/>
          </a:xfrm>
          <a:prstGeom prst="rect">
            <a:avLst/>
          </a:prstGeom>
          <a:noFill/>
          <a:ln w="9525">
            <a:noFill/>
            <a:miter lim="800000"/>
            <a:headEnd/>
            <a:tailEnd/>
          </a:ln>
        </p:spPr>
      </p:pic>
      <p:pic>
        <p:nvPicPr>
          <p:cNvPr id="43012" name="Picture 4" descr="12923297_858006234345569_6527543134282756740_n"/>
          <p:cNvPicPr>
            <a:picLocks noChangeAspect="1" noChangeArrowheads="1"/>
          </p:cNvPicPr>
          <p:nvPr/>
        </p:nvPicPr>
        <p:blipFill>
          <a:blip r:embed="rId4" cstate="print"/>
          <a:srcRect/>
          <a:stretch>
            <a:fillRect/>
          </a:stretch>
        </p:blipFill>
        <p:spPr bwMode="auto">
          <a:xfrm>
            <a:off x="6215074" y="3714752"/>
            <a:ext cx="2295525" cy="22955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2395</TotalTime>
  <Words>1487</Words>
  <Application>Microsoft Office PowerPoint</Application>
  <PresentationFormat>Ekran Gösterisi (4:3)</PresentationFormat>
  <Paragraphs>224</Paragraphs>
  <Slides>26</Slides>
  <Notes>1</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tf10131490</vt:lpstr>
      <vt:lpstr>Bölüm 6 Hizmet Pazarlaması Karması 3:  Dağıtım </vt:lpstr>
      <vt:lpstr>Hizmetlerde Dağıtım</vt:lpstr>
      <vt:lpstr>PowerPoint Sunusu</vt:lpstr>
      <vt:lpstr>PowerPoint Sunusu</vt:lpstr>
      <vt:lpstr>Hizmetlerde Dağıtım</vt:lpstr>
      <vt:lpstr>Dağıtım Kanalının Fonksiyonları</vt:lpstr>
      <vt:lpstr>PowerPoint Sunusu</vt:lpstr>
      <vt:lpstr>PowerPoint Sunusu</vt:lpstr>
      <vt:lpstr>Hizmet İşletmelerinde Tüketiciyle Temas Türleri</vt:lpstr>
      <vt:lpstr>Hizmet Sunumunu Kısıtlayan Faktörler</vt:lpstr>
      <vt:lpstr>Hizmetlerin Üretimi ve Tüketiminde Lokasyon Esnekliği</vt:lpstr>
      <vt:lpstr>PowerPoint Sunusu</vt:lpstr>
      <vt:lpstr>PowerPoint Sunusu</vt:lpstr>
      <vt:lpstr>Hizmetlerde Dağıtım Türleri</vt:lpstr>
      <vt:lpstr>Doğrudan Dağıtım</vt:lpstr>
      <vt:lpstr>Doğrudan Dağıtımın Avantajları</vt:lpstr>
      <vt:lpstr>Doğrudan Dağıtımın Dezavantajları</vt:lpstr>
      <vt:lpstr>Dolaylı Dağıtım</vt:lpstr>
      <vt:lpstr>Acente ve Brokerlar Yoluyla Dağıtım</vt:lpstr>
      <vt:lpstr>Acente ve Brokerların Avantaj ve Dezavantajları</vt:lpstr>
      <vt:lpstr>Franchising Yoluyla Dağıtım</vt:lpstr>
      <vt:lpstr>Franchising’in Avantaj ve Dezavantajları</vt:lpstr>
      <vt:lpstr>Elektronik Dağıtım</vt:lpstr>
      <vt:lpstr>Elektronik Dağıtımın Avantaj ve Dezavantajları</vt:lpstr>
      <vt:lpstr>Hizmetlerde Dağıtım Kanalı Seçimi</vt:lpstr>
      <vt:lpstr>Hizmetlerde Dağıtım Kanalı Seçimi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14</cp:revision>
  <dcterms:created xsi:type="dcterms:W3CDTF">2017-08-29T10:53:56Z</dcterms:created>
  <dcterms:modified xsi:type="dcterms:W3CDTF">2022-01-03T11:06:37Z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