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handoutMasterIdLst>
    <p:handoutMasterId r:id="rId31"/>
  </p:handoutMasterIdLst>
  <p:sldIdLst>
    <p:sldId id="256" r:id="rId2"/>
    <p:sldId id="299" r:id="rId3"/>
    <p:sldId id="302" r:id="rId4"/>
    <p:sldId id="303" r:id="rId5"/>
    <p:sldId id="304" r:id="rId6"/>
    <p:sldId id="307" r:id="rId7"/>
    <p:sldId id="310" r:id="rId8"/>
    <p:sldId id="312" r:id="rId9"/>
    <p:sldId id="313" r:id="rId10"/>
    <p:sldId id="314" r:id="rId11"/>
    <p:sldId id="316" r:id="rId12"/>
    <p:sldId id="317" r:id="rId13"/>
    <p:sldId id="351" r:id="rId14"/>
    <p:sldId id="318" r:id="rId15"/>
    <p:sldId id="319" r:id="rId16"/>
    <p:sldId id="320" r:id="rId17"/>
    <p:sldId id="321" r:id="rId18"/>
    <p:sldId id="322" r:id="rId19"/>
    <p:sldId id="323" r:id="rId20"/>
    <p:sldId id="352" r:id="rId21"/>
    <p:sldId id="324" r:id="rId22"/>
    <p:sldId id="325" r:id="rId23"/>
    <p:sldId id="328" r:id="rId24"/>
    <p:sldId id="329" r:id="rId25"/>
    <p:sldId id="331" r:id="rId26"/>
    <p:sldId id="338" r:id="rId27"/>
    <p:sldId id="339" r:id="rId28"/>
    <p:sldId id="340"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a:srgbClr val="00602B"/>
    <a:srgbClr val="003E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60"/>
  </p:normalViewPr>
  <p:slideViewPr>
    <p:cSldViewPr>
      <p:cViewPr varScale="1">
        <p:scale>
          <a:sx n="69" d="100"/>
          <a:sy n="69" d="100"/>
        </p:scale>
        <p:origin x="-1368" y="-9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A68961-F13C-4DA7-B730-ADCADE05E293}" type="datetimeFigureOut">
              <a:rPr lang="tr-TR" smtClean="0"/>
              <a:pPr/>
              <a:t>3.01.2022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FFF62E-D926-4327-A4E6-8D8D28D628E9}" type="slidenum">
              <a:rPr lang="tr-TR" smtClean="0"/>
              <a:pPr/>
              <a:t>‹#›</a:t>
            </a:fld>
            <a:endParaRPr lang="tr-TR"/>
          </a:p>
        </p:txBody>
      </p:sp>
    </p:spTree>
    <p:extLst>
      <p:ext uri="{BB962C8B-B14F-4D97-AF65-F5344CB8AC3E}">
        <p14:creationId xmlns:p14="http://schemas.microsoft.com/office/powerpoint/2010/main" val="2700899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4C28D5D-D5FA-47AA-BE39-9AD539A5E9F5}" type="slidenum">
              <a:rPr lang="en-US"/>
              <a:pPr/>
              <a:t>‹#›</a:t>
            </a:fld>
            <a:endParaRPr lang="en-US"/>
          </a:p>
        </p:txBody>
      </p:sp>
    </p:spTree>
    <p:extLst>
      <p:ext uri="{BB962C8B-B14F-4D97-AF65-F5344CB8AC3E}">
        <p14:creationId xmlns:p14="http://schemas.microsoft.com/office/powerpoint/2010/main" val="4328569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8FE300-4B1F-4E7D-8DF9-74AD4DC5C105}"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pic>
        <p:nvPicPr>
          <p:cNvPr id="25613" name="Picture 13" descr="psam_pg1NEW"/>
          <p:cNvPicPr>
            <a:picLocks noChangeAspect="1" noChangeArrowheads="1"/>
          </p:cNvPicPr>
          <p:nvPr/>
        </p:nvPicPr>
        <p:blipFill>
          <a:blip r:embed="rId2" cstate="print"/>
          <a:srcRect b="28048"/>
          <a:stretch>
            <a:fillRect/>
          </a:stretch>
        </p:blipFill>
        <p:spPr bwMode="auto">
          <a:xfrm>
            <a:off x="0" y="928670"/>
            <a:ext cx="9144000" cy="4286280"/>
          </a:xfrm>
          <a:prstGeom prst="rect">
            <a:avLst/>
          </a:prstGeom>
          <a:noFill/>
        </p:spPr>
      </p:pic>
      <p:pic>
        <p:nvPicPr>
          <p:cNvPr id="17" name="16 Resim" descr="ana foto.jpg"/>
          <p:cNvPicPr preferRelativeResize="0">
            <a:picLocks/>
          </p:cNvPicPr>
          <p:nvPr userDrawn="1"/>
        </p:nvPicPr>
        <p:blipFill>
          <a:blip r:embed="rId3" cstate="print"/>
          <a:srcRect t="14009"/>
          <a:stretch>
            <a:fillRect/>
          </a:stretch>
        </p:blipFill>
        <p:spPr>
          <a:xfrm>
            <a:off x="32" y="5209224"/>
            <a:ext cx="9144000" cy="1648800"/>
          </a:xfrm>
          <a:prstGeom prst="rect">
            <a:avLst/>
          </a:prstGeom>
        </p:spPr>
      </p:pic>
      <p:sp>
        <p:nvSpPr>
          <p:cNvPr id="24" name="23 Dikdörtgen"/>
          <p:cNvSpPr/>
          <p:nvPr userDrawn="1"/>
        </p:nvSpPr>
        <p:spPr>
          <a:xfrm>
            <a:off x="2214546" y="0"/>
            <a:ext cx="4572000" cy="861774"/>
          </a:xfrm>
          <a:prstGeom prst="rect">
            <a:avLst/>
          </a:prstGeom>
        </p:spPr>
        <p:txBody>
          <a:bodyPr wrap="square">
            <a:spAutoFit/>
          </a:bodyPr>
          <a:lstStyle/>
          <a:p>
            <a:pPr algn="ct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Hizmet Pazarlaması</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Stratejik Bir Yaklaşımla</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(Ed.)</a:t>
            </a:r>
            <a:b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Prof.Dr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Berrin ONARAN – Yrd.</a:t>
            </a: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Doç.Dr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Alparslan ÖZMEN</a:t>
            </a:r>
            <a:endParaRPr lang="tr-TR" sz="1600" b="1" dirty="0">
              <a:solidFill>
                <a:srgbClr val="007A37"/>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983D387-BCB6-4134-B086-EAFAFA5A0A5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76200"/>
            <a:ext cx="20574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762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BFA7082A-C43F-43C7-972C-6535AC719DF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7200" y="36576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902AB83A-B26C-4AF2-BFFC-A15A19D6205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4038600" cy="4724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219200"/>
            <a:ext cx="4038600" cy="4724400"/>
          </a:xfrm>
        </p:spPr>
        <p:txBody>
          <a:bodyPr/>
          <a:lstStyle/>
          <a:p>
            <a:r>
              <a:rPr lang="tr-TR" smtClean="0"/>
              <a:t>Küçük resim eklemek için simgeyi tıklatın</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48F86F8A-6F39-412B-B90C-C86F98A6D23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923924"/>
          </a:xfrm>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1pPr>
              <a:defRPr sz="2000"/>
            </a:lvl1pPr>
            <a:lvl2pPr>
              <a:defRPr sz="2000"/>
            </a:lvl2pPr>
            <a:lvl3pPr>
              <a:defRPr sz="1800"/>
            </a:lvl3pPr>
            <a:lvl4pPr>
              <a:defRPr sz="1600"/>
            </a:lvl4pPr>
            <a:lvl5pPr>
              <a:defRPr sz="1600"/>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4BF80EB-502C-4C4F-AB2D-2CE7A615671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5C53A906-3D91-469F-BAEA-AD565BECB84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93C94220-B31D-417D-8416-440CA960742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en-US"/>
          </a:p>
        </p:txBody>
      </p:sp>
      <p:sp>
        <p:nvSpPr>
          <p:cNvPr id="8" name="7 Altbilgi Yer Tutucusu"/>
          <p:cNvSpPr>
            <a:spLocks noGrp="1"/>
          </p:cNvSpPr>
          <p:nvPr>
            <p:ph type="ftr" sz="quarter" idx="11"/>
          </p:nvPr>
        </p:nvSpPr>
        <p:spPr/>
        <p:txBody>
          <a:bodyPr/>
          <a:lstStyle>
            <a:lvl1pPr>
              <a:defRPr/>
            </a:lvl1pPr>
          </a:lstStyle>
          <a:p>
            <a:endParaRPr lang="en-US"/>
          </a:p>
        </p:txBody>
      </p:sp>
      <p:sp>
        <p:nvSpPr>
          <p:cNvPr id="9" name="8 Slayt Numarası Yer Tutucusu"/>
          <p:cNvSpPr>
            <a:spLocks noGrp="1"/>
          </p:cNvSpPr>
          <p:nvPr>
            <p:ph type="sldNum" sz="quarter" idx="12"/>
          </p:nvPr>
        </p:nvSpPr>
        <p:spPr/>
        <p:txBody>
          <a:bodyPr/>
          <a:lstStyle>
            <a:lvl1pPr>
              <a:defRPr/>
            </a:lvl1pPr>
          </a:lstStyle>
          <a:p>
            <a:fld id="{F57042CC-8AC4-4F6B-A4A7-822C299B62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en-US"/>
          </a:p>
        </p:txBody>
      </p:sp>
      <p:sp>
        <p:nvSpPr>
          <p:cNvPr id="4" name="3 Altbilgi Yer Tutucusu"/>
          <p:cNvSpPr>
            <a:spLocks noGrp="1"/>
          </p:cNvSpPr>
          <p:nvPr>
            <p:ph type="ftr" sz="quarter" idx="11"/>
          </p:nvPr>
        </p:nvSpPr>
        <p:spPr/>
        <p:txBody>
          <a:bodyPr/>
          <a:lstStyle>
            <a:lvl1pPr>
              <a:defRPr/>
            </a:lvl1pPr>
          </a:lstStyle>
          <a:p>
            <a:endParaRPr lang="en-US"/>
          </a:p>
        </p:txBody>
      </p:sp>
      <p:sp>
        <p:nvSpPr>
          <p:cNvPr id="5" name="4 Slayt Numarası Yer Tutucusu"/>
          <p:cNvSpPr>
            <a:spLocks noGrp="1"/>
          </p:cNvSpPr>
          <p:nvPr>
            <p:ph type="sldNum" sz="quarter" idx="12"/>
          </p:nvPr>
        </p:nvSpPr>
        <p:spPr/>
        <p:txBody>
          <a:bodyPr/>
          <a:lstStyle>
            <a:lvl1pPr>
              <a:defRPr/>
            </a:lvl1pPr>
          </a:lstStyle>
          <a:p>
            <a:fld id="{87AE4864-C2E2-4A5F-AAA8-7C0291B1E68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p>
        </p:txBody>
      </p:sp>
      <p:sp>
        <p:nvSpPr>
          <p:cNvPr id="3" name="2 Altbilgi Yer Tutucusu"/>
          <p:cNvSpPr>
            <a:spLocks noGrp="1"/>
          </p:cNvSpPr>
          <p:nvPr>
            <p:ph type="ftr" sz="quarter" idx="11"/>
          </p:nvPr>
        </p:nvSpPr>
        <p:spPr/>
        <p:txBody>
          <a:bodyPr/>
          <a:lstStyle>
            <a:lvl1pPr>
              <a:defRPr/>
            </a:lvl1pPr>
          </a:lstStyle>
          <a:p>
            <a:endParaRPr lang="en-US"/>
          </a:p>
        </p:txBody>
      </p:sp>
      <p:sp>
        <p:nvSpPr>
          <p:cNvPr id="4" name="3 Slayt Numarası Yer Tutucusu"/>
          <p:cNvSpPr>
            <a:spLocks noGrp="1"/>
          </p:cNvSpPr>
          <p:nvPr>
            <p:ph type="sldNum" sz="quarter" idx="12"/>
          </p:nvPr>
        </p:nvSpPr>
        <p:spPr/>
        <p:txBody>
          <a:bodyPr/>
          <a:lstStyle>
            <a:lvl1pPr>
              <a:defRPr/>
            </a:lvl1pPr>
          </a:lstStyle>
          <a:p>
            <a:fld id="{0DE52F64-0FEA-4BF2-B879-935F251168C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34451292-05D6-4FFB-A73B-EEDD0A40ECC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FF167DAE-F910-4ED8-BCB6-44FE8704D6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70C0">
                <a:alpha val="16000"/>
              </a:srgb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1214414" y="857232"/>
            <a:ext cx="6781800" cy="9239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dirty="0" smtClean="0"/>
              <a:t>Asıl Başlık Stili İçin Tıklatın</a:t>
            </a:r>
            <a:endParaRPr lang="en-US" dirty="0" smtClean="0"/>
          </a:p>
        </p:txBody>
      </p:sp>
      <p:sp>
        <p:nvSpPr>
          <p:cNvPr id="24579" name="Rectangle 3"/>
          <p:cNvSpPr>
            <a:spLocks noGrp="1" noChangeArrowheads="1"/>
          </p:cNvSpPr>
          <p:nvPr>
            <p:ph type="body" idx="1"/>
          </p:nvPr>
        </p:nvSpPr>
        <p:spPr bwMode="auto">
          <a:xfrm>
            <a:off x="457200" y="2143116"/>
            <a:ext cx="8229600" cy="38004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B93C27D1-86E5-453B-88A2-78D6D6438708}" type="slidenum">
              <a:rPr lang="en-US"/>
              <a:pPr/>
              <a:t>‹#›</a:t>
            </a:fld>
            <a:endParaRPr lang="en-US"/>
          </a:p>
        </p:txBody>
      </p:sp>
      <p:pic>
        <p:nvPicPr>
          <p:cNvPr id="16" name="15 Resim" descr="ana foto.jpg"/>
          <p:cNvPicPr>
            <a:picLocks noChangeAspect="1"/>
          </p:cNvPicPr>
          <p:nvPr/>
        </p:nvPicPr>
        <p:blipFill>
          <a:blip r:embed="rId15" cstate="print"/>
          <a:stretch>
            <a:fillRect/>
          </a:stretch>
        </p:blipFill>
        <p:spPr>
          <a:xfrm>
            <a:off x="2643174" y="-24"/>
            <a:ext cx="6500826" cy="785818"/>
          </a:xfrm>
          <a:prstGeom prst="rect">
            <a:avLst/>
          </a:prstGeom>
          <a:ln>
            <a:noFill/>
          </a:ln>
          <a:effectLst>
            <a:softEdge rad="112500"/>
          </a:effectLst>
        </p:spPr>
      </p:pic>
      <p:sp>
        <p:nvSpPr>
          <p:cNvPr id="17" name="16 Metin kutusu"/>
          <p:cNvSpPr txBox="1"/>
          <p:nvPr/>
        </p:nvSpPr>
        <p:spPr>
          <a:xfrm>
            <a:off x="-32" y="71414"/>
            <a:ext cx="2571736" cy="592470"/>
          </a:xfrm>
          <a:prstGeom prst="rect">
            <a:avLst/>
          </a:prstGeom>
          <a:noFill/>
        </p:spPr>
        <p:txBody>
          <a:bodyPr wrap="square" rtlCol="0">
            <a:spAutoFit/>
          </a:bodyPr>
          <a:lstStyle/>
          <a:p>
            <a:r>
              <a:rPr lang="tr-TR" sz="1200" b="1" dirty="0" smtClean="0">
                <a:solidFill>
                  <a:srgbClr val="00602B"/>
                </a:solidFill>
                <a:latin typeface="Book Antiqua" pitchFamily="18" charset="0"/>
              </a:rPr>
              <a:t>Hizmet Pazarlaması</a:t>
            </a:r>
          </a:p>
          <a:p>
            <a:r>
              <a:rPr lang="tr-TR" sz="1050" b="1" i="1" dirty="0" smtClean="0">
                <a:solidFill>
                  <a:srgbClr val="00602B"/>
                </a:solidFill>
                <a:latin typeface="Book Antiqua" pitchFamily="18" charset="0"/>
              </a:rPr>
              <a:t>Stratejik</a:t>
            </a:r>
            <a:r>
              <a:rPr lang="tr-TR" sz="1050" b="1" i="1" baseline="0" dirty="0" smtClean="0">
                <a:solidFill>
                  <a:srgbClr val="00602B"/>
                </a:solidFill>
                <a:latin typeface="Book Antiqua" pitchFamily="18" charset="0"/>
              </a:rPr>
              <a:t> Bir Yaklaşımla</a:t>
            </a:r>
          </a:p>
          <a:p>
            <a:r>
              <a:rPr lang="tr-TR" sz="1000" b="1" i="1" baseline="0" dirty="0" smtClean="0">
                <a:solidFill>
                  <a:srgbClr val="00602B"/>
                </a:solidFill>
                <a:latin typeface="Book Antiqua" pitchFamily="18" charset="0"/>
              </a:rPr>
              <a:t>(Ed.) Onaran - Özmen</a:t>
            </a:r>
            <a:endParaRPr lang="tr-TR" sz="1000" b="1" i="1" dirty="0">
              <a:solidFill>
                <a:srgbClr val="00602B"/>
              </a:solidFill>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txStyles>
    <p:titleStyle>
      <a:lvl1pPr algn="ctr" rtl="0" eaLnBrk="1" fontAlgn="base" hangingPunct="1">
        <a:spcBef>
          <a:spcPct val="0"/>
        </a:spcBef>
        <a:spcAft>
          <a:spcPct val="0"/>
        </a:spcAft>
        <a:defRPr sz="3600">
          <a:solidFill>
            <a:srgbClr val="FF0000"/>
          </a:solidFill>
          <a:latin typeface="Book Antiqua" pitchFamily="18" charset="0"/>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rgbClr val="000000"/>
          </a:solidFill>
          <a:latin typeface="Book Antiqua" pitchFamily="18" charset="0"/>
          <a:ea typeface="+mn-ea"/>
          <a:cs typeface="+mn-cs"/>
        </a:defRPr>
      </a:lvl1pPr>
      <a:lvl2pPr marL="742950" indent="-285750" algn="l" rtl="0" eaLnBrk="1" fontAlgn="base" hangingPunct="1">
        <a:spcBef>
          <a:spcPct val="20000"/>
        </a:spcBef>
        <a:spcAft>
          <a:spcPct val="0"/>
        </a:spcAft>
        <a:buClr>
          <a:schemeClr val="tx1"/>
        </a:buClr>
        <a:buChar char="•"/>
        <a:defRPr sz="2600">
          <a:solidFill>
            <a:srgbClr val="000000"/>
          </a:solidFill>
          <a:latin typeface="Book Antiqua" pitchFamily="18" charset="0"/>
        </a:defRPr>
      </a:lvl2pPr>
      <a:lvl3pPr marL="1143000" indent="-228600" algn="l" rtl="0" eaLnBrk="1" fontAlgn="base" hangingPunct="1">
        <a:spcBef>
          <a:spcPct val="20000"/>
        </a:spcBef>
        <a:spcAft>
          <a:spcPct val="0"/>
        </a:spcAft>
        <a:buClr>
          <a:schemeClr val="tx1"/>
        </a:buClr>
        <a:buChar char="•"/>
        <a:defRPr sz="2400">
          <a:solidFill>
            <a:srgbClr val="000000"/>
          </a:solidFill>
          <a:latin typeface="Book Antiqua" pitchFamily="18" charset="0"/>
        </a:defRPr>
      </a:lvl3pPr>
      <a:lvl4pPr marL="16002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4pPr>
      <a:lvl5pPr marL="20574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2143116"/>
            <a:ext cx="9144000" cy="1428760"/>
          </a:xfrm>
        </p:spPr>
        <p:txBody>
          <a:bodyPr/>
          <a:lstStyle/>
          <a:p>
            <a:pPr marL="899160" indent="-899160">
              <a:lnSpc>
                <a:spcPct val="115000"/>
              </a:lnSpc>
              <a:spcBef>
                <a:spcPts val="600"/>
              </a:spcBef>
              <a:spcAft>
                <a:spcPts val="600"/>
              </a:spcAft>
            </a:pPr>
            <a:r>
              <a:rPr lang="tr-TR" b="1" dirty="0" smtClean="0">
                <a:solidFill>
                  <a:srgbClr val="002060"/>
                </a:solidFill>
              </a:rPr>
              <a:t>Bölüm 7</a:t>
            </a:r>
            <a:br>
              <a:rPr lang="tr-TR" b="1" dirty="0" smtClean="0">
                <a:solidFill>
                  <a:srgbClr val="002060"/>
                </a:solidFill>
              </a:rPr>
            </a:br>
            <a:r>
              <a:rPr lang="tr-TR" dirty="0" smtClean="0">
                <a:solidFill>
                  <a:srgbClr val="002060"/>
                </a:solidFill>
              </a:rPr>
              <a:t/>
            </a:r>
            <a:br>
              <a:rPr lang="tr-TR" dirty="0" smtClean="0">
                <a:solidFill>
                  <a:srgbClr val="002060"/>
                </a:solidFill>
              </a:rPr>
            </a:br>
            <a:r>
              <a:rPr lang="tr-TR" b="1" dirty="0">
                <a:solidFill>
                  <a:srgbClr val="FFFF00"/>
                </a:solidFill>
                <a:latin typeface="Calibri"/>
                <a:ea typeface="Calibri"/>
                <a:cs typeface="Times New Roman"/>
              </a:rPr>
              <a:t>HİZMET </a:t>
            </a:r>
            <a:r>
              <a:rPr lang="tr-TR" b="1" dirty="0" smtClean="0">
                <a:solidFill>
                  <a:srgbClr val="FFFF00"/>
                </a:solidFill>
                <a:latin typeface="Calibri"/>
                <a:ea typeface="Calibri"/>
                <a:cs typeface="Times New Roman"/>
              </a:rPr>
              <a:t>PAZARLAMA KARMASI 4: PAZARLAMA İLETİŞİMİ</a:t>
            </a:r>
            <a:endParaRPr lang="en-US" dirty="0">
              <a:solidFill>
                <a:srgbClr val="002060"/>
              </a:solidFill>
            </a:endParaRPr>
          </a:p>
        </p:txBody>
      </p:sp>
      <p:sp>
        <p:nvSpPr>
          <p:cNvPr id="4" name="Rectangle 2"/>
          <p:cNvSpPr txBox="1">
            <a:spLocks noChangeArrowheads="1"/>
          </p:cNvSpPr>
          <p:nvPr/>
        </p:nvSpPr>
        <p:spPr bwMode="auto">
          <a:xfrm>
            <a:off x="0" y="3357562"/>
            <a:ext cx="9144000" cy="9286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1" i="0" u="none" strike="noStrike" kern="0" cap="none" spc="0" normalizeH="0" baseline="0" noProof="0" dirty="0" smtClean="0">
              <a:ln>
                <a:noFill/>
              </a:ln>
              <a:solidFill>
                <a:srgbClr val="002060"/>
              </a:solidFill>
              <a:effectLst/>
              <a:uLnTx/>
              <a:uFillTx/>
              <a:latin typeface="Book Antiqua" pitchFamily="18"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229600" cy="4824536"/>
          </a:xfrm>
        </p:spPr>
        <p:txBody>
          <a:bodyPr/>
          <a:lstStyle/>
          <a:p>
            <a:pPr marL="0" lvl="0" indent="0" algn="just">
              <a:spcBef>
                <a:spcPts val="0"/>
              </a:spcBef>
              <a:spcAft>
                <a:spcPts val="0"/>
              </a:spcAft>
              <a:buNone/>
            </a:pPr>
            <a:r>
              <a:rPr lang="tr-TR" b="1" i="1" dirty="0">
                <a:latin typeface="Calibri"/>
                <a:ea typeface="Calibri"/>
                <a:cs typeface="Times New Roman"/>
              </a:rPr>
              <a:t>Kamu temsili: </a:t>
            </a:r>
            <a:endParaRPr lang="tr-TR" b="1" i="1" dirty="0" smtClean="0">
              <a:latin typeface="Calibri"/>
              <a:ea typeface="Calibri"/>
              <a:cs typeface="Times New Roman"/>
            </a:endParaRPr>
          </a:p>
          <a:p>
            <a:pPr marL="0" lvl="0" indent="0" algn="just">
              <a:spcBef>
                <a:spcPts val="0"/>
              </a:spcBef>
              <a:spcAft>
                <a:spcPts val="0"/>
              </a:spcAft>
              <a:buNone/>
            </a:pPr>
            <a:r>
              <a:rPr lang="tr-TR" dirty="0" smtClean="0">
                <a:latin typeface="Calibri"/>
                <a:ea typeface="Calibri"/>
                <a:cs typeface="Times New Roman"/>
              </a:rPr>
              <a:t>Reklamın </a:t>
            </a:r>
            <a:r>
              <a:rPr lang="tr-TR" dirty="0">
                <a:latin typeface="Calibri"/>
                <a:ea typeface="Calibri"/>
                <a:cs typeface="Times New Roman"/>
              </a:rPr>
              <a:t>kamusal yapısı, ürüne bir tür meşrutiyet verir ve standartlaştırılmış bir sunum oluşturur. Çünkü birçok kişi aynı mesajı alması ve alıcıları ürünü satın almaya yönlendirmesinde ürünün tüm kamuoyunca anlaşılması gerekir. </a:t>
            </a:r>
            <a:endParaRPr lang="tr-TR" sz="1800" dirty="0">
              <a:latin typeface="Calibri"/>
              <a:ea typeface="Calibri"/>
              <a:cs typeface="Times New Roman"/>
            </a:endParaRPr>
          </a:p>
          <a:p>
            <a:pPr marL="0" lvl="0" indent="0" algn="just">
              <a:spcBef>
                <a:spcPts val="0"/>
              </a:spcBef>
              <a:spcAft>
                <a:spcPts val="0"/>
              </a:spcAft>
              <a:buNone/>
            </a:pPr>
            <a:r>
              <a:rPr lang="tr-TR" b="1" i="1" dirty="0">
                <a:latin typeface="Calibri"/>
                <a:ea typeface="Calibri"/>
                <a:cs typeface="Times New Roman"/>
              </a:rPr>
              <a:t>Her tarafa yayılması: </a:t>
            </a:r>
            <a:endParaRPr lang="tr-TR" b="1" i="1" dirty="0" smtClean="0">
              <a:latin typeface="Calibri"/>
              <a:ea typeface="Calibri"/>
              <a:cs typeface="Times New Roman"/>
            </a:endParaRPr>
          </a:p>
          <a:p>
            <a:pPr marL="0" lvl="0" indent="0" algn="just">
              <a:spcBef>
                <a:spcPts val="0"/>
              </a:spcBef>
              <a:spcAft>
                <a:spcPts val="0"/>
              </a:spcAft>
              <a:buNone/>
            </a:pPr>
            <a:r>
              <a:rPr lang="tr-TR" dirty="0" smtClean="0">
                <a:latin typeface="Calibri"/>
                <a:ea typeface="Calibri"/>
                <a:cs typeface="Times New Roman"/>
              </a:rPr>
              <a:t>Reklam </a:t>
            </a:r>
            <a:r>
              <a:rPr lang="tr-TR" dirty="0">
                <a:latin typeface="Calibri"/>
                <a:ea typeface="Calibri"/>
                <a:cs typeface="Times New Roman"/>
              </a:rPr>
              <a:t>satıcılara tek bir mesajı birçok kez tekrar etme şansı verir. Aynı zamanda alıcıların farklı rakiplerden gelen mesajları almasına ve karşılaştırmasına olanak tanır. Geniş ölçekteki reklamlar, satıcının büyüklüğü, gücü ve başarısı hakkında olumlu imaj yaratırlar</a:t>
            </a:r>
            <a:r>
              <a:rPr lang="tr-TR" dirty="0" smtClean="0">
                <a:latin typeface="Calibri"/>
                <a:ea typeface="Calibri"/>
                <a:cs typeface="Times New Roman"/>
              </a:rPr>
              <a:t>.</a:t>
            </a:r>
          </a:p>
          <a:p>
            <a:pPr marL="0" lvl="0" indent="0" algn="just">
              <a:spcBef>
                <a:spcPts val="0"/>
              </a:spcBef>
              <a:spcAft>
                <a:spcPts val="0"/>
              </a:spcAft>
              <a:buNone/>
            </a:pPr>
            <a:r>
              <a:rPr lang="tr-TR" b="1" i="1" dirty="0" smtClean="0">
                <a:latin typeface="Calibri"/>
                <a:ea typeface="Calibri"/>
                <a:cs typeface="Times New Roman"/>
              </a:rPr>
              <a:t>Güçlendirilmiş </a:t>
            </a:r>
            <a:r>
              <a:rPr lang="tr-TR" b="1" i="1" dirty="0">
                <a:latin typeface="Calibri"/>
                <a:ea typeface="Calibri"/>
                <a:cs typeface="Times New Roman"/>
              </a:rPr>
              <a:t>Etkileyicilik</a:t>
            </a:r>
            <a:r>
              <a:rPr lang="tr-TR" b="1" i="1" dirty="0" smtClean="0">
                <a:latin typeface="Calibri"/>
                <a:ea typeface="Calibri"/>
                <a:cs typeface="Times New Roman"/>
              </a:rPr>
              <a:t>:</a:t>
            </a:r>
          </a:p>
          <a:p>
            <a:pPr marL="0" lvl="0" indent="0" algn="just">
              <a:spcBef>
                <a:spcPts val="0"/>
              </a:spcBef>
              <a:spcAft>
                <a:spcPts val="0"/>
              </a:spcAft>
              <a:buNone/>
            </a:pPr>
            <a:r>
              <a:rPr lang="tr-TR" dirty="0" smtClean="0">
                <a:latin typeface="Calibri"/>
                <a:ea typeface="Calibri"/>
                <a:cs typeface="Times New Roman"/>
              </a:rPr>
              <a:t>Reklam</a:t>
            </a:r>
            <a:r>
              <a:rPr lang="tr-TR" dirty="0">
                <a:latin typeface="Calibri"/>
                <a:ea typeface="Calibri"/>
                <a:cs typeface="Times New Roman"/>
              </a:rPr>
              <a:t>, işletmenin ve ürün/hizmetlerinin sanatsal baskı, ses ve renk kullanılarak duygulara seslenmesine yönelik fırsatlar sunar</a:t>
            </a:r>
            <a:r>
              <a:rPr lang="tr-TR" dirty="0" smtClean="0">
                <a:latin typeface="Calibri"/>
                <a:ea typeface="Calibri"/>
                <a:cs typeface="Times New Roman"/>
              </a:rPr>
              <a:t>.</a:t>
            </a:r>
          </a:p>
          <a:p>
            <a:pPr marL="0" lvl="0" indent="0" algn="just">
              <a:spcBef>
                <a:spcPts val="0"/>
              </a:spcBef>
              <a:spcAft>
                <a:spcPts val="0"/>
              </a:spcAft>
              <a:buNone/>
            </a:pPr>
            <a:r>
              <a:rPr lang="tr-TR" dirty="0" smtClean="0">
                <a:latin typeface="Calibri"/>
                <a:ea typeface="Calibri"/>
                <a:cs typeface="Times New Roman"/>
              </a:rPr>
              <a:t> </a:t>
            </a:r>
            <a:r>
              <a:rPr lang="tr-TR" b="1" i="1" dirty="0" smtClean="0">
                <a:latin typeface="Calibri"/>
                <a:ea typeface="Calibri"/>
                <a:cs typeface="Times New Roman"/>
              </a:rPr>
              <a:t>Kişiler </a:t>
            </a:r>
            <a:r>
              <a:rPr lang="tr-TR" b="1" i="1" dirty="0" err="1">
                <a:latin typeface="Calibri"/>
                <a:ea typeface="Calibri"/>
                <a:cs typeface="Times New Roman"/>
              </a:rPr>
              <a:t>üstülük</a:t>
            </a:r>
            <a:r>
              <a:rPr lang="tr-TR" b="1" i="1" dirty="0">
                <a:latin typeface="Calibri"/>
                <a:ea typeface="Calibri"/>
                <a:cs typeface="Times New Roman"/>
              </a:rPr>
              <a:t>: </a:t>
            </a:r>
            <a:r>
              <a:rPr lang="tr-TR" dirty="0">
                <a:latin typeface="Calibri"/>
                <a:ea typeface="Calibri"/>
                <a:cs typeface="Times New Roman"/>
              </a:rPr>
              <a:t>İzleyici kendisini reklama cevap verme yada dikkat etme zorunluluğunda hissetmez. Reklam izleyici önünde bir monolog oluşturur. Onlarla diyalog içinde değildir. </a:t>
            </a:r>
            <a:endParaRPr lang="tr-TR" sz="1800" dirty="0">
              <a:latin typeface="Calibri"/>
              <a:ea typeface="Calibri"/>
              <a:cs typeface="Times New Roman"/>
            </a:endParaRPr>
          </a:p>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620688"/>
            <a:ext cx="6784975" cy="96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9318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204864"/>
            <a:ext cx="8229600" cy="3800484"/>
          </a:xfrm>
        </p:spPr>
        <p:txBody>
          <a:bodyPr/>
          <a:lstStyle/>
          <a:p>
            <a:pPr algn="just">
              <a:lnSpc>
                <a:spcPct val="115000"/>
              </a:lnSpc>
              <a:spcBef>
                <a:spcPts val="1200"/>
              </a:spcBef>
              <a:spcAft>
                <a:spcPts val="600"/>
              </a:spcAft>
            </a:pPr>
            <a:r>
              <a:rPr lang="tr-TR" dirty="0" smtClean="0">
                <a:latin typeface="Calibri"/>
                <a:ea typeface="Calibri"/>
                <a:cs typeface="Times New Roman"/>
              </a:rPr>
              <a:t>Kişisel </a:t>
            </a:r>
            <a:r>
              <a:rPr lang="tr-TR" dirty="0">
                <a:latin typeface="Calibri"/>
                <a:ea typeface="Calibri"/>
                <a:cs typeface="Times New Roman"/>
              </a:rPr>
              <a:t>satış hizmet pazarlamasında iletişimin omurgasıdır. </a:t>
            </a:r>
            <a:endParaRPr lang="tr-TR" dirty="0" smtClean="0">
              <a:latin typeface="Calibri"/>
              <a:ea typeface="Calibri"/>
              <a:cs typeface="Times New Roman"/>
            </a:endParaRPr>
          </a:p>
          <a:p>
            <a:pPr algn="just">
              <a:lnSpc>
                <a:spcPct val="115000"/>
              </a:lnSpc>
              <a:spcBef>
                <a:spcPts val="1200"/>
              </a:spcBef>
              <a:spcAft>
                <a:spcPts val="600"/>
              </a:spcAft>
            </a:pPr>
            <a:r>
              <a:rPr lang="tr-TR" dirty="0" smtClean="0">
                <a:latin typeface="Calibri"/>
                <a:ea typeface="Calibri"/>
                <a:cs typeface="Times New Roman"/>
              </a:rPr>
              <a:t>Kişisel </a:t>
            </a:r>
            <a:r>
              <a:rPr lang="tr-TR" dirty="0">
                <a:latin typeface="Calibri"/>
                <a:ea typeface="Calibri"/>
                <a:cs typeface="Times New Roman"/>
              </a:rPr>
              <a:t>satış çeşitli biçimler alabilmesine rağmen satıcının müşteriyi ya da potansiyel müşteriyi satın almaya (ya da bir kulübün üyesi olmaya, bir üniversiteye kayıt olmaya ya da bir derneğe düzenli olarak bağış yağmaya vb.) ikna etmek için onunla bireysel bir ilişki içinde yer almasıdır. </a:t>
            </a:r>
            <a:endParaRPr lang="tr-TR" dirty="0" smtClean="0">
              <a:latin typeface="Calibri"/>
              <a:ea typeface="Calibri"/>
              <a:cs typeface="Times New Roman"/>
            </a:endParaRPr>
          </a:p>
          <a:p>
            <a:pPr algn="just">
              <a:lnSpc>
                <a:spcPct val="115000"/>
              </a:lnSpc>
              <a:spcBef>
                <a:spcPts val="1200"/>
              </a:spcBef>
              <a:spcAft>
                <a:spcPts val="600"/>
              </a:spcAft>
            </a:pPr>
            <a:r>
              <a:rPr lang="tr-TR" dirty="0" smtClean="0">
                <a:latin typeface="Calibri"/>
                <a:ea typeface="Calibri"/>
                <a:cs typeface="Times New Roman"/>
              </a:rPr>
              <a:t>Bu </a:t>
            </a:r>
            <a:r>
              <a:rPr lang="tr-TR" dirty="0">
                <a:latin typeface="Calibri"/>
                <a:ea typeface="Calibri"/>
                <a:cs typeface="Times New Roman"/>
              </a:rPr>
              <a:t>iletişim aracında satış elemanları aracılığıyla tüketicilerle görüşülmesi ve hizmetlerin tanıtılması sağlanır. </a:t>
            </a:r>
            <a:endParaRPr lang="tr-TR" sz="1800" dirty="0">
              <a:latin typeface="Calibri"/>
              <a:ea typeface="Calibri"/>
              <a:cs typeface="Times New Roman"/>
            </a:endParaRPr>
          </a:p>
          <a:p>
            <a:endParaRPr lang="tr-TR" dirty="0"/>
          </a:p>
        </p:txBody>
      </p:sp>
      <p:sp>
        <p:nvSpPr>
          <p:cNvPr id="4" name="Başlık 1"/>
          <p:cNvSpPr>
            <a:spLocks noGrp="1"/>
          </p:cNvSpPr>
          <p:nvPr>
            <p:ph type="title"/>
          </p:nvPr>
        </p:nvSpPr>
        <p:spPr>
          <a:xfrm>
            <a:off x="1214414" y="1004878"/>
            <a:ext cx="6781800" cy="923924"/>
          </a:xfrm>
        </p:spPr>
        <p:txBody>
          <a:bodyPr/>
          <a:lstStyle/>
          <a:p>
            <a:r>
              <a:rPr lang="tr-TR" sz="3200" b="1" i="1" dirty="0">
                <a:solidFill>
                  <a:srgbClr val="000000"/>
                </a:solidFill>
                <a:latin typeface="Calibri"/>
                <a:ea typeface="Calibri"/>
                <a:cs typeface="Times New Roman"/>
              </a:rPr>
              <a:t>Kişisel Satış</a:t>
            </a:r>
            <a:r>
              <a:rPr lang="tr-TR" sz="3200" i="1" dirty="0">
                <a:solidFill>
                  <a:srgbClr val="000000"/>
                </a:solidFill>
                <a:latin typeface="Calibri"/>
                <a:ea typeface="Calibri"/>
                <a:cs typeface="Times New Roman"/>
              </a:rPr>
              <a:t>:</a:t>
            </a:r>
            <a:endParaRPr lang="tr-TR" sz="3200" dirty="0"/>
          </a:p>
        </p:txBody>
      </p:sp>
    </p:spTree>
    <p:extLst>
      <p:ext uri="{BB962C8B-B14F-4D97-AF65-F5344CB8AC3E}">
        <p14:creationId xmlns:p14="http://schemas.microsoft.com/office/powerpoint/2010/main" val="2952651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2204864"/>
            <a:ext cx="8229600" cy="3800484"/>
          </a:xfrm>
        </p:spPr>
        <p:txBody>
          <a:bodyPr/>
          <a:lstStyle/>
          <a:p>
            <a:pPr algn="just">
              <a:lnSpc>
                <a:spcPct val="115000"/>
              </a:lnSpc>
              <a:spcBef>
                <a:spcPts val="1200"/>
              </a:spcBef>
              <a:spcAft>
                <a:spcPts val="600"/>
              </a:spcAft>
            </a:pPr>
            <a:r>
              <a:rPr lang="tr-TR" dirty="0" smtClean="0">
                <a:latin typeface="Calibri"/>
                <a:ea typeface="Calibri"/>
                <a:cs typeface="Times New Roman"/>
              </a:rPr>
              <a:t>Halkla </a:t>
            </a:r>
            <a:r>
              <a:rPr lang="tr-TR" dirty="0">
                <a:latin typeface="Calibri"/>
                <a:ea typeface="Calibri"/>
                <a:cs typeface="Times New Roman"/>
              </a:rPr>
              <a:t>ilişkiler kamuoyunun tutumlarını değerlendiren ya da örgütün politika ve prosedürlerini kamuoyu çıkarları ile tanımlayan, kamuoyunda anlayış ve kabul oluşturmak için eylem programı oluşturan ve uygulayan bir yönetim </a:t>
            </a:r>
            <a:r>
              <a:rPr lang="tr-TR" dirty="0" smtClean="0">
                <a:latin typeface="Calibri"/>
                <a:ea typeface="Calibri"/>
                <a:cs typeface="Times New Roman"/>
              </a:rPr>
              <a:t>işlemidir. </a:t>
            </a:r>
          </a:p>
          <a:p>
            <a:pPr algn="just">
              <a:lnSpc>
                <a:spcPct val="115000"/>
              </a:lnSpc>
              <a:spcBef>
                <a:spcPts val="1200"/>
              </a:spcBef>
              <a:spcAft>
                <a:spcPts val="600"/>
              </a:spcAft>
            </a:pPr>
            <a:r>
              <a:rPr lang="tr-TR" dirty="0" smtClean="0">
                <a:latin typeface="Calibri"/>
                <a:ea typeface="Calibri"/>
                <a:cs typeface="Times New Roman"/>
              </a:rPr>
              <a:t>Kamu</a:t>
            </a:r>
            <a:r>
              <a:rPr lang="tr-TR" dirty="0">
                <a:latin typeface="Calibri"/>
                <a:ea typeface="Calibri"/>
                <a:cs typeface="Times New Roman"/>
              </a:rPr>
              <a:t>, kurumun iletişime ihtiyaç duyduğu medya da dahil olmak üzere, devlet kurumlarını, finansal kuruluşları, baskı grupları yanı sıra müşteri ve tedarikçileri de içeren ortak özelliklerdeki her grubu kapsar. </a:t>
            </a:r>
            <a:endParaRPr lang="tr-TR" dirty="0"/>
          </a:p>
        </p:txBody>
      </p:sp>
      <p:sp>
        <p:nvSpPr>
          <p:cNvPr id="4" name="Başlık 1"/>
          <p:cNvSpPr>
            <a:spLocks noGrp="1"/>
          </p:cNvSpPr>
          <p:nvPr>
            <p:ph type="title"/>
          </p:nvPr>
        </p:nvSpPr>
        <p:spPr>
          <a:xfrm>
            <a:off x="1214414" y="1004878"/>
            <a:ext cx="6781800" cy="923924"/>
          </a:xfrm>
        </p:spPr>
        <p:txBody>
          <a:bodyPr/>
          <a:lstStyle/>
          <a:p>
            <a:r>
              <a:rPr lang="tr-TR" sz="3200" b="1" i="1" dirty="0">
                <a:solidFill>
                  <a:srgbClr val="000000"/>
                </a:solidFill>
                <a:latin typeface="Calibri"/>
                <a:ea typeface="Calibri"/>
                <a:cs typeface="Times New Roman"/>
              </a:rPr>
              <a:t>Halkla İlişkiler:</a:t>
            </a:r>
            <a:endParaRPr lang="tr-TR" sz="3200" dirty="0"/>
          </a:p>
        </p:txBody>
      </p:sp>
    </p:spTree>
    <p:extLst>
      <p:ext uri="{BB962C8B-B14F-4D97-AF65-F5344CB8AC3E}">
        <p14:creationId xmlns:p14="http://schemas.microsoft.com/office/powerpoint/2010/main" val="1378844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824536"/>
          </a:xfrm>
        </p:spPr>
        <p:txBody>
          <a:bodyPr/>
          <a:lstStyle/>
          <a:p>
            <a:pPr marL="0" lvl="0" indent="0" algn="just">
              <a:lnSpc>
                <a:spcPct val="115000"/>
              </a:lnSpc>
              <a:spcBef>
                <a:spcPts val="1200"/>
              </a:spcBef>
              <a:spcAft>
                <a:spcPts val="600"/>
              </a:spcAft>
              <a:buClr>
                <a:srgbClr val="000000"/>
              </a:buClr>
              <a:buNone/>
            </a:pPr>
            <a:r>
              <a:rPr lang="tr-TR" b="1" dirty="0">
                <a:latin typeface="Calibri"/>
                <a:ea typeface="Calibri"/>
                <a:cs typeface="Times New Roman"/>
              </a:rPr>
              <a:t>Halkla ilişkiler faaliyetini diğer araçlardan ayıran üç farklı özellik aşağıdaki gibidir</a:t>
            </a:r>
            <a:r>
              <a:rPr lang="tr-TR" b="1" dirty="0" smtClean="0">
                <a:latin typeface="Calibri"/>
                <a:ea typeface="Calibri"/>
                <a:cs typeface="Times New Roman"/>
              </a:rPr>
              <a:t>.</a:t>
            </a:r>
          </a:p>
          <a:p>
            <a:pPr marL="0" lvl="0" indent="0" algn="just">
              <a:lnSpc>
                <a:spcPct val="115000"/>
              </a:lnSpc>
              <a:spcBef>
                <a:spcPts val="1200"/>
              </a:spcBef>
              <a:spcAft>
                <a:spcPts val="600"/>
              </a:spcAft>
              <a:buClr>
                <a:srgbClr val="000000"/>
              </a:buClr>
              <a:buNone/>
            </a:pPr>
            <a:endParaRPr lang="tr-TR" b="1" dirty="0" smtClean="0">
              <a:latin typeface="Calibri"/>
              <a:ea typeface="Calibri"/>
              <a:cs typeface="Times New Roman"/>
            </a:endParaRPr>
          </a:p>
          <a:p>
            <a:pPr lvl="0" algn="just">
              <a:lnSpc>
                <a:spcPct val="115000"/>
              </a:lnSpc>
              <a:spcAft>
                <a:spcPts val="600"/>
              </a:spcAft>
              <a:buClr>
                <a:srgbClr val="000000"/>
              </a:buClr>
              <a:buFont typeface="Symbol"/>
              <a:buChar char=""/>
            </a:pPr>
            <a:r>
              <a:rPr lang="tr-TR" b="1" dirty="0" smtClean="0">
                <a:latin typeface="Calibri"/>
                <a:ea typeface="Calibri"/>
                <a:cs typeface="Times New Roman"/>
              </a:rPr>
              <a:t>Yüksek </a:t>
            </a:r>
            <a:r>
              <a:rPr lang="tr-TR" b="1" dirty="0">
                <a:latin typeface="Calibri"/>
                <a:ea typeface="Calibri"/>
                <a:cs typeface="Times New Roman"/>
              </a:rPr>
              <a:t>güvenilirlik: </a:t>
            </a:r>
            <a:r>
              <a:rPr lang="tr-TR" dirty="0">
                <a:latin typeface="Calibri"/>
                <a:ea typeface="Calibri"/>
                <a:cs typeface="Times New Roman"/>
              </a:rPr>
              <a:t>Yeni hikayeler ve özellikler okuyucular için reklamlara göre daha özgün ve inanılır gelir. </a:t>
            </a:r>
            <a:endParaRPr lang="tr-TR" dirty="0" smtClean="0">
              <a:latin typeface="Calibri"/>
              <a:ea typeface="Calibri"/>
              <a:cs typeface="Times New Roman"/>
            </a:endParaRPr>
          </a:p>
          <a:p>
            <a:pPr lvl="0" algn="just">
              <a:lnSpc>
                <a:spcPct val="115000"/>
              </a:lnSpc>
              <a:spcAft>
                <a:spcPts val="600"/>
              </a:spcAft>
              <a:buClr>
                <a:srgbClr val="000000"/>
              </a:buClr>
              <a:buFont typeface="Symbol"/>
              <a:buChar char=""/>
            </a:pPr>
            <a:endParaRPr lang="tr-TR" sz="1800" dirty="0">
              <a:latin typeface="Calibri"/>
              <a:ea typeface="Calibri"/>
              <a:cs typeface="Times New Roman"/>
            </a:endParaRPr>
          </a:p>
          <a:p>
            <a:pPr lvl="0" algn="just">
              <a:lnSpc>
                <a:spcPct val="115000"/>
              </a:lnSpc>
              <a:spcAft>
                <a:spcPts val="600"/>
              </a:spcAft>
              <a:buClr>
                <a:srgbClr val="000000"/>
              </a:buClr>
              <a:buFont typeface="Symbol"/>
              <a:buChar char=""/>
            </a:pPr>
            <a:r>
              <a:rPr lang="tr-TR" b="1" dirty="0">
                <a:latin typeface="Calibri"/>
                <a:ea typeface="Calibri"/>
                <a:cs typeface="Times New Roman"/>
              </a:rPr>
              <a:t>Savunmasız alıcıları yakalama fırsatı: </a:t>
            </a:r>
            <a:r>
              <a:rPr lang="tr-TR" dirty="0">
                <a:latin typeface="Calibri"/>
                <a:ea typeface="Calibri"/>
                <a:cs typeface="Times New Roman"/>
              </a:rPr>
              <a:t>Halkla ilişkiler reklamlardan ve satış elemanlarından kaçınan muhtemel müşterilere ulaşabilir. </a:t>
            </a:r>
            <a:endParaRPr lang="tr-TR" dirty="0" smtClean="0">
              <a:latin typeface="Calibri"/>
              <a:ea typeface="Calibri"/>
              <a:cs typeface="Times New Roman"/>
            </a:endParaRPr>
          </a:p>
          <a:p>
            <a:pPr lvl="0" algn="just">
              <a:lnSpc>
                <a:spcPct val="115000"/>
              </a:lnSpc>
              <a:spcAft>
                <a:spcPts val="600"/>
              </a:spcAft>
              <a:buClr>
                <a:srgbClr val="000000"/>
              </a:buClr>
              <a:buFont typeface="Symbol"/>
              <a:buChar char=""/>
            </a:pPr>
            <a:endParaRPr lang="tr-TR" sz="1800" dirty="0">
              <a:latin typeface="Calibri"/>
              <a:ea typeface="Calibri"/>
              <a:cs typeface="Times New Roman"/>
            </a:endParaRPr>
          </a:p>
          <a:p>
            <a:pPr lvl="0" algn="just">
              <a:lnSpc>
                <a:spcPct val="115000"/>
              </a:lnSpc>
              <a:spcAft>
                <a:spcPts val="600"/>
              </a:spcAft>
              <a:buClr>
                <a:srgbClr val="000000"/>
              </a:buClr>
              <a:buFont typeface="Symbol"/>
              <a:buChar char=""/>
            </a:pPr>
            <a:r>
              <a:rPr lang="tr-TR" b="1" dirty="0">
                <a:latin typeface="Calibri"/>
                <a:ea typeface="Calibri"/>
                <a:cs typeface="Times New Roman"/>
              </a:rPr>
              <a:t>Dramatize Etme: </a:t>
            </a:r>
            <a:r>
              <a:rPr lang="tr-TR" dirty="0">
                <a:latin typeface="Calibri"/>
                <a:ea typeface="Calibri"/>
                <a:cs typeface="Times New Roman"/>
              </a:rPr>
              <a:t>Halkla ilişkiler bir işletmeyi veya ürün/hizmeti dramatize ederek duygulara hitap etme potansiyeli taşır. </a:t>
            </a:r>
            <a:endParaRPr lang="tr-TR" sz="1800" dirty="0">
              <a:latin typeface="Calibri"/>
              <a:ea typeface="Calibri"/>
              <a:cs typeface="Times New Roman"/>
            </a:endParaRPr>
          </a:p>
          <a:p>
            <a:pPr marL="0" lvl="0" indent="0">
              <a:buClr>
                <a:srgbClr val="000000"/>
              </a:buClr>
              <a:buNone/>
            </a:pPr>
            <a:endParaRPr lang="tr-TR" dirty="0"/>
          </a:p>
          <a:p>
            <a:endParaRPr lang="tr-TR" dirty="0"/>
          </a:p>
        </p:txBody>
      </p:sp>
    </p:spTree>
    <p:extLst>
      <p:ext uri="{BB962C8B-B14F-4D97-AF65-F5344CB8AC3E}">
        <p14:creationId xmlns:p14="http://schemas.microsoft.com/office/powerpoint/2010/main" val="2289216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695930"/>
          </a:xfrm>
        </p:spPr>
        <p:txBody>
          <a:bodyPr/>
          <a:lstStyle/>
          <a:p>
            <a:r>
              <a:rPr lang="tr-TR" sz="3200" b="1" i="1" dirty="0">
                <a:solidFill>
                  <a:srgbClr val="000000"/>
                </a:solidFill>
                <a:latin typeface="Calibri"/>
                <a:ea typeface="Calibri"/>
                <a:cs typeface="Times New Roman"/>
              </a:rPr>
              <a:t>Satış Tutundurma:</a:t>
            </a:r>
            <a:endParaRPr lang="tr-TR" sz="3200" dirty="0"/>
          </a:p>
        </p:txBody>
      </p:sp>
      <p:sp>
        <p:nvSpPr>
          <p:cNvPr id="3" name="İçerik Yer Tutucusu 2"/>
          <p:cNvSpPr>
            <a:spLocks noGrp="1"/>
          </p:cNvSpPr>
          <p:nvPr>
            <p:ph idx="1"/>
          </p:nvPr>
        </p:nvSpPr>
        <p:spPr>
          <a:xfrm>
            <a:off x="467544" y="1988840"/>
            <a:ext cx="8229600" cy="4320480"/>
          </a:xfrm>
        </p:spPr>
        <p:txBody>
          <a:bodyPr/>
          <a:lstStyle/>
          <a:p>
            <a:pPr algn="just">
              <a:spcBef>
                <a:spcPts val="0"/>
              </a:spcBef>
              <a:spcAft>
                <a:spcPts val="0"/>
              </a:spcAft>
            </a:pPr>
            <a:r>
              <a:rPr lang="tr-TR" dirty="0" smtClean="0">
                <a:latin typeface="Calibri"/>
                <a:ea typeface="Calibri"/>
                <a:cs typeface="Times New Roman"/>
              </a:rPr>
              <a:t>Satış </a:t>
            </a:r>
            <a:r>
              <a:rPr lang="tr-TR" dirty="0">
                <a:latin typeface="Calibri"/>
                <a:ea typeface="Calibri"/>
                <a:cs typeface="Times New Roman"/>
              </a:rPr>
              <a:t>tutundurma diğer iletişim çabalarını desteklemek üzere, ya da onların ikamesi olarak kullanılabilen, kısa süreli, hemen sonuç almayı hedefleyen faaliyetlerdir. </a:t>
            </a:r>
            <a:endParaRPr lang="tr-TR" dirty="0" smtClean="0">
              <a:latin typeface="Calibri"/>
              <a:ea typeface="Calibri"/>
              <a:cs typeface="Times New Roman"/>
            </a:endParaRPr>
          </a:p>
          <a:p>
            <a:pPr algn="just">
              <a:spcBef>
                <a:spcPts val="0"/>
              </a:spcBef>
              <a:spcAft>
                <a:spcPts val="0"/>
              </a:spcAft>
            </a:pP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Satış </a:t>
            </a:r>
            <a:r>
              <a:rPr lang="tr-TR" dirty="0">
                <a:latin typeface="Calibri"/>
                <a:ea typeface="Calibri"/>
                <a:cs typeface="Times New Roman"/>
              </a:rPr>
              <a:t>tutundurma etkinlikleri ilk akla geldiğinde sadece tüketicilere yönelik etkinlikler gibi algılansa da, aracılara ve satış örgütüne yönelik satış arttırma etkinliklerini kapsamaktadır. </a:t>
            </a: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Tüketicilere </a:t>
            </a:r>
            <a:r>
              <a:rPr lang="tr-TR" dirty="0">
                <a:latin typeface="Calibri"/>
                <a:ea typeface="Calibri"/>
                <a:cs typeface="Times New Roman"/>
              </a:rPr>
              <a:t>yönelik çalışmalar, örnek ürün dağıtımı, kuponlar, para iadeleri, yarışmalar, çekilişler, süreklilik programları, paketleme. </a:t>
            </a: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Aracılara </a:t>
            </a:r>
            <a:r>
              <a:rPr lang="tr-TR" dirty="0">
                <a:latin typeface="Calibri"/>
                <a:ea typeface="Calibri"/>
                <a:cs typeface="Times New Roman"/>
              </a:rPr>
              <a:t>yönelik çalışmalar; satış noktası malzemeleri, yarışmalar, hediyeler. </a:t>
            </a: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Satış </a:t>
            </a:r>
            <a:r>
              <a:rPr lang="tr-TR" dirty="0">
                <a:latin typeface="Calibri"/>
                <a:ea typeface="Calibri"/>
                <a:cs typeface="Times New Roman"/>
              </a:rPr>
              <a:t>örgütüne yönelik çalışmalar ise satış yarışmaları ve toplantıları, kataloglar ve broşürler, satış el kitapları . </a:t>
            </a:r>
            <a:endParaRPr lang="tr-TR" sz="1400" dirty="0">
              <a:latin typeface="Calibri"/>
              <a:ea typeface="Calibri"/>
              <a:cs typeface="Times New Roman"/>
            </a:endParaRPr>
          </a:p>
          <a:p>
            <a:endParaRPr lang="tr-TR" dirty="0"/>
          </a:p>
        </p:txBody>
      </p:sp>
    </p:spTree>
    <p:extLst>
      <p:ext uri="{BB962C8B-B14F-4D97-AF65-F5344CB8AC3E}">
        <p14:creationId xmlns:p14="http://schemas.microsoft.com/office/powerpoint/2010/main" val="490652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96752"/>
            <a:ext cx="8229600" cy="5328592"/>
          </a:xfrm>
        </p:spPr>
        <p:txBody>
          <a:bodyPr/>
          <a:lstStyle/>
          <a:p>
            <a:pPr marL="0" lvl="0" indent="0" algn="just">
              <a:lnSpc>
                <a:spcPct val="115000"/>
              </a:lnSpc>
              <a:spcBef>
                <a:spcPts val="1200"/>
              </a:spcBef>
              <a:spcAft>
                <a:spcPts val="600"/>
              </a:spcAft>
              <a:buNone/>
            </a:pPr>
            <a:r>
              <a:rPr lang="tr-TR" b="1" dirty="0">
                <a:latin typeface="Calibri"/>
                <a:ea typeface="Calibri"/>
                <a:cs typeface="Times New Roman"/>
              </a:rPr>
              <a:t>Satış tutundurmayı diğer araçlardan ayıran özellikler ise aşağıdaki gibidir.</a:t>
            </a:r>
            <a:endParaRPr lang="tr-TR" b="1" dirty="0" smtClean="0">
              <a:latin typeface="Calibri"/>
              <a:ea typeface="Calibri"/>
              <a:cs typeface="Times New Roman"/>
            </a:endParaRPr>
          </a:p>
          <a:p>
            <a:pPr lvl="0" algn="just">
              <a:lnSpc>
                <a:spcPct val="115000"/>
              </a:lnSpc>
              <a:spcBef>
                <a:spcPts val="1200"/>
              </a:spcBef>
              <a:spcAft>
                <a:spcPts val="600"/>
              </a:spcAft>
              <a:buFont typeface="Symbol"/>
              <a:buChar char=""/>
            </a:pPr>
            <a:r>
              <a:rPr lang="tr-TR" b="1" dirty="0" smtClean="0">
                <a:latin typeface="Calibri"/>
                <a:ea typeface="Calibri"/>
                <a:cs typeface="Times New Roman"/>
              </a:rPr>
              <a:t>İletişim</a:t>
            </a:r>
            <a:r>
              <a:rPr lang="tr-TR" b="1" dirty="0">
                <a:latin typeface="Calibri"/>
                <a:ea typeface="Calibri"/>
                <a:cs typeface="Times New Roman"/>
              </a:rPr>
              <a:t>; </a:t>
            </a:r>
            <a:r>
              <a:rPr lang="tr-TR" dirty="0">
                <a:latin typeface="Calibri"/>
                <a:ea typeface="Calibri"/>
                <a:cs typeface="Times New Roman"/>
              </a:rPr>
              <a:t>Satış tutundurma tüketicinin dikkatini çeker ve tüketiciyi ürüne yönlendiren bilgiler sağlar. </a:t>
            </a:r>
            <a:endParaRPr lang="tr-TR" sz="1800" dirty="0">
              <a:latin typeface="Calibri"/>
              <a:ea typeface="Calibri"/>
              <a:cs typeface="Times New Roman"/>
            </a:endParaRPr>
          </a:p>
          <a:p>
            <a:pPr lvl="0" algn="just">
              <a:lnSpc>
                <a:spcPct val="115000"/>
              </a:lnSpc>
              <a:spcBef>
                <a:spcPts val="1200"/>
              </a:spcBef>
              <a:spcAft>
                <a:spcPts val="600"/>
              </a:spcAft>
              <a:buFont typeface="Symbol"/>
              <a:buChar char=""/>
            </a:pPr>
            <a:r>
              <a:rPr lang="tr-TR" b="1" dirty="0">
                <a:latin typeface="Calibri"/>
                <a:ea typeface="Calibri"/>
                <a:cs typeface="Times New Roman"/>
              </a:rPr>
              <a:t>Teşvik: </a:t>
            </a:r>
            <a:r>
              <a:rPr lang="tr-TR" dirty="0">
                <a:latin typeface="Calibri"/>
                <a:ea typeface="Calibri"/>
                <a:cs typeface="Times New Roman"/>
              </a:rPr>
              <a:t>Müşteriye değer veren bazı katkı, teşvik ve imtiyazları bir araya getirir.</a:t>
            </a:r>
            <a:endParaRPr lang="tr-TR" sz="1800" dirty="0">
              <a:latin typeface="Calibri"/>
              <a:ea typeface="Calibri"/>
              <a:cs typeface="Times New Roman"/>
            </a:endParaRPr>
          </a:p>
          <a:p>
            <a:pPr lvl="0" algn="just">
              <a:lnSpc>
                <a:spcPct val="115000"/>
              </a:lnSpc>
              <a:spcBef>
                <a:spcPts val="1200"/>
              </a:spcBef>
              <a:spcAft>
                <a:spcPts val="600"/>
              </a:spcAft>
              <a:buFont typeface="Symbol"/>
              <a:buChar char=""/>
            </a:pPr>
            <a:r>
              <a:rPr lang="tr-TR" b="1" dirty="0">
                <a:latin typeface="Calibri"/>
                <a:ea typeface="Calibri"/>
                <a:cs typeface="Times New Roman"/>
              </a:rPr>
              <a:t>Davet: </a:t>
            </a:r>
            <a:r>
              <a:rPr lang="tr-TR" dirty="0">
                <a:latin typeface="Calibri"/>
                <a:ea typeface="Calibri"/>
                <a:cs typeface="Times New Roman"/>
              </a:rPr>
              <a:t>Ticari işlemlerin hemen yapılmasına yönelik açık bir davetiyedir. </a:t>
            </a:r>
            <a:endParaRPr lang="tr-TR" sz="1800" dirty="0">
              <a:latin typeface="Calibri"/>
              <a:ea typeface="Calibri"/>
              <a:cs typeface="Times New Roman"/>
            </a:endParaRPr>
          </a:p>
          <a:p>
            <a:endParaRPr lang="tr-TR" dirty="0"/>
          </a:p>
        </p:txBody>
      </p:sp>
    </p:spTree>
    <p:extLst>
      <p:ext uri="{BB962C8B-B14F-4D97-AF65-F5344CB8AC3E}">
        <p14:creationId xmlns:p14="http://schemas.microsoft.com/office/powerpoint/2010/main" val="3915081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342900" lvl="0" indent="-342900">
              <a:lnSpc>
                <a:spcPct val="115000"/>
              </a:lnSpc>
              <a:spcBef>
                <a:spcPts val="1200"/>
              </a:spcBef>
              <a:spcAft>
                <a:spcPts val="600"/>
              </a:spcAft>
            </a:pPr>
            <a:r>
              <a:rPr lang="tr-TR" sz="2000" b="1" dirty="0">
                <a:solidFill>
                  <a:srgbClr val="000000"/>
                </a:solidFill>
                <a:latin typeface="Calibri"/>
                <a:ea typeface="Calibri"/>
                <a:cs typeface="Times New Roman"/>
              </a:rPr>
              <a:t>Temel pazarlama iletişimi karması dışında kullanılan </a:t>
            </a:r>
            <a:r>
              <a:rPr lang="tr-TR" sz="2000" b="1" i="1" dirty="0">
                <a:solidFill>
                  <a:srgbClr val="000000"/>
                </a:solidFill>
                <a:latin typeface="Calibri"/>
                <a:ea typeface="Calibri"/>
                <a:cs typeface="Times New Roman"/>
              </a:rPr>
              <a:t>diğer pazarlama unsurları</a:t>
            </a:r>
            <a:r>
              <a:rPr lang="tr-TR" sz="2000" b="1" dirty="0">
                <a:solidFill>
                  <a:srgbClr val="000000"/>
                </a:solidFill>
                <a:latin typeface="Calibri"/>
                <a:ea typeface="Calibri"/>
                <a:cs typeface="Times New Roman"/>
              </a:rPr>
              <a:t>  </a:t>
            </a:r>
            <a:r>
              <a:rPr lang="tr-TR" sz="2000" b="1" dirty="0" smtClean="0">
                <a:solidFill>
                  <a:srgbClr val="000000"/>
                </a:solidFill>
                <a:latin typeface="Calibri"/>
                <a:ea typeface="Calibri"/>
                <a:cs typeface="Times New Roman"/>
              </a:rPr>
              <a:t>şunlardır:</a:t>
            </a:r>
            <a:endParaRPr lang="tr-TR" b="1" dirty="0"/>
          </a:p>
        </p:txBody>
      </p:sp>
      <p:sp>
        <p:nvSpPr>
          <p:cNvPr id="3" name="İçerik Yer Tutucusu 2"/>
          <p:cNvSpPr>
            <a:spLocks noGrp="1"/>
          </p:cNvSpPr>
          <p:nvPr>
            <p:ph idx="1"/>
          </p:nvPr>
        </p:nvSpPr>
        <p:spPr>
          <a:xfrm>
            <a:off x="457200" y="2143116"/>
            <a:ext cx="8229600" cy="4310220"/>
          </a:xfrm>
        </p:spPr>
        <p:txBody>
          <a:bodyPr/>
          <a:lstStyle/>
          <a:p>
            <a:pPr algn="just">
              <a:spcBef>
                <a:spcPts val="0"/>
              </a:spcBef>
              <a:spcAft>
                <a:spcPts val="0"/>
              </a:spcAft>
            </a:pPr>
            <a:r>
              <a:rPr lang="tr-TR" b="1" i="1" dirty="0">
                <a:latin typeface="Calibri"/>
                <a:ea typeface="Calibri"/>
                <a:cs typeface="Times New Roman"/>
              </a:rPr>
              <a:t>Doğrudan Pazarlama:</a:t>
            </a:r>
            <a:r>
              <a:rPr lang="tr-TR" b="1" dirty="0">
                <a:latin typeface="Calibri"/>
                <a:ea typeface="Calibri"/>
                <a:cs typeface="Times New Roman"/>
              </a:rPr>
              <a:t> </a:t>
            </a:r>
            <a:r>
              <a:rPr lang="tr-TR" dirty="0" smtClean="0">
                <a:latin typeface="Calibri"/>
                <a:ea typeface="Calibri"/>
                <a:cs typeface="Times New Roman"/>
              </a:rPr>
              <a:t>Doğrudan </a:t>
            </a:r>
            <a:r>
              <a:rPr lang="tr-TR" dirty="0">
                <a:latin typeface="Calibri"/>
                <a:ea typeface="Calibri"/>
                <a:cs typeface="Times New Roman"/>
              </a:rPr>
              <a:t>pazarlama, herhangi bir mekanda ölçülebilir bir tepkiyi veya ticari bir işlemi etkilemek için, bir ya da birden fazla reklam medyasını kullanan etkileşimli bir pazarlama sistemidir. </a:t>
            </a:r>
            <a:endParaRPr lang="tr-TR" dirty="0" smtClean="0">
              <a:latin typeface="Calibri"/>
              <a:ea typeface="Calibri"/>
              <a:cs typeface="Times New Roman"/>
            </a:endParaRPr>
          </a:p>
          <a:p>
            <a:pPr algn="just">
              <a:spcBef>
                <a:spcPts val="0"/>
              </a:spcBef>
              <a:spcAft>
                <a:spcPts val="0"/>
              </a:spcAft>
            </a:pP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Teknolojik </a:t>
            </a:r>
            <a:r>
              <a:rPr lang="tr-TR" dirty="0">
                <a:latin typeface="Calibri"/>
                <a:ea typeface="Calibri"/>
                <a:cs typeface="Times New Roman"/>
              </a:rPr>
              <a:t>gelişmeler hem katalogla, postayla ya da telefonla pazarlama gibi geleneksel doğrudan pazarlama yöntemlerini hem de bilgisayar, faks, televizyon, elektronik posta, internet gibi yeni doğrudan medya olanaklarını </a:t>
            </a:r>
            <a:r>
              <a:rPr lang="tr-TR" dirty="0" smtClean="0">
                <a:latin typeface="Calibri"/>
                <a:ea typeface="Calibri"/>
                <a:cs typeface="Times New Roman"/>
              </a:rPr>
              <a:t>geliştirmiştir. </a:t>
            </a:r>
          </a:p>
          <a:p>
            <a:pPr marL="0" indent="0" algn="just">
              <a:spcBef>
                <a:spcPts val="0"/>
              </a:spcBef>
              <a:spcAft>
                <a:spcPts val="0"/>
              </a:spcAft>
              <a:buNone/>
            </a:pP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Doğrudan </a:t>
            </a:r>
            <a:r>
              <a:rPr lang="tr-TR" dirty="0">
                <a:latin typeface="Calibri"/>
                <a:ea typeface="Calibri"/>
                <a:cs typeface="Times New Roman"/>
              </a:rPr>
              <a:t>pazarlamanın temel türleri ise </a:t>
            </a:r>
            <a:r>
              <a:rPr lang="tr-TR" b="1" dirty="0">
                <a:latin typeface="Calibri"/>
                <a:ea typeface="Calibri"/>
                <a:cs typeface="Times New Roman"/>
              </a:rPr>
              <a:t>yüz yüze satış, doğrudan posta pazarlaması, katalog pazarlaması, tele pazarlama, doğrudan yanıtlı televizyon pazarlaması, </a:t>
            </a:r>
            <a:r>
              <a:rPr lang="tr-TR" b="1" dirty="0" err="1">
                <a:latin typeface="Calibri"/>
                <a:ea typeface="Calibri"/>
                <a:cs typeface="Times New Roman"/>
              </a:rPr>
              <a:t>kiosk</a:t>
            </a:r>
            <a:r>
              <a:rPr lang="tr-TR" b="1" dirty="0">
                <a:latin typeface="Calibri"/>
                <a:ea typeface="Calibri"/>
                <a:cs typeface="Times New Roman"/>
              </a:rPr>
              <a:t> pazarlaması ve online pazarlamadır</a:t>
            </a:r>
            <a:r>
              <a:rPr lang="tr-TR" dirty="0">
                <a:latin typeface="Calibri"/>
                <a:ea typeface="Calibri"/>
                <a:cs typeface="Times New Roman"/>
              </a:rPr>
              <a:t>.</a:t>
            </a:r>
            <a:endParaRPr lang="tr-TR" sz="1800" dirty="0">
              <a:latin typeface="Calibri"/>
              <a:ea typeface="Calibri"/>
              <a:cs typeface="Times New Roman"/>
            </a:endParaRPr>
          </a:p>
          <a:p>
            <a:pPr marL="0" indent="0">
              <a:lnSpc>
                <a:spcPct val="115000"/>
              </a:lnSpc>
              <a:spcAft>
                <a:spcPts val="0"/>
              </a:spcAft>
              <a:buNone/>
            </a:pPr>
            <a:endParaRPr lang="tr-TR" sz="1400" dirty="0">
              <a:latin typeface="Calibri"/>
              <a:ea typeface="Calibri"/>
              <a:cs typeface="Times New Roman"/>
            </a:endParaRPr>
          </a:p>
        </p:txBody>
      </p:sp>
    </p:spTree>
    <p:extLst>
      <p:ext uri="{BB962C8B-B14F-4D97-AF65-F5344CB8AC3E}">
        <p14:creationId xmlns:p14="http://schemas.microsoft.com/office/powerpoint/2010/main" val="3885870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608512"/>
          </a:xfrm>
        </p:spPr>
        <p:txBody>
          <a:bodyPr/>
          <a:lstStyle/>
          <a:p>
            <a:pPr lvl="0" algn="just">
              <a:lnSpc>
                <a:spcPct val="115000"/>
              </a:lnSpc>
              <a:spcBef>
                <a:spcPts val="1200"/>
              </a:spcBef>
              <a:spcAft>
                <a:spcPts val="600"/>
              </a:spcAft>
              <a:buFont typeface="Symbol"/>
              <a:buChar char=""/>
            </a:pPr>
            <a:r>
              <a:rPr lang="tr-TR" b="1" dirty="0">
                <a:latin typeface="Calibri"/>
                <a:ea typeface="Calibri"/>
                <a:cs typeface="Times New Roman"/>
              </a:rPr>
              <a:t>Tele pazarlama: </a:t>
            </a:r>
            <a:r>
              <a:rPr lang="tr-TR" dirty="0">
                <a:latin typeface="Calibri"/>
                <a:ea typeface="Calibri"/>
                <a:cs typeface="Times New Roman"/>
              </a:rPr>
              <a:t>Telefon kullanarak müşterilere doğrudan satış yapmadır</a:t>
            </a:r>
            <a:r>
              <a:rPr lang="tr-TR" dirty="0" smtClean="0">
                <a:latin typeface="Calibri"/>
                <a:ea typeface="Calibri"/>
                <a:cs typeface="Times New Roman"/>
              </a:rPr>
              <a:t>.</a:t>
            </a:r>
          </a:p>
          <a:p>
            <a:pPr lvl="0" algn="just">
              <a:lnSpc>
                <a:spcPct val="115000"/>
              </a:lnSpc>
              <a:spcBef>
                <a:spcPts val="1200"/>
              </a:spcBef>
              <a:spcAft>
                <a:spcPts val="600"/>
              </a:spcAft>
              <a:buFont typeface="Symbol"/>
              <a:buChar char=""/>
            </a:pPr>
            <a:r>
              <a:rPr lang="tr-TR" dirty="0" smtClean="0">
                <a:latin typeface="Calibri"/>
                <a:ea typeface="Calibri"/>
                <a:cs typeface="Times New Roman"/>
              </a:rPr>
              <a:t>Finansal </a:t>
            </a:r>
            <a:r>
              <a:rPr lang="tr-TR" dirty="0">
                <a:latin typeface="Calibri"/>
                <a:ea typeface="Calibri"/>
                <a:cs typeface="Times New Roman"/>
              </a:rPr>
              <a:t>ürünlerin, telefon operatörlerinin, sigorta acentelerinin pazarlanmasında sıklıkla bu yönteme başvurulur. </a:t>
            </a:r>
            <a:endParaRPr lang="tr-TR" dirty="0" smtClean="0">
              <a:latin typeface="Calibri"/>
              <a:ea typeface="Calibri"/>
              <a:cs typeface="Times New Roman"/>
            </a:endParaRPr>
          </a:p>
          <a:p>
            <a:pPr lvl="0" algn="just">
              <a:lnSpc>
                <a:spcPct val="115000"/>
              </a:lnSpc>
              <a:spcBef>
                <a:spcPts val="1200"/>
              </a:spcBef>
              <a:spcAft>
                <a:spcPts val="600"/>
              </a:spcAft>
              <a:buFont typeface="Symbol"/>
              <a:buChar char=""/>
            </a:pPr>
            <a:r>
              <a:rPr lang="tr-TR" dirty="0" smtClean="0">
                <a:latin typeface="Calibri"/>
                <a:ea typeface="Calibri"/>
                <a:cs typeface="Times New Roman"/>
              </a:rPr>
              <a:t>Fakat </a:t>
            </a:r>
            <a:r>
              <a:rPr lang="tr-TR" dirty="0">
                <a:latin typeface="Calibri"/>
                <a:ea typeface="Calibri"/>
                <a:cs typeface="Times New Roman"/>
              </a:rPr>
              <a:t>bir zamanlar yaşanan aşırı miktarda telefonla pazarlama satış çabaları sonucu müşteriler için istenmeyen bir hal almış ve giderek zaman kaybettiren ve rahatsız edici bir durum olarak kabul görmüştür. </a:t>
            </a:r>
            <a:endParaRPr lang="tr-TR" sz="1800" dirty="0">
              <a:latin typeface="Calibri"/>
              <a:ea typeface="Calibri"/>
              <a:cs typeface="Times New Roman"/>
            </a:endParaRPr>
          </a:p>
          <a:p>
            <a:endParaRPr lang="tr-TR" dirty="0"/>
          </a:p>
        </p:txBody>
      </p:sp>
    </p:spTree>
    <p:extLst>
      <p:ext uri="{BB962C8B-B14F-4D97-AF65-F5344CB8AC3E}">
        <p14:creationId xmlns:p14="http://schemas.microsoft.com/office/powerpoint/2010/main" val="2452056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229600" cy="5472608"/>
          </a:xfrm>
        </p:spPr>
        <p:txBody>
          <a:bodyPr/>
          <a:lstStyle/>
          <a:p>
            <a:pPr lvl="0" algn="just">
              <a:lnSpc>
                <a:spcPct val="115000"/>
              </a:lnSpc>
              <a:spcBef>
                <a:spcPts val="1200"/>
              </a:spcBef>
              <a:spcAft>
                <a:spcPts val="600"/>
              </a:spcAft>
              <a:buFont typeface="Symbol"/>
              <a:buChar char=""/>
            </a:pPr>
            <a:r>
              <a:rPr lang="tr-TR" b="1" dirty="0">
                <a:latin typeface="Calibri"/>
                <a:ea typeface="Calibri"/>
                <a:cs typeface="Times New Roman"/>
              </a:rPr>
              <a:t>Doğrudan Posta: </a:t>
            </a:r>
            <a:r>
              <a:rPr lang="tr-TR" dirty="0">
                <a:latin typeface="Calibri"/>
                <a:ea typeface="Calibri"/>
                <a:cs typeface="Times New Roman"/>
              </a:rPr>
              <a:t>Doğrudan posta ile pazarlama belirli bir adresteki kişiye bir hatırlatıcı, duyuru, teklif ya da diğer bir unsurun yollanmasını içerir. Doğrudan mail, doğrudan ve bire bir iletişime tam tamına uygundur. Doğrudan postalama seçici bir hedef kitleye ulaşabilmeye ve mesajları alıcının ihtiyaçlarına göre kişiselleştirme olanağı sağlar.</a:t>
            </a:r>
            <a:endParaRPr lang="tr-TR" sz="1800" dirty="0">
              <a:latin typeface="Calibri"/>
              <a:ea typeface="Calibri"/>
              <a:cs typeface="Times New Roman"/>
            </a:endParaRPr>
          </a:p>
          <a:p>
            <a:pPr lvl="0" algn="just">
              <a:lnSpc>
                <a:spcPct val="115000"/>
              </a:lnSpc>
              <a:spcBef>
                <a:spcPts val="1200"/>
              </a:spcBef>
              <a:spcAft>
                <a:spcPts val="600"/>
              </a:spcAft>
              <a:buFont typeface="Symbol"/>
              <a:buChar char=""/>
            </a:pPr>
            <a:r>
              <a:rPr lang="tr-TR" b="1" dirty="0">
                <a:latin typeface="Calibri"/>
                <a:ea typeface="Calibri"/>
                <a:cs typeface="Times New Roman"/>
              </a:rPr>
              <a:t>Katalogla Pazarlama: </a:t>
            </a:r>
            <a:r>
              <a:rPr lang="tr-TR" dirty="0">
                <a:latin typeface="Calibri"/>
                <a:ea typeface="Calibri"/>
                <a:cs typeface="Times New Roman"/>
              </a:rPr>
              <a:t>Seçilen bir müşteri listesine katalogların yollanması veya ulaşılabilir mağazalardan katalogla satışı içerir. İKEA katalogla pazarlamayı sıklıkla kullanan perakendecilerden birisidir. Son zamanlarda katalogların maliyetli olması nedeniyle internet üzerinden e-kataloglar aracılığıyla da müşterilerine hizmet vermeyi ve elektronik satış imkânını sunmaktadır. Bu bakımdan teknolojiyle birlikte kataloglarda elektronik hale gelerek internet üzerinden satışta sıklıkla kullanılan bir araç haline gelmiştir.</a:t>
            </a:r>
            <a:endParaRPr lang="tr-TR" sz="1800" dirty="0">
              <a:latin typeface="Calibri"/>
              <a:ea typeface="Calibri"/>
              <a:cs typeface="Times New Roman"/>
            </a:endParaRPr>
          </a:p>
          <a:p>
            <a:pPr marL="0" indent="0">
              <a:lnSpc>
                <a:spcPct val="115000"/>
              </a:lnSpc>
              <a:spcAft>
                <a:spcPts val="0"/>
              </a:spcAft>
              <a:buNone/>
            </a:pPr>
            <a:endParaRPr lang="tr-TR" sz="1800" dirty="0">
              <a:latin typeface="Calibri"/>
              <a:ea typeface="Calibri"/>
              <a:cs typeface="Times New Roman"/>
            </a:endParaRPr>
          </a:p>
          <a:p>
            <a:endParaRPr lang="tr-TR" dirty="0"/>
          </a:p>
        </p:txBody>
      </p:sp>
    </p:spTree>
    <p:extLst>
      <p:ext uri="{BB962C8B-B14F-4D97-AF65-F5344CB8AC3E}">
        <p14:creationId xmlns:p14="http://schemas.microsoft.com/office/powerpoint/2010/main" val="3883563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229600" cy="5400600"/>
          </a:xfrm>
        </p:spPr>
        <p:txBody>
          <a:bodyPr/>
          <a:lstStyle/>
          <a:p>
            <a:pPr lvl="0" algn="just">
              <a:spcBef>
                <a:spcPts val="0"/>
              </a:spcBef>
              <a:spcAft>
                <a:spcPts val="0"/>
              </a:spcAft>
              <a:buFont typeface="Symbol"/>
              <a:buChar char=""/>
            </a:pPr>
            <a:r>
              <a:rPr lang="tr-TR" b="1" dirty="0">
                <a:latin typeface="Calibri"/>
                <a:ea typeface="Calibri"/>
                <a:cs typeface="Times New Roman"/>
              </a:rPr>
              <a:t>Doğrudan Yanıtlı Televizyon Pazarlaması</a:t>
            </a:r>
            <a:r>
              <a:rPr lang="tr-TR" b="1" dirty="0" smtClean="0">
                <a:latin typeface="Calibri"/>
                <a:ea typeface="Calibri"/>
                <a:cs typeface="Times New Roman"/>
              </a:rPr>
              <a:t>: </a:t>
            </a:r>
            <a:r>
              <a:rPr lang="tr-TR" dirty="0" smtClean="0">
                <a:latin typeface="Calibri"/>
                <a:ea typeface="Calibri"/>
                <a:cs typeface="Times New Roman"/>
              </a:rPr>
              <a:t>Doğrudan </a:t>
            </a:r>
            <a:r>
              <a:rPr lang="tr-TR" dirty="0">
                <a:latin typeface="Calibri"/>
                <a:ea typeface="Calibri"/>
                <a:cs typeface="Times New Roman"/>
              </a:rPr>
              <a:t>yanıt televizyon pazarlaması, bir ya da iki çeşidi vardır. </a:t>
            </a:r>
            <a:endParaRPr lang="tr-TR" dirty="0" smtClean="0">
              <a:latin typeface="Calibri"/>
              <a:ea typeface="Calibri"/>
              <a:cs typeface="Times New Roman"/>
            </a:endParaRPr>
          </a:p>
          <a:p>
            <a:pPr marL="0" lvl="0" indent="0" algn="just">
              <a:spcBef>
                <a:spcPts val="0"/>
              </a:spcBef>
              <a:spcAft>
                <a:spcPts val="0"/>
              </a:spcAft>
              <a:buNone/>
            </a:pPr>
            <a:endParaRPr lang="tr-TR" dirty="0" smtClean="0">
              <a:latin typeface="Calibri"/>
              <a:ea typeface="Calibri"/>
              <a:cs typeface="Times New Roman"/>
            </a:endParaRPr>
          </a:p>
          <a:p>
            <a:pPr lvl="0" algn="just">
              <a:spcBef>
                <a:spcPts val="0"/>
              </a:spcBef>
              <a:spcAft>
                <a:spcPts val="0"/>
              </a:spcAft>
              <a:buFont typeface="Symbol"/>
              <a:buChar char=""/>
            </a:pPr>
            <a:r>
              <a:rPr lang="tr-TR" b="1" dirty="0" smtClean="0">
                <a:latin typeface="Calibri"/>
                <a:ea typeface="Calibri"/>
                <a:cs typeface="Times New Roman"/>
              </a:rPr>
              <a:t>Birincisi </a:t>
            </a:r>
            <a:r>
              <a:rPr lang="tr-TR" b="1" dirty="0">
                <a:latin typeface="Calibri"/>
                <a:ea typeface="Calibri"/>
                <a:cs typeface="Times New Roman"/>
              </a:rPr>
              <a:t>doğrudan yanıtlı reklamlardır. </a:t>
            </a:r>
            <a:endParaRPr lang="tr-TR" b="1" dirty="0" smtClean="0">
              <a:latin typeface="Calibri"/>
              <a:ea typeface="Calibri"/>
              <a:cs typeface="Times New Roman"/>
            </a:endParaRPr>
          </a:p>
          <a:p>
            <a:pPr lvl="0" algn="just">
              <a:spcBef>
                <a:spcPts val="0"/>
              </a:spcBef>
              <a:spcAft>
                <a:spcPts val="0"/>
              </a:spcAft>
              <a:buFont typeface="Symbol"/>
              <a:buChar char=""/>
            </a:pPr>
            <a:r>
              <a:rPr lang="tr-TR" dirty="0" smtClean="0">
                <a:latin typeface="Calibri"/>
                <a:ea typeface="Calibri"/>
                <a:cs typeface="Times New Roman"/>
              </a:rPr>
              <a:t>Doğrudan </a:t>
            </a:r>
            <a:r>
              <a:rPr lang="tr-TR" dirty="0">
                <a:latin typeface="Calibri"/>
                <a:ea typeface="Calibri"/>
                <a:cs typeface="Times New Roman"/>
              </a:rPr>
              <a:t>pazarlamacılar kısa bir televizyon reklamıyla, daha çok 60 ya da 120 saniye uzunluğunda, ikna edici şekilde bir ürünü tanıtır ve müşterilerine ücretsiz bir numara üzerinden sipariş vermelerini sağlar. </a:t>
            </a:r>
            <a:endParaRPr lang="tr-TR" dirty="0" smtClean="0">
              <a:latin typeface="Calibri"/>
              <a:ea typeface="Calibri"/>
              <a:cs typeface="Times New Roman"/>
            </a:endParaRPr>
          </a:p>
          <a:p>
            <a:pPr lvl="0" algn="just">
              <a:spcBef>
                <a:spcPts val="0"/>
              </a:spcBef>
              <a:spcAft>
                <a:spcPts val="0"/>
              </a:spcAft>
              <a:buFont typeface="Symbol"/>
              <a:buChar char=""/>
            </a:pPr>
            <a:r>
              <a:rPr lang="tr-TR" dirty="0" smtClean="0">
                <a:latin typeface="Calibri"/>
                <a:ea typeface="Calibri"/>
                <a:cs typeface="Times New Roman"/>
              </a:rPr>
              <a:t>Bu </a:t>
            </a:r>
            <a:r>
              <a:rPr lang="tr-TR" dirty="0">
                <a:latin typeface="Calibri"/>
                <a:ea typeface="Calibri"/>
                <a:cs typeface="Times New Roman"/>
              </a:rPr>
              <a:t>yöntem dergiler, kitaplar, küçük aletler, CD’ler ve toplanabilir birçok ürün için idealdir. </a:t>
            </a:r>
            <a:endParaRPr lang="tr-TR" dirty="0" smtClean="0">
              <a:latin typeface="Calibri"/>
              <a:ea typeface="Calibri"/>
              <a:cs typeface="Times New Roman"/>
            </a:endParaRPr>
          </a:p>
          <a:p>
            <a:pPr marL="0" lvl="0" indent="0" algn="just">
              <a:spcBef>
                <a:spcPts val="0"/>
              </a:spcBef>
              <a:spcAft>
                <a:spcPts val="0"/>
              </a:spcAft>
              <a:buNone/>
            </a:pPr>
            <a:endParaRPr lang="tr-TR" dirty="0" smtClean="0">
              <a:latin typeface="Calibri"/>
              <a:ea typeface="Calibri"/>
              <a:cs typeface="Times New Roman"/>
            </a:endParaRPr>
          </a:p>
          <a:p>
            <a:pPr lvl="0" algn="just">
              <a:spcBef>
                <a:spcPts val="0"/>
              </a:spcBef>
              <a:spcAft>
                <a:spcPts val="0"/>
              </a:spcAft>
              <a:buFont typeface="Symbol"/>
              <a:buChar char=""/>
            </a:pPr>
            <a:r>
              <a:rPr lang="tr-TR" b="1" dirty="0" smtClean="0">
                <a:latin typeface="Calibri"/>
                <a:ea typeface="Calibri"/>
                <a:cs typeface="Times New Roman"/>
              </a:rPr>
              <a:t>Ev </a:t>
            </a:r>
            <a:r>
              <a:rPr lang="tr-TR" b="1" dirty="0">
                <a:latin typeface="Calibri"/>
                <a:ea typeface="Calibri"/>
                <a:cs typeface="Times New Roman"/>
              </a:rPr>
              <a:t>alışveriş kanalları ise doğrudan yanıtlı televizyon pazarlamasının diğer bir türüdür. </a:t>
            </a:r>
            <a:endParaRPr lang="tr-TR" b="1" dirty="0" smtClean="0">
              <a:latin typeface="Calibri"/>
              <a:ea typeface="Calibri"/>
              <a:cs typeface="Times New Roman"/>
            </a:endParaRPr>
          </a:p>
          <a:p>
            <a:pPr lvl="0" algn="just">
              <a:spcBef>
                <a:spcPts val="0"/>
              </a:spcBef>
              <a:spcAft>
                <a:spcPts val="0"/>
              </a:spcAft>
              <a:buFont typeface="Symbol"/>
              <a:buChar char=""/>
            </a:pPr>
            <a:r>
              <a:rPr lang="tr-TR" dirty="0" smtClean="0">
                <a:latin typeface="Calibri"/>
                <a:ea typeface="Calibri"/>
                <a:cs typeface="Times New Roman"/>
              </a:rPr>
              <a:t>Bu </a:t>
            </a:r>
            <a:r>
              <a:rPr lang="tr-TR" dirty="0">
                <a:latin typeface="Calibri"/>
                <a:ea typeface="Calibri"/>
                <a:cs typeface="Times New Roman"/>
              </a:rPr>
              <a:t>sadece ürün ve hizmetlerin satışı için oluşturulan bir televizyon kanalıdır. Ülkemizde de özellikle uydu yayını içerisinde doğrudan yanıtlı televizyon pazarlaması sıklıkla kullanılmaktadır.  </a:t>
            </a:r>
            <a:endParaRPr lang="tr-TR" sz="1800" dirty="0">
              <a:latin typeface="Calibri"/>
              <a:ea typeface="Calibri"/>
              <a:cs typeface="Times New Roman"/>
            </a:endParaRPr>
          </a:p>
        </p:txBody>
      </p:sp>
    </p:spTree>
    <p:extLst>
      <p:ext uri="{BB962C8B-B14F-4D97-AF65-F5344CB8AC3E}">
        <p14:creationId xmlns:p14="http://schemas.microsoft.com/office/powerpoint/2010/main" val="1039918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980728"/>
            <a:ext cx="7776864" cy="923924"/>
          </a:xfrm>
        </p:spPr>
        <p:txBody>
          <a:bodyPr/>
          <a:lstStyle/>
          <a:p>
            <a:pPr algn="l">
              <a:spcBef>
                <a:spcPts val="0"/>
              </a:spcBef>
              <a:spcAft>
                <a:spcPts val="0"/>
              </a:spcAft>
            </a:pPr>
            <a:r>
              <a:rPr lang="tr-TR" sz="3400" b="1" dirty="0">
                <a:latin typeface="Calibri"/>
                <a:ea typeface="Times New Roman"/>
                <a:cs typeface="Times New Roman"/>
              </a:rPr>
              <a:t>TUTUNDURMA </a:t>
            </a:r>
            <a:r>
              <a:rPr lang="tr-TR" sz="3400" b="1" dirty="0" smtClean="0">
                <a:latin typeface="Calibri"/>
                <a:ea typeface="Times New Roman"/>
                <a:cs typeface="Times New Roman"/>
              </a:rPr>
              <a:t>VE PAZARLAMA İLETİŞİMİ</a:t>
            </a:r>
            <a:endParaRPr lang="tr-TR" sz="3400" dirty="0"/>
          </a:p>
        </p:txBody>
      </p:sp>
      <p:sp>
        <p:nvSpPr>
          <p:cNvPr id="3" name="İçerik Yer Tutucusu 2"/>
          <p:cNvSpPr>
            <a:spLocks noGrp="1"/>
          </p:cNvSpPr>
          <p:nvPr>
            <p:ph idx="1"/>
          </p:nvPr>
        </p:nvSpPr>
        <p:spPr>
          <a:xfrm>
            <a:off x="467544" y="2348880"/>
            <a:ext cx="8229600" cy="3734156"/>
          </a:xfrm>
        </p:spPr>
        <p:txBody>
          <a:bodyPr/>
          <a:lstStyle/>
          <a:p>
            <a:pPr algn="just">
              <a:spcBef>
                <a:spcPts val="0"/>
              </a:spcBef>
              <a:spcAft>
                <a:spcPts val="0"/>
              </a:spcAft>
            </a:pPr>
            <a:r>
              <a:rPr lang="tr-TR" dirty="0">
                <a:latin typeface="Calibri"/>
                <a:ea typeface="Calibri"/>
                <a:cs typeface="Times New Roman"/>
              </a:rPr>
              <a:t>Tutundurma fonksiyonu, bir işletmeyi veya ürün ve hizmetlerini, tüketici, aracı ve aracı kullanıcılara sunmak üzere, tasarlanmış bir iletişim araçları sistemine odaklanır. </a:t>
            </a:r>
            <a:endParaRPr lang="tr-TR" dirty="0" smtClean="0">
              <a:latin typeface="Calibri"/>
              <a:ea typeface="Calibri"/>
              <a:cs typeface="Times New Roman"/>
            </a:endParaRPr>
          </a:p>
          <a:p>
            <a:pPr algn="just">
              <a:spcBef>
                <a:spcPts val="0"/>
              </a:spcBef>
              <a:spcAft>
                <a:spcPts val="0"/>
              </a:spcAft>
            </a:pP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Bu </a:t>
            </a:r>
            <a:r>
              <a:rPr lang="tr-TR" dirty="0">
                <a:latin typeface="Calibri"/>
                <a:ea typeface="Calibri"/>
                <a:cs typeface="Times New Roman"/>
              </a:rPr>
              <a:t>faaliyetler satıcılar (imalâtçı, toptancı, perakendeci, </a:t>
            </a:r>
            <a:r>
              <a:rPr lang="tr-TR" dirty="0" err="1">
                <a:latin typeface="Calibri"/>
                <a:ea typeface="Calibri"/>
                <a:cs typeface="Times New Roman"/>
              </a:rPr>
              <a:t>vb</a:t>
            </a:r>
            <a:r>
              <a:rPr lang="tr-TR" dirty="0">
                <a:latin typeface="Calibri"/>
                <a:ea typeface="Calibri"/>
                <a:cs typeface="Times New Roman"/>
              </a:rPr>
              <a:t>) ile alıcılar (imalâtçı, perakendeci, toptancı ve tüketiciler) ve firmayı etkileyen çeşitli gruplar (hükümet, kamu kuruluşları, kamuoyu, </a:t>
            </a:r>
            <a:r>
              <a:rPr lang="tr-TR" dirty="0" err="1">
                <a:latin typeface="Calibri"/>
                <a:ea typeface="Calibri"/>
                <a:cs typeface="Times New Roman"/>
              </a:rPr>
              <a:t>vb</a:t>
            </a:r>
            <a:r>
              <a:rPr lang="tr-TR" dirty="0">
                <a:latin typeface="Calibri"/>
                <a:ea typeface="Calibri"/>
                <a:cs typeface="Times New Roman"/>
              </a:rPr>
              <a:t>) arasında yürür</a:t>
            </a:r>
            <a:r>
              <a:rPr lang="tr-TR" dirty="0" smtClean="0">
                <a:latin typeface="Calibri"/>
                <a:ea typeface="Calibri"/>
                <a:cs typeface="Times New Roman"/>
              </a:rPr>
              <a:t>.</a:t>
            </a:r>
          </a:p>
          <a:p>
            <a:pPr algn="just">
              <a:spcBef>
                <a:spcPts val="0"/>
              </a:spcBef>
              <a:spcAft>
                <a:spcPts val="0"/>
              </a:spcAft>
            </a:pP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Günümüzde </a:t>
            </a:r>
            <a:r>
              <a:rPr lang="tr-TR" dirty="0">
                <a:latin typeface="Calibri"/>
                <a:ea typeface="Calibri"/>
                <a:cs typeface="Times New Roman"/>
              </a:rPr>
              <a:t>ise gelişen teknolojiyle beraber pazarlama iletişiminin yeni yüzünü işletmeler ve tüketiciler arasındaki etkileşimli diyalog oluşturmaktadır. </a:t>
            </a:r>
            <a:endParaRPr lang="tr-TR" sz="1400" dirty="0">
              <a:latin typeface="Calibri"/>
              <a:ea typeface="Calibri"/>
              <a:cs typeface="Times New Roman"/>
            </a:endParaRPr>
          </a:p>
          <a:p>
            <a:endParaRPr lang="tr-TR" dirty="0"/>
          </a:p>
        </p:txBody>
      </p:sp>
    </p:spTree>
    <p:extLst>
      <p:ext uri="{BB962C8B-B14F-4D97-AF65-F5344CB8AC3E}">
        <p14:creationId xmlns:p14="http://schemas.microsoft.com/office/powerpoint/2010/main" val="31191759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268760"/>
            <a:ext cx="8229600" cy="4968552"/>
          </a:xfrm>
        </p:spPr>
        <p:txBody>
          <a:bodyPr/>
          <a:lstStyle/>
          <a:p>
            <a:pPr lvl="0" algn="just">
              <a:lnSpc>
                <a:spcPct val="115000"/>
              </a:lnSpc>
              <a:spcBef>
                <a:spcPts val="1200"/>
              </a:spcBef>
              <a:spcAft>
                <a:spcPts val="600"/>
              </a:spcAft>
              <a:buClr>
                <a:srgbClr val="000000"/>
              </a:buClr>
              <a:buFont typeface="Symbol"/>
              <a:buChar char=""/>
            </a:pPr>
            <a:r>
              <a:rPr lang="tr-TR" b="1" dirty="0" err="1">
                <a:latin typeface="Calibri"/>
                <a:ea typeface="Calibri"/>
                <a:cs typeface="Times New Roman"/>
              </a:rPr>
              <a:t>Kiosk</a:t>
            </a:r>
            <a:r>
              <a:rPr lang="tr-TR" b="1" dirty="0">
                <a:latin typeface="Calibri"/>
                <a:ea typeface="Calibri"/>
                <a:cs typeface="Times New Roman"/>
              </a:rPr>
              <a:t> Pazarlaması: </a:t>
            </a:r>
            <a:r>
              <a:rPr lang="tr-TR" dirty="0">
                <a:latin typeface="Calibri"/>
                <a:ea typeface="Calibri"/>
                <a:cs typeface="Times New Roman"/>
              </a:rPr>
              <a:t>Bazı firmalar ise havaalanları, mağazalar ve diğer </a:t>
            </a:r>
            <a:r>
              <a:rPr lang="tr-TR" dirty="0" err="1">
                <a:latin typeface="Calibri"/>
                <a:ea typeface="Calibri"/>
                <a:cs typeface="Times New Roman"/>
              </a:rPr>
              <a:t>lokasyonlara</a:t>
            </a:r>
            <a:r>
              <a:rPr lang="tr-TR" dirty="0">
                <a:latin typeface="Calibri"/>
                <a:ea typeface="Calibri"/>
                <a:cs typeface="Times New Roman"/>
              </a:rPr>
              <a:t> </a:t>
            </a:r>
            <a:r>
              <a:rPr lang="tr-TR" dirty="0" err="1">
                <a:latin typeface="Calibri"/>
                <a:ea typeface="Calibri"/>
                <a:cs typeface="Times New Roman"/>
              </a:rPr>
              <a:t>kiosk</a:t>
            </a:r>
            <a:r>
              <a:rPr lang="tr-TR" dirty="0">
                <a:latin typeface="Calibri"/>
                <a:ea typeface="Calibri"/>
                <a:cs typeface="Times New Roman"/>
              </a:rPr>
              <a:t> adı verilen bilgi ve sipariş makineleri yerleştirmektedirler. </a:t>
            </a:r>
            <a:endParaRPr lang="tr-TR" dirty="0" smtClean="0">
              <a:latin typeface="Calibri"/>
              <a:ea typeface="Calibri"/>
              <a:cs typeface="Times New Roman"/>
            </a:endParaRPr>
          </a:p>
          <a:p>
            <a:pPr lvl="0" algn="just">
              <a:lnSpc>
                <a:spcPct val="115000"/>
              </a:lnSpc>
              <a:spcBef>
                <a:spcPts val="1200"/>
              </a:spcBef>
              <a:spcAft>
                <a:spcPts val="600"/>
              </a:spcAft>
              <a:buClr>
                <a:srgbClr val="000000"/>
              </a:buClr>
              <a:buFont typeface="Symbol"/>
              <a:buChar char=""/>
            </a:pPr>
            <a:r>
              <a:rPr lang="tr-TR" dirty="0" smtClean="0">
                <a:latin typeface="Calibri"/>
                <a:ea typeface="Calibri"/>
                <a:cs typeface="Times New Roman"/>
              </a:rPr>
              <a:t>Örneğin </a:t>
            </a:r>
            <a:r>
              <a:rPr lang="tr-TR" dirty="0">
                <a:latin typeface="Calibri"/>
                <a:ea typeface="Calibri"/>
                <a:cs typeface="Times New Roman"/>
              </a:rPr>
              <a:t>Lee kot mağazaları “fit </a:t>
            </a:r>
            <a:r>
              <a:rPr lang="tr-TR" dirty="0" err="1">
                <a:latin typeface="Calibri"/>
                <a:ea typeface="Calibri"/>
                <a:cs typeface="Times New Roman"/>
              </a:rPr>
              <a:t>finder</a:t>
            </a:r>
            <a:r>
              <a:rPr lang="tr-TR" dirty="0">
                <a:latin typeface="Calibri"/>
                <a:ea typeface="Calibri"/>
                <a:cs typeface="Times New Roman"/>
              </a:rPr>
              <a:t>” adı verilen </a:t>
            </a:r>
            <a:r>
              <a:rPr lang="tr-TR" dirty="0" err="1">
                <a:latin typeface="Calibri"/>
                <a:ea typeface="Calibri"/>
                <a:cs typeface="Times New Roman"/>
              </a:rPr>
              <a:t>kiosklar</a:t>
            </a:r>
            <a:r>
              <a:rPr lang="tr-TR" dirty="0">
                <a:latin typeface="Calibri"/>
                <a:ea typeface="Calibri"/>
                <a:cs typeface="Times New Roman"/>
              </a:rPr>
              <a:t> kullanarak kadınların kişisel tercihlerine uygun kot bedenleri ve stilleri bulmaları için hızlı bir yol sunmuştur. </a:t>
            </a:r>
            <a:endParaRPr lang="tr-TR" dirty="0" smtClean="0">
              <a:latin typeface="Calibri"/>
              <a:ea typeface="Calibri"/>
              <a:cs typeface="Times New Roman"/>
            </a:endParaRPr>
          </a:p>
          <a:p>
            <a:pPr lvl="0" algn="just">
              <a:lnSpc>
                <a:spcPct val="115000"/>
              </a:lnSpc>
              <a:spcBef>
                <a:spcPts val="1200"/>
              </a:spcBef>
              <a:spcAft>
                <a:spcPts val="600"/>
              </a:spcAft>
              <a:buClr>
                <a:srgbClr val="000000"/>
              </a:buClr>
              <a:buFont typeface="Symbol"/>
              <a:buChar char=""/>
            </a:pPr>
            <a:r>
              <a:rPr lang="tr-TR" dirty="0" smtClean="0">
                <a:latin typeface="Calibri"/>
                <a:ea typeface="Calibri"/>
                <a:cs typeface="Times New Roman"/>
              </a:rPr>
              <a:t>İnternetle </a:t>
            </a:r>
            <a:r>
              <a:rPr lang="tr-TR" dirty="0">
                <a:latin typeface="Calibri"/>
                <a:ea typeface="Calibri"/>
                <a:cs typeface="Times New Roman"/>
              </a:rPr>
              <a:t>beraber </a:t>
            </a:r>
            <a:r>
              <a:rPr lang="tr-TR" dirty="0" smtClean="0">
                <a:latin typeface="Calibri"/>
                <a:ea typeface="Calibri"/>
                <a:cs typeface="Times New Roman"/>
              </a:rPr>
              <a:t>bütünleşen </a:t>
            </a:r>
            <a:r>
              <a:rPr lang="tr-TR" dirty="0" err="1">
                <a:latin typeface="Calibri"/>
                <a:ea typeface="Calibri"/>
                <a:cs typeface="Times New Roman"/>
              </a:rPr>
              <a:t>kiosklar</a:t>
            </a:r>
            <a:r>
              <a:rPr lang="tr-TR" dirty="0">
                <a:latin typeface="Calibri"/>
                <a:ea typeface="Calibri"/>
                <a:cs typeface="Times New Roman"/>
              </a:rPr>
              <a:t> yine perakende mağazalarında ürün fiyat bilgisinin, stok durumunun ve menşei ülke gibi bilgilerin sağlanmasında kullanılarak müşteriler için bilgiye ulaşmada kolaylık sağlayan araçlardan birisidir.  </a:t>
            </a:r>
            <a:endParaRPr lang="tr-TR" sz="1800" dirty="0">
              <a:latin typeface="Calibri"/>
              <a:ea typeface="Calibri"/>
              <a:cs typeface="Times New Roman"/>
            </a:endParaRPr>
          </a:p>
          <a:p>
            <a:pPr marL="0" lvl="0" indent="0">
              <a:buClr>
                <a:srgbClr val="000000"/>
              </a:buClr>
              <a:buNone/>
            </a:pPr>
            <a:endParaRPr lang="tr-TR" dirty="0"/>
          </a:p>
          <a:p>
            <a:endParaRPr lang="tr-TR" dirty="0"/>
          </a:p>
        </p:txBody>
      </p:sp>
    </p:spTree>
    <p:extLst>
      <p:ext uri="{BB962C8B-B14F-4D97-AF65-F5344CB8AC3E}">
        <p14:creationId xmlns:p14="http://schemas.microsoft.com/office/powerpoint/2010/main" val="30105291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695930"/>
          </a:xfrm>
        </p:spPr>
        <p:txBody>
          <a:bodyPr/>
          <a:lstStyle/>
          <a:p>
            <a:r>
              <a:rPr lang="tr-TR" sz="3200" b="1" i="1" dirty="0">
                <a:solidFill>
                  <a:srgbClr val="000000"/>
                </a:solidFill>
                <a:latin typeface="Calibri"/>
                <a:ea typeface="Calibri"/>
                <a:cs typeface="Times New Roman"/>
              </a:rPr>
              <a:t>Online Pazarlama İletişimi:</a:t>
            </a:r>
            <a:endParaRPr lang="tr-TR" sz="3200" dirty="0"/>
          </a:p>
        </p:txBody>
      </p:sp>
      <p:sp>
        <p:nvSpPr>
          <p:cNvPr id="3" name="İçerik Yer Tutucusu 2"/>
          <p:cNvSpPr>
            <a:spLocks noGrp="1"/>
          </p:cNvSpPr>
          <p:nvPr>
            <p:ph idx="1"/>
          </p:nvPr>
        </p:nvSpPr>
        <p:spPr>
          <a:xfrm>
            <a:off x="467544" y="1916832"/>
            <a:ext cx="8229600" cy="3800484"/>
          </a:xfrm>
        </p:spPr>
        <p:txBody>
          <a:bodyPr/>
          <a:lstStyle/>
          <a:p>
            <a:pPr algn="just">
              <a:lnSpc>
                <a:spcPct val="115000"/>
              </a:lnSpc>
              <a:spcBef>
                <a:spcPts val="1200"/>
              </a:spcBef>
              <a:spcAft>
                <a:spcPts val="600"/>
              </a:spcAft>
            </a:pPr>
            <a:r>
              <a:rPr lang="tr-TR" dirty="0" smtClean="0">
                <a:latin typeface="Calibri"/>
                <a:ea typeface="Calibri"/>
                <a:cs typeface="Times New Roman"/>
              </a:rPr>
              <a:t>Son </a:t>
            </a:r>
            <a:r>
              <a:rPr lang="tr-TR" dirty="0">
                <a:latin typeface="Calibri"/>
                <a:ea typeface="Calibri"/>
                <a:cs typeface="Times New Roman"/>
              </a:rPr>
              <a:t>yıllarda gelişen teknoloji, yoğun internet kullanımını beraberinde getirmiş ve geleneksel olarak tabir edeceğimiz medya kanallarına alternatif mecralar üretmiştir. </a:t>
            </a:r>
            <a:endParaRPr lang="tr-TR" dirty="0" smtClean="0">
              <a:latin typeface="Calibri"/>
              <a:ea typeface="Calibri"/>
              <a:cs typeface="Times New Roman"/>
            </a:endParaRPr>
          </a:p>
          <a:p>
            <a:pPr algn="just">
              <a:lnSpc>
                <a:spcPct val="115000"/>
              </a:lnSpc>
              <a:spcBef>
                <a:spcPts val="1200"/>
              </a:spcBef>
              <a:spcAft>
                <a:spcPts val="600"/>
              </a:spcAft>
            </a:pPr>
            <a:r>
              <a:rPr lang="tr-TR" dirty="0" smtClean="0">
                <a:latin typeface="Calibri"/>
                <a:ea typeface="Calibri"/>
                <a:cs typeface="Times New Roman"/>
              </a:rPr>
              <a:t>İnternet</a:t>
            </a:r>
            <a:r>
              <a:rPr lang="tr-TR" dirty="0">
                <a:latin typeface="Calibri"/>
                <a:ea typeface="Calibri"/>
                <a:cs typeface="Times New Roman"/>
              </a:rPr>
              <a:t>, diğer iletişim araçlarına göre çift yönlü bir iletişim ortamı sunmasından dolayı işletmelerin en yoğun tercih ettiği araçların başında gelmektedir. </a:t>
            </a:r>
            <a:endParaRPr lang="tr-TR" dirty="0" smtClean="0">
              <a:latin typeface="Calibri"/>
              <a:ea typeface="Calibri"/>
              <a:cs typeface="Times New Roman"/>
            </a:endParaRPr>
          </a:p>
          <a:p>
            <a:pPr algn="just">
              <a:lnSpc>
                <a:spcPct val="115000"/>
              </a:lnSpc>
              <a:spcBef>
                <a:spcPts val="1200"/>
              </a:spcBef>
              <a:spcAft>
                <a:spcPts val="600"/>
              </a:spcAft>
            </a:pPr>
            <a:r>
              <a:rPr lang="tr-TR" dirty="0" smtClean="0">
                <a:latin typeface="Calibri"/>
                <a:ea typeface="Calibri"/>
                <a:cs typeface="Times New Roman"/>
              </a:rPr>
              <a:t>İnternetle </a:t>
            </a:r>
            <a:r>
              <a:rPr lang="tr-TR" dirty="0">
                <a:latin typeface="Calibri"/>
                <a:ea typeface="Calibri"/>
                <a:cs typeface="Times New Roman"/>
              </a:rPr>
              <a:t>beraber iletişim daha interaktif hale gelerek, işletmeler bireysel müşterilerin istek ve ihtiyaçlarıyla daha uygun şekilde ilgilenebilmektedirler. </a:t>
            </a:r>
            <a:endParaRPr lang="tr-TR" dirty="0"/>
          </a:p>
        </p:txBody>
      </p:sp>
    </p:spTree>
    <p:extLst>
      <p:ext uri="{BB962C8B-B14F-4D97-AF65-F5344CB8AC3E}">
        <p14:creationId xmlns:p14="http://schemas.microsoft.com/office/powerpoint/2010/main" val="2570186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695930"/>
          </a:xfrm>
        </p:spPr>
        <p:txBody>
          <a:bodyPr/>
          <a:lstStyle/>
          <a:p>
            <a:r>
              <a:rPr lang="tr-TR" sz="3200" b="1" i="1" dirty="0">
                <a:solidFill>
                  <a:srgbClr val="000000"/>
                </a:solidFill>
                <a:latin typeface="Calibri"/>
                <a:ea typeface="Calibri"/>
                <a:cs typeface="Times New Roman"/>
              </a:rPr>
              <a:t>Hizmetlerde Ağızdan Ağıza İletişim:</a:t>
            </a:r>
            <a:endParaRPr lang="tr-TR" sz="3200" dirty="0"/>
          </a:p>
        </p:txBody>
      </p:sp>
      <p:sp>
        <p:nvSpPr>
          <p:cNvPr id="3" name="İçerik Yer Tutucusu 2"/>
          <p:cNvSpPr>
            <a:spLocks noGrp="1"/>
          </p:cNvSpPr>
          <p:nvPr>
            <p:ph idx="1"/>
          </p:nvPr>
        </p:nvSpPr>
        <p:spPr>
          <a:xfrm>
            <a:off x="467544" y="1916832"/>
            <a:ext cx="8229600" cy="3800484"/>
          </a:xfrm>
        </p:spPr>
        <p:txBody>
          <a:bodyPr/>
          <a:lstStyle/>
          <a:p>
            <a:pPr algn="just">
              <a:lnSpc>
                <a:spcPct val="115000"/>
              </a:lnSpc>
              <a:spcBef>
                <a:spcPts val="1200"/>
              </a:spcBef>
              <a:spcAft>
                <a:spcPts val="600"/>
              </a:spcAft>
            </a:pPr>
            <a:r>
              <a:rPr lang="tr-TR" dirty="0" smtClean="0">
                <a:latin typeface="Calibri"/>
                <a:ea typeface="Calibri"/>
                <a:cs typeface="Times New Roman"/>
              </a:rPr>
              <a:t>Hizmet </a:t>
            </a:r>
            <a:r>
              <a:rPr lang="tr-TR" dirty="0">
                <a:latin typeface="Calibri"/>
                <a:ea typeface="Calibri"/>
                <a:cs typeface="Times New Roman"/>
              </a:rPr>
              <a:t>tüketicileri satın alma sürecinde riski en aza indirmek için kişisel olmayan kaynaklardan  (kitlesel medya gibi) gelen bilgilerden daha çok kişisel kaynaklara (arkadaş, aile, ortaklar gibi) daha fazla güvenirler. </a:t>
            </a:r>
            <a:endParaRPr lang="tr-TR" dirty="0" smtClean="0">
              <a:latin typeface="Calibri"/>
              <a:ea typeface="Calibri"/>
              <a:cs typeface="Times New Roman"/>
            </a:endParaRPr>
          </a:p>
          <a:p>
            <a:pPr algn="just">
              <a:lnSpc>
                <a:spcPct val="115000"/>
              </a:lnSpc>
              <a:spcBef>
                <a:spcPts val="1200"/>
              </a:spcBef>
              <a:spcAft>
                <a:spcPts val="600"/>
              </a:spcAft>
            </a:pPr>
            <a:r>
              <a:rPr lang="tr-TR" dirty="0" smtClean="0">
                <a:latin typeface="Calibri"/>
                <a:ea typeface="Calibri"/>
                <a:cs typeface="Times New Roman"/>
              </a:rPr>
              <a:t>Kişisel </a:t>
            </a:r>
            <a:r>
              <a:rPr lang="tr-TR" dirty="0">
                <a:latin typeface="Calibri"/>
                <a:ea typeface="Calibri"/>
                <a:cs typeface="Times New Roman"/>
              </a:rPr>
              <a:t>olmayan kaynakların çok daha önemli olduğu dikkat alınırsa ağızdan ağıza iletişim ağının geliştirilmesinin iletişime daha fazla kolaylık sağlayacağı ortaya çıkmaktadır. </a:t>
            </a:r>
            <a:endParaRPr lang="tr-TR" dirty="0" smtClean="0">
              <a:latin typeface="Calibri"/>
              <a:ea typeface="Calibri"/>
              <a:cs typeface="Times New Roman"/>
            </a:endParaRPr>
          </a:p>
          <a:p>
            <a:pPr algn="just">
              <a:lnSpc>
                <a:spcPct val="115000"/>
              </a:lnSpc>
              <a:spcBef>
                <a:spcPts val="1200"/>
              </a:spcBef>
              <a:spcAft>
                <a:spcPts val="600"/>
              </a:spcAft>
            </a:pPr>
            <a:r>
              <a:rPr lang="tr-TR" dirty="0" smtClean="0">
                <a:latin typeface="Calibri"/>
                <a:ea typeface="Calibri"/>
                <a:cs typeface="Times New Roman"/>
              </a:rPr>
              <a:t>Tipik </a:t>
            </a:r>
            <a:r>
              <a:rPr lang="tr-TR" dirty="0">
                <a:latin typeface="Calibri"/>
                <a:ea typeface="Calibri"/>
                <a:cs typeface="Times New Roman"/>
              </a:rPr>
              <a:t>bir ağızdan ağıza iletişim özelliği olarak mevcut memnun müşterilerin arkadaşlarını teşvik ederek promosyon stratejilerinin uygulanması verilebilir. </a:t>
            </a:r>
            <a:endParaRPr lang="tr-TR" dirty="0"/>
          </a:p>
        </p:txBody>
      </p:sp>
    </p:spTree>
    <p:extLst>
      <p:ext uri="{BB962C8B-B14F-4D97-AF65-F5344CB8AC3E}">
        <p14:creationId xmlns:p14="http://schemas.microsoft.com/office/powerpoint/2010/main" val="9170657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1055970"/>
          </a:xfrm>
        </p:spPr>
        <p:txBody>
          <a:bodyPr/>
          <a:lstStyle/>
          <a:p>
            <a:r>
              <a:rPr lang="tr-TR" sz="3200" b="1" dirty="0">
                <a:latin typeface="Calibri"/>
                <a:ea typeface="Times New Roman"/>
                <a:cs typeface="Times New Roman"/>
              </a:rPr>
              <a:t>HİZMETLERDE İÇ/DIŞ İLETİŞİM ve BÜTÜNLEŞİK PAZARLAMA İLETİŞİMİ</a:t>
            </a:r>
            <a:endParaRPr lang="tr-TR" sz="3200" dirty="0"/>
          </a:p>
        </p:txBody>
      </p:sp>
      <p:sp>
        <p:nvSpPr>
          <p:cNvPr id="3" name="İçerik Yer Tutucusu 2"/>
          <p:cNvSpPr>
            <a:spLocks noGrp="1"/>
          </p:cNvSpPr>
          <p:nvPr>
            <p:ph idx="1"/>
          </p:nvPr>
        </p:nvSpPr>
        <p:spPr>
          <a:xfrm>
            <a:off x="467544" y="2420888"/>
            <a:ext cx="8229600" cy="4032448"/>
          </a:xfrm>
        </p:spPr>
        <p:txBody>
          <a:bodyPr/>
          <a:lstStyle/>
          <a:p>
            <a:pPr algn="just">
              <a:spcBef>
                <a:spcPts val="0"/>
              </a:spcBef>
              <a:spcAft>
                <a:spcPts val="0"/>
              </a:spcAft>
            </a:pPr>
            <a:r>
              <a:rPr lang="tr-TR" dirty="0">
                <a:latin typeface="Calibri"/>
                <a:ea typeface="Calibri"/>
                <a:cs typeface="Times New Roman"/>
              </a:rPr>
              <a:t>İster ürün ister hizmet üreten bir işletme olsun, günümüzde iç ve dış müşterilerin ihtiyaçlarını görmezden gelen işletmeler rekabette başarısız olmaktadırlar. </a:t>
            </a:r>
            <a:endParaRPr lang="tr-TR" dirty="0" smtClean="0">
              <a:latin typeface="Calibri"/>
              <a:ea typeface="Calibri"/>
              <a:cs typeface="Times New Roman"/>
            </a:endParaRPr>
          </a:p>
          <a:p>
            <a:pPr marL="0" indent="0" algn="just">
              <a:spcBef>
                <a:spcPts val="0"/>
              </a:spcBef>
              <a:spcAft>
                <a:spcPts val="0"/>
              </a:spcAft>
              <a:buNone/>
            </a:pP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Özellikle </a:t>
            </a:r>
            <a:r>
              <a:rPr lang="tr-TR" dirty="0">
                <a:latin typeface="Calibri"/>
                <a:ea typeface="Calibri"/>
                <a:cs typeface="Times New Roman"/>
              </a:rPr>
              <a:t>günümüzü rekabet ortamında tüketiciler daha bilinçli ve seçici davranarak en ufak bir hatada işletmelerinden, markalarından vazgeçip bir diğer markaya yönelmektedirler. </a:t>
            </a: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Ancak </a:t>
            </a:r>
            <a:r>
              <a:rPr lang="tr-TR" dirty="0">
                <a:latin typeface="Calibri"/>
                <a:ea typeface="Calibri"/>
                <a:cs typeface="Times New Roman"/>
              </a:rPr>
              <a:t>müşterinin istek ve ihtiyaçlarının karşılanmasında (özellikle hizmet işletmelerinde) çalışanlarının üstlendiği görev büyüktür. </a:t>
            </a: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İç </a:t>
            </a:r>
            <a:r>
              <a:rPr lang="tr-TR" dirty="0">
                <a:latin typeface="Calibri"/>
                <a:ea typeface="Calibri"/>
                <a:cs typeface="Times New Roman"/>
              </a:rPr>
              <a:t>müşteri olarak adlandırılan çalışanların dış müşterilere yani tüketicilere hizmet sunumunu başarıyla gerçekleştirebilmesi iç ve dış iletişimin başarısıyla mümkün olabilir. </a:t>
            </a:r>
          </a:p>
          <a:p>
            <a:endParaRPr lang="tr-TR" dirty="0"/>
          </a:p>
        </p:txBody>
      </p:sp>
    </p:spTree>
    <p:extLst>
      <p:ext uri="{BB962C8B-B14F-4D97-AF65-F5344CB8AC3E}">
        <p14:creationId xmlns:p14="http://schemas.microsoft.com/office/powerpoint/2010/main" val="11777442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229600" cy="5256584"/>
          </a:xfrm>
        </p:spPr>
        <p:txBody>
          <a:bodyPr/>
          <a:lstStyle/>
          <a:p>
            <a:pPr algn="just">
              <a:lnSpc>
                <a:spcPct val="115000"/>
              </a:lnSpc>
              <a:spcBef>
                <a:spcPts val="1200"/>
              </a:spcBef>
              <a:spcAft>
                <a:spcPts val="600"/>
              </a:spcAft>
            </a:pPr>
            <a:r>
              <a:rPr lang="tr-TR" dirty="0">
                <a:latin typeface="Calibri"/>
                <a:ea typeface="Calibri"/>
                <a:cs typeface="Times New Roman"/>
              </a:rPr>
              <a:t>Hizmetlerde dahili / iç (</a:t>
            </a:r>
            <a:r>
              <a:rPr lang="tr-TR" dirty="0" err="1">
                <a:latin typeface="Calibri"/>
                <a:ea typeface="Calibri"/>
                <a:cs typeface="Times New Roman"/>
              </a:rPr>
              <a:t>internal</a:t>
            </a:r>
            <a:r>
              <a:rPr lang="tr-TR" dirty="0">
                <a:latin typeface="Calibri"/>
                <a:ea typeface="Calibri"/>
                <a:cs typeface="Times New Roman"/>
              </a:rPr>
              <a:t>)  ve harici/ dış (</a:t>
            </a:r>
            <a:r>
              <a:rPr lang="tr-TR" dirty="0" err="1">
                <a:latin typeface="Calibri"/>
                <a:ea typeface="Calibri"/>
                <a:cs typeface="Times New Roman"/>
              </a:rPr>
              <a:t>external</a:t>
            </a:r>
            <a:r>
              <a:rPr lang="tr-TR" dirty="0">
                <a:latin typeface="Calibri"/>
                <a:ea typeface="Calibri"/>
                <a:cs typeface="Times New Roman"/>
              </a:rPr>
              <a:t>) iletişim, işletme amaçları,  seçilen hedef pazar ve pazarlama hedefleri içerisine yerleştirilmiş </a:t>
            </a:r>
            <a:r>
              <a:rPr lang="tr-TR" dirty="0" smtClean="0">
                <a:latin typeface="Calibri"/>
                <a:ea typeface="Calibri"/>
                <a:cs typeface="Times New Roman"/>
              </a:rPr>
              <a:t>olmalıdır. </a:t>
            </a:r>
          </a:p>
          <a:p>
            <a:pPr algn="just">
              <a:lnSpc>
                <a:spcPct val="115000"/>
              </a:lnSpc>
              <a:spcBef>
                <a:spcPts val="1200"/>
              </a:spcBef>
              <a:spcAft>
                <a:spcPts val="600"/>
              </a:spcAft>
            </a:pPr>
            <a:r>
              <a:rPr lang="tr-TR" dirty="0" smtClean="0">
                <a:latin typeface="Calibri"/>
                <a:ea typeface="Calibri"/>
                <a:cs typeface="Times New Roman"/>
              </a:rPr>
              <a:t>İşletmelerin </a:t>
            </a:r>
            <a:r>
              <a:rPr lang="tr-TR" dirty="0">
                <a:latin typeface="Calibri"/>
                <a:ea typeface="Calibri"/>
                <a:cs typeface="Times New Roman"/>
              </a:rPr>
              <a:t>yoğun olarak kullandığı iç iletişim, üst düzey yöneticilerden onların çalışanlarına kadar belirli hizmet değerinin üzerine kurulmuş bir kurum kültürünün büyümesi ve sürdürülmesi için hayati rol oynar. </a:t>
            </a:r>
            <a:endParaRPr lang="tr-TR" dirty="0" smtClean="0">
              <a:latin typeface="Calibri"/>
              <a:ea typeface="Calibri"/>
              <a:cs typeface="Times New Roman"/>
            </a:endParaRPr>
          </a:p>
          <a:p>
            <a:pPr algn="just">
              <a:lnSpc>
                <a:spcPct val="115000"/>
              </a:lnSpc>
              <a:spcBef>
                <a:spcPts val="1200"/>
              </a:spcBef>
              <a:spcAft>
                <a:spcPts val="600"/>
              </a:spcAft>
            </a:pPr>
            <a:r>
              <a:rPr lang="tr-TR" dirty="0" smtClean="0">
                <a:latin typeface="Calibri"/>
                <a:ea typeface="Calibri"/>
                <a:cs typeface="Times New Roman"/>
              </a:rPr>
              <a:t>Etkin </a:t>
            </a:r>
            <a:r>
              <a:rPr lang="tr-TR" dirty="0">
                <a:latin typeface="Calibri"/>
                <a:ea typeface="Calibri"/>
                <a:cs typeface="Times New Roman"/>
              </a:rPr>
              <a:t>bir iç iletişim yine etkin ve tatmin edici hizmet dağıtımının sağlanması, üretken ve uyumlu çalışma ilişkilerinin başarılması, çalışan güveni, saygı ve sadakatinin oluşturulmasına yardımcı olabilir . </a:t>
            </a:r>
            <a:endParaRPr lang="tr-TR" sz="1400" dirty="0">
              <a:latin typeface="Calibri"/>
              <a:ea typeface="Calibri"/>
              <a:cs typeface="Times New Roman"/>
            </a:endParaRPr>
          </a:p>
          <a:p>
            <a:endParaRPr lang="tr-TR" dirty="0"/>
          </a:p>
        </p:txBody>
      </p:sp>
    </p:spTree>
    <p:extLst>
      <p:ext uri="{BB962C8B-B14F-4D97-AF65-F5344CB8AC3E}">
        <p14:creationId xmlns:p14="http://schemas.microsoft.com/office/powerpoint/2010/main" val="4318720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000" b="1" dirty="0">
                <a:latin typeface="Calibri"/>
                <a:ea typeface="Times New Roman"/>
                <a:cs typeface="Times New Roman"/>
              </a:rPr>
              <a:t>HİZMETLERDE PAZARLAMA İLETİŞİM SÜRECİNİN OLUŞTURULMASI </a:t>
            </a:r>
            <a:endParaRPr lang="tr-TR" sz="3000" dirty="0"/>
          </a:p>
        </p:txBody>
      </p:sp>
      <p:sp>
        <p:nvSpPr>
          <p:cNvPr id="3" name="İçerik Yer Tutucusu 2"/>
          <p:cNvSpPr>
            <a:spLocks noGrp="1"/>
          </p:cNvSpPr>
          <p:nvPr>
            <p:ph idx="1"/>
          </p:nvPr>
        </p:nvSpPr>
        <p:spPr>
          <a:xfrm>
            <a:off x="467544" y="1916832"/>
            <a:ext cx="8229600" cy="1285884"/>
          </a:xfrm>
        </p:spPr>
        <p:txBody>
          <a:bodyPr/>
          <a:lstStyle/>
          <a:p>
            <a:r>
              <a:rPr lang="tr-TR" sz="1600" dirty="0">
                <a:latin typeface="Calibri"/>
                <a:ea typeface="Calibri"/>
                <a:cs typeface="Times New Roman"/>
              </a:rPr>
              <a:t>Bir iletişim sürecinin geliştirilmesi aşaması, temel anlamda etkin bir pazarlama stratejisinin geliştirilmesi ile paralellik taşır. </a:t>
            </a:r>
            <a:endParaRPr lang="tr-TR" sz="1600" dirty="0" smtClean="0">
              <a:latin typeface="Calibri"/>
              <a:ea typeface="Calibri"/>
              <a:cs typeface="Times New Roman"/>
            </a:endParaRPr>
          </a:p>
          <a:p>
            <a:r>
              <a:rPr lang="tr-TR" sz="1600" dirty="0" smtClean="0">
                <a:latin typeface="Calibri"/>
                <a:ea typeface="Calibri"/>
                <a:cs typeface="Times New Roman"/>
              </a:rPr>
              <a:t>Pazarlama </a:t>
            </a:r>
            <a:r>
              <a:rPr lang="tr-TR" sz="1600" dirty="0">
                <a:latin typeface="Calibri"/>
                <a:ea typeface="Calibri"/>
                <a:cs typeface="Times New Roman"/>
              </a:rPr>
              <a:t>iletişimi sürecinin yürütülmesi ve içeriği ise hizmetin türüne ve amaçlara göre değişir. </a:t>
            </a:r>
            <a:r>
              <a:rPr lang="tr-TR" sz="1600" b="1" dirty="0" smtClean="0">
                <a:latin typeface="Calibri"/>
                <a:ea typeface="Calibri"/>
                <a:cs typeface="Times New Roman"/>
              </a:rPr>
              <a:t>Genel </a:t>
            </a:r>
            <a:r>
              <a:rPr lang="tr-TR" sz="1600" b="1" dirty="0">
                <a:latin typeface="Calibri"/>
                <a:ea typeface="Calibri"/>
                <a:cs typeface="Times New Roman"/>
              </a:rPr>
              <a:t>anlamda bir iletişim süreci ise aşağıdaki adımlardan oluşur. </a:t>
            </a:r>
            <a:endParaRPr lang="tr-TR" sz="16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3212976"/>
            <a:ext cx="7128792"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29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1055970"/>
          </a:xfrm>
        </p:spPr>
        <p:txBody>
          <a:bodyPr/>
          <a:lstStyle/>
          <a:p>
            <a:r>
              <a:rPr lang="tr-TR" sz="3200" b="1" dirty="0">
                <a:latin typeface="Calibri"/>
                <a:ea typeface="Calibri"/>
                <a:cs typeface="Times New Roman"/>
              </a:rPr>
              <a:t>HİZMETLERDE ETKİLİ İLETİŞİM İÇİN YAPILMASI GEREKENLER </a:t>
            </a:r>
            <a:endParaRPr lang="tr-TR" sz="3200" dirty="0"/>
          </a:p>
        </p:txBody>
      </p:sp>
      <p:sp>
        <p:nvSpPr>
          <p:cNvPr id="3" name="İçerik Yer Tutucusu 2"/>
          <p:cNvSpPr>
            <a:spLocks noGrp="1"/>
          </p:cNvSpPr>
          <p:nvPr>
            <p:ph idx="1"/>
          </p:nvPr>
        </p:nvSpPr>
        <p:spPr>
          <a:xfrm>
            <a:off x="457200" y="2143116"/>
            <a:ext cx="8229600" cy="4382228"/>
          </a:xfrm>
        </p:spPr>
        <p:txBody>
          <a:bodyPr/>
          <a:lstStyle/>
          <a:p>
            <a:pPr algn="just">
              <a:spcBef>
                <a:spcPts val="0"/>
              </a:spcBef>
              <a:spcAft>
                <a:spcPts val="0"/>
              </a:spcAft>
            </a:pPr>
            <a:r>
              <a:rPr lang="tr-TR" dirty="0"/>
              <a:t>Hizmetlerin soyutluk özelliğinden dolayı, hizmetin satın alınması sırasında oluşan risk oldukça yüksektir.  </a:t>
            </a:r>
            <a:endParaRPr lang="tr-TR" dirty="0" smtClean="0"/>
          </a:p>
          <a:p>
            <a:pPr algn="just">
              <a:spcBef>
                <a:spcPts val="0"/>
              </a:spcBef>
              <a:spcAft>
                <a:spcPts val="0"/>
              </a:spcAft>
            </a:pPr>
            <a:endParaRPr lang="tr-TR" dirty="0" smtClean="0"/>
          </a:p>
          <a:p>
            <a:pPr algn="just">
              <a:spcBef>
                <a:spcPts val="0"/>
              </a:spcBef>
              <a:spcAft>
                <a:spcPts val="0"/>
              </a:spcAft>
            </a:pPr>
            <a:r>
              <a:rPr lang="tr-TR" dirty="0" smtClean="0"/>
              <a:t>Her </a:t>
            </a:r>
            <a:r>
              <a:rPr lang="tr-TR" dirty="0"/>
              <a:t>ne kadar hizmetin kendisi soyut olsa da, hizmete eklenecek somut özellikler tüketici tarafından algılana riski düşürmeye yardım edebilir. </a:t>
            </a:r>
            <a:endParaRPr lang="tr-TR" dirty="0" smtClean="0"/>
          </a:p>
          <a:p>
            <a:pPr algn="just">
              <a:spcBef>
                <a:spcPts val="0"/>
              </a:spcBef>
              <a:spcAft>
                <a:spcPts val="0"/>
              </a:spcAft>
            </a:pPr>
            <a:endParaRPr lang="tr-TR" dirty="0" smtClean="0"/>
          </a:p>
          <a:p>
            <a:pPr algn="just">
              <a:spcBef>
                <a:spcPts val="0"/>
              </a:spcBef>
              <a:spcAft>
                <a:spcPts val="0"/>
              </a:spcAft>
            </a:pPr>
            <a:r>
              <a:rPr lang="tr-TR" dirty="0" smtClean="0"/>
              <a:t>Rakamların </a:t>
            </a:r>
            <a:r>
              <a:rPr lang="tr-TR" dirty="0"/>
              <a:t>kullanılması veya hizmetin tutundurulmasında tanınmış kişiler tarafından hizmetin kişiselleştirilmesi tüketici güveninin yaratılmasında etkili olabilir. </a:t>
            </a:r>
            <a:endParaRPr lang="tr-TR" dirty="0" smtClean="0"/>
          </a:p>
          <a:p>
            <a:pPr marL="0" indent="0" algn="just">
              <a:spcBef>
                <a:spcPts val="0"/>
              </a:spcBef>
              <a:spcAft>
                <a:spcPts val="0"/>
              </a:spcAft>
              <a:buNone/>
            </a:pPr>
            <a:endParaRPr lang="tr-TR" dirty="0" smtClean="0"/>
          </a:p>
          <a:p>
            <a:pPr algn="just">
              <a:spcBef>
                <a:spcPts val="0"/>
              </a:spcBef>
              <a:spcAft>
                <a:spcPts val="0"/>
              </a:spcAft>
            </a:pPr>
            <a:r>
              <a:rPr lang="tr-TR" dirty="0" smtClean="0"/>
              <a:t>Örneğin </a:t>
            </a:r>
            <a:r>
              <a:rPr lang="tr-TR" dirty="0"/>
              <a:t>bir sigorta firması tarafından sunulan koruma hizmeti, tutundurma veya logosunda bir şemsiye kullanılarak daha görünür hale getirilebilir. </a:t>
            </a:r>
          </a:p>
          <a:p>
            <a:endParaRPr lang="tr-TR" dirty="0"/>
          </a:p>
        </p:txBody>
      </p:sp>
    </p:spTree>
    <p:extLst>
      <p:ext uri="{BB962C8B-B14F-4D97-AF65-F5344CB8AC3E}">
        <p14:creationId xmlns:p14="http://schemas.microsoft.com/office/powerpoint/2010/main" val="27788371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392488"/>
          </a:xfrm>
        </p:spPr>
        <p:txBody>
          <a:bodyPr/>
          <a:lstStyle/>
          <a:p>
            <a:pPr lvl="0" algn="just">
              <a:spcBef>
                <a:spcPts val="0"/>
              </a:spcBef>
              <a:spcAft>
                <a:spcPts val="0"/>
              </a:spcAft>
              <a:buClr>
                <a:srgbClr val="000000"/>
              </a:buClr>
            </a:pPr>
            <a:r>
              <a:rPr lang="tr-TR" dirty="0"/>
              <a:t>Tüketiciler doğru doktoru, kuaförü ya da okulu bulmak için önceden bu hizmet sağlayıcılardan deneyim sahibi olmuş kişilerin fikirlerine daha çok güveneceklerdir. </a:t>
            </a:r>
            <a:endParaRPr lang="tr-TR" dirty="0" smtClean="0"/>
          </a:p>
          <a:p>
            <a:pPr lvl="0" algn="just">
              <a:spcBef>
                <a:spcPts val="0"/>
              </a:spcBef>
              <a:spcAft>
                <a:spcPts val="0"/>
              </a:spcAft>
              <a:buClr>
                <a:srgbClr val="000000"/>
              </a:buClr>
            </a:pPr>
            <a:endParaRPr lang="tr-TR" dirty="0"/>
          </a:p>
          <a:p>
            <a:pPr lvl="0" algn="just">
              <a:spcBef>
                <a:spcPts val="0"/>
              </a:spcBef>
              <a:spcAft>
                <a:spcPts val="0"/>
              </a:spcAft>
              <a:buClr>
                <a:srgbClr val="000000"/>
              </a:buClr>
            </a:pPr>
            <a:r>
              <a:rPr lang="tr-TR" dirty="0" smtClean="0"/>
              <a:t>Genel </a:t>
            </a:r>
            <a:r>
              <a:rPr lang="tr-TR" dirty="0"/>
              <a:t>anlamda ağızdan ağıza iletişimi teşvik etmek amacı ile iki farklı iletişim stratejisi kullanılabilir. </a:t>
            </a:r>
            <a:endParaRPr lang="tr-TR" dirty="0" smtClean="0"/>
          </a:p>
          <a:p>
            <a:pPr lvl="0" algn="just">
              <a:spcBef>
                <a:spcPts val="0"/>
              </a:spcBef>
              <a:spcAft>
                <a:spcPts val="0"/>
              </a:spcAft>
              <a:buClr>
                <a:srgbClr val="000000"/>
              </a:buClr>
            </a:pPr>
            <a:endParaRPr lang="tr-TR" dirty="0"/>
          </a:p>
          <a:p>
            <a:pPr lvl="0" algn="just">
              <a:spcBef>
                <a:spcPts val="0"/>
              </a:spcBef>
              <a:spcAft>
                <a:spcPts val="0"/>
              </a:spcAft>
              <a:buClr>
                <a:srgbClr val="000000"/>
              </a:buClr>
            </a:pPr>
            <a:r>
              <a:rPr lang="tr-TR" dirty="0" smtClean="0"/>
              <a:t>Bunlardan </a:t>
            </a:r>
            <a:r>
              <a:rPr lang="tr-TR" dirty="0"/>
              <a:t>ilki tatmin olmuş tüketiciler veya internetteki </a:t>
            </a:r>
            <a:r>
              <a:rPr lang="tr-TR" dirty="0" err="1"/>
              <a:t>blog</a:t>
            </a:r>
            <a:r>
              <a:rPr lang="tr-TR" dirty="0"/>
              <a:t> kullanıcılarının örneklerinin referans gösterilmesi bir diğeri ise trend belirleyicilerin veya kanaat önderlerinin kullanılmasıdır. </a:t>
            </a:r>
            <a:endParaRPr lang="tr-TR" dirty="0" smtClean="0"/>
          </a:p>
          <a:p>
            <a:pPr lvl="0" algn="just">
              <a:spcBef>
                <a:spcPts val="0"/>
              </a:spcBef>
              <a:spcAft>
                <a:spcPts val="0"/>
              </a:spcAft>
              <a:buClr>
                <a:srgbClr val="000000"/>
              </a:buClr>
            </a:pPr>
            <a:endParaRPr lang="tr-TR" dirty="0"/>
          </a:p>
          <a:p>
            <a:pPr lvl="0" algn="just">
              <a:spcBef>
                <a:spcPts val="0"/>
              </a:spcBef>
              <a:spcAft>
                <a:spcPts val="0"/>
              </a:spcAft>
              <a:buClr>
                <a:srgbClr val="000000"/>
              </a:buClr>
            </a:pPr>
            <a:r>
              <a:rPr lang="tr-TR" dirty="0" smtClean="0"/>
              <a:t>Her </a:t>
            </a:r>
            <a:r>
              <a:rPr lang="tr-TR" dirty="0"/>
              <a:t>iki yöntemde hizmete olan güvenilirliği arttırmayı amaçlamaktadır. </a:t>
            </a:r>
          </a:p>
        </p:txBody>
      </p:sp>
    </p:spTree>
    <p:extLst>
      <p:ext uri="{BB962C8B-B14F-4D97-AF65-F5344CB8AC3E}">
        <p14:creationId xmlns:p14="http://schemas.microsoft.com/office/powerpoint/2010/main" val="3868574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229600" cy="3800484"/>
          </a:xfrm>
        </p:spPr>
        <p:txBody>
          <a:bodyPr/>
          <a:lstStyle/>
          <a:p>
            <a:pPr marL="0" lvl="0" indent="0" algn="just">
              <a:spcBef>
                <a:spcPts val="0"/>
              </a:spcBef>
              <a:spcAft>
                <a:spcPts val="0"/>
              </a:spcAft>
              <a:buClr>
                <a:srgbClr val="000000"/>
              </a:buClr>
              <a:buNone/>
            </a:pPr>
            <a:r>
              <a:rPr lang="tr-TR" b="1" dirty="0"/>
              <a:t>Hizmetlerde etkili ve başarılı iletişim için diğer bazı yapılması gerekenler ise</a:t>
            </a:r>
            <a:r>
              <a:rPr lang="tr-TR" b="1" dirty="0" smtClean="0"/>
              <a:t>,</a:t>
            </a:r>
          </a:p>
          <a:p>
            <a:pPr marL="0" lvl="0" indent="0" algn="just">
              <a:spcBef>
                <a:spcPts val="0"/>
              </a:spcBef>
              <a:spcAft>
                <a:spcPts val="0"/>
              </a:spcAft>
              <a:buClr>
                <a:srgbClr val="000000"/>
              </a:buClr>
              <a:buNone/>
            </a:pPr>
            <a:endParaRPr lang="tr-TR" b="1" dirty="0"/>
          </a:p>
          <a:p>
            <a:pPr lvl="0" algn="just">
              <a:spcBef>
                <a:spcPts val="0"/>
              </a:spcBef>
              <a:spcAft>
                <a:spcPts val="0"/>
              </a:spcAft>
              <a:buClr>
                <a:srgbClr val="000000"/>
              </a:buClr>
              <a:buFont typeface="Symbol"/>
              <a:buChar char=""/>
            </a:pPr>
            <a:r>
              <a:rPr lang="tr-TR" dirty="0"/>
              <a:t>Hizmetin anlaşılabilir hale getirilmesi;</a:t>
            </a:r>
          </a:p>
          <a:p>
            <a:pPr lvl="0" algn="just">
              <a:spcBef>
                <a:spcPts val="0"/>
              </a:spcBef>
              <a:spcAft>
                <a:spcPts val="0"/>
              </a:spcAft>
              <a:buClr>
                <a:srgbClr val="000000"/>
              </a:buClr>
              <a:buFont typeface="Symbol"/>
              <a:buChar char=""/>
            </a:pPr>
            <a:r>
              <a:rPr lang="tr-TR" dirty="0"/>
              <a:t>Çalışanlara yönelik iletişim;</a:t>
            </a:r>
          </a:p>
          <a:p>
            <a:pPr lvl="0" algn="just">
              <a:spcBef>
                <a:spcPts val="0"/>
              </a:spcBef>
              <a:spcAft>
                <a:spcPts val="0"/>
              </a:spcAft>
              <a:buClr>
                <a:srgbClr val="000000"/>
              </a:buClr>
              <a:buFont typeface="Symbol"/>
              <a:buChar char=""/>
            </a:pPr>
            <a:r>
              <a:rPr lang="tr-TR" dirty="0"/>
              <a:t>Ne söz verildiyse tutulması;</a:t>
            </a:r>
          </a:p>
          <a:p>
            <a:pPr lvl="0" algn="just">
              <a:spcBef>
                <a:spcPts val="0"/>
              </a:spcBef>
              <a:spcAft>
                <a:spcPts val="0"/>
              </a:spcAft>
              <a:buClr>
                <a:srgbClr val="000000"/>
              </a:buClr>
              <a:buFont typeface="Symbol"/>
              <a:buChar char=""/>
            </a:pPr>
            <a:r>
              <a:rPr lang="tr-TR" dirty="0"/>
              <a:t>Ağızdan ağıza iletişimin teşvik edilmesi;</a:t>
            </a:r>
          </a:p>
          <a:p>
            <a:pPr lvl="0" algn="just">
              <a:spcBef>
                <a:spcPts val="0"/>
              </a:spcBef>
              <a:spcAft>
                <a:spcPts val="0"/>
              </a:spcAft>
              <a:buClr>
                <a:srgbClr val="000000"/>
              </a:buClr>
              <a:buFont typeface="Symbol"/>
              <a:buChar char=""/>
            </a:pPr>
            <a:r>
              <a:rPr lang="tr-TR" dirty="0"/>
              <a:t>İletişimde süreklilik;  </a:t>
            </a:r>
          </a:p>
          <a:p>
            <a:pPr lvl="0" algn="just">
              <a:spcBef>
                <a:spcPts val="0"/>
              </a:spcBef>
              <a:spcAft>
                <a:spcPts val="0"/>
              </a:spcAft>
              <a:buClr>
                <a:srgbClr val="000000"/>
              </a:buClr>
              <a:buFont typeface="Symbol"/>
              <a:buChar char=""/>
            </a:pPr>
            <a:r>
              <a:rPr lang="tr-TR" dirty="0"/>
              <a:t>İletişimin pazarlama karmasındaki diğer unsurlarla bütünleştirilmesi</a:t>
            </a:r>
          </a:p>
          <a:p>
            <a:pPr marL="0" lvl="0" indent="0" algn="just">
              <a:spcBef>
                <a:spcPts val="0"/>
              </a:spcBef>
              <a:spcAft>
                <a:spcPts val="0"/>
              </a:spcAft>
              <a:buClr>
                <a:srgbClr val="000000"/>
              </a:buClr>
              <a:buNone/>
            </a:pPr>
            <a:endParaRPr lang="tr-TR" dirty="0"/>
          </a:p>
          <a:p>
            <a:endParaRPr lang="tr-TR" dirty="0"/>
          </a:p>
        </p:txBody>
      </p:sp>
    </p:spTree>
    <p:extLst>
      <p:ext uri="{BB962C8B-B14F-4D97-AF65-F5344CB8AC3E}">
        <p14:creationId xmlns:p14="http://schemas.microsoft.com/office/powerpoint/2010/main" val="2600520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412776"/>
            <a:ext cx="8229600" cy="4752528"/>
          </a:xfrm>
        </p:spPr>
        <p:txBody>
          <a:bodyPr/>
          <a:lstStyle/>
          <a:p>
            <a:pPr marL="0" indent="0" algn="just">
              <a:spcBef>
                <a:spcPts val="0"/>
              </a:spcBef>
              <a:spcAft>
                <a:spcPts val="0"/>
              </a:spcAft>
              <a:buNone/>
            </a:pPr>
            <a:r>
              <a:rPr lang="tr-TR" sz="2600" dirty="0" smtClean="0">
                <a:latin typeface="Calibri"/>
                <a:ea typeface="Calibri"/>
                <a:cs typeface="Times New Roman"/>
              </a:rPr>
              <a:t>Bir </a:t>
            </a:r>
            <a:r>
              <a:rPr lang="tr-TR" sz="2600" dirty="0">
                <a:latin typeface="Calibri"/>
                <a:ea typeface="Calibri"/>
                <a:cs typeface="Times New Roman"/>
              </a:rPr>
              <a:t>işletmenin toplam pazarlama iletişimi karması veya diğer ismiyle tutundurma karması işletmenin tanıtım ve pazarlama hedeflerini sürdürmek için kullandığı </a:t>
            </a:r>
            <a:r>
              <a:rPr lang="tr-TR" sz="2600" b="1" dirty="0">
                <a:latin typeface="Calibri"/>
                <a:ea typeface="Calibri"/>
                <a:cs typeface="Times New Roman"/>
              </a:rPr>
              <a:t>reklam, satış tutundurma, halkla ilişkiler, kişisel satış ve doğrudan pazarlama</a:t>
            </a:r>
            <a:r>
              <a:rPr lang="tr-TR" sz="2600" dirty="0">
                <a:latin typeface="Calibri"/>
                <a:ea typeface="Calibri"/>
                <a:cs typeface="Times New Roman"/>
              </a:rPr>
              <a:t> gibi araçların karışımından oluşur. </a:t>
            </a:r>
            <a:endParaRPr lang="tr-TR" sz="2600" dirty="0" smtClean="0">
              <a:latin typeface="Calibri"/>
              <a:ea typeface="Calibri"/>
              <a:cs typeface="Times New Roman"/>
            </a:endParaRPr>
          </a:p>
          <a:p>
            <a:pPr algn="just">
              <a:spcBef>
                <a:spcPts val="0"/>
              </a:spcBef>
              <a:spcAft>
                <a:spcPts val="0"/>
              </a:spcAft>
            </a:pPr>
            <a:endParaRPr lang="tr-TR" sz="2600" dirty="0" smtClean="0">
              <a:latin typeface="Calibri"/>
              <a:ea typeface="Calibri"/>
              <a:cs typeface="Times New Roman"/>
            </a:endParaRPr>
          </a:p>
          <a:p>
            <a:pPr marL="0" indent="0" algn="just">
              <a:spcBef>
                <a:spcPts val="0"/>
              </a:spcBef>
              <a:spcAft>
                <a:spcPts val="0"/>
              </a:spcAft>
              <a:buNone/>
            </a:pPr>
            <a:r>
              <a:rPr lang="tr-TR" sz="2600" dirty="0" smtClean="0">
                <a:latin typeface="Calibri"/>
                <a:ea typeface="Calibri"/>
                <a:cs typeface="Times New Roman"/>
              </a:rPr>
              <a:t>İletişim </a:t>
            </a:r>
            <a:r>
              <a:rPr lang="tr-TR" sz="2600" dirty="0">
                <a:latin typeface="Calibri"/>
                <a:ea typeface="Calibri"/>
                <a:cs typeface="Times New Roman"/>
              </a:rPr>
              <a:t>stratejisi, işletmenin örgütsel hedefine ulaşması amacıyla işletmenin müşterilerine, çalışanlarına ve hissedarları dahil olmak üzere tüm paydaşlarına ürün ve hizmetleri hakkında bilgi vermesi, ikna etmesi ve hatırlatmasıdır. </a:t>
            </a:r>
            <a:endParaRPr lang="tr-TR" sz="2600" dirty="0" smtClean="0">
              <a:latin typeface="Calibri"/>
              <a:ea typeface="Calibri"/>
              <a:cs typeface="Times New Roman"/>
            </a:endParaRPr>
          </a:p>
          <a:p>
            <a:pPr algn="just">
              <a:spcBef>
                <a:spcPts val="0"/>
              </a:spcBef>
              <a:spcAft>
                <a:spcPts val="0"/>
              </a:spcAft>
            </a:pPr>
            <a:endParaRPr lang="tr-TR" sz="2600" dirty="0" smtClean="0">
              <a:latin typeface="Calibri"/>
              <a:ea typeface="Calibri"/>
              <a:cs typeface="Times New Roman"/>
            </a:endParaRPr>
          </a:p>
          <a:p>
            <a:pPr marL="0" indent="0" algn="just">
              <a:spcBef>
                <a:spcPts val="0"/>
              </a:spcBef>
              <a:spcAft>
                <a:spcPts val="0"/>
              </a:spcAft>
              <a:buNone/>
            </a:pPr>
            <a:r>
              <a:rPr lang="tr-TR" sz="1900" dirty="0" smtClean="0">
                <a:latin typeface="Calibri"/>
                <a:ea typeface="Calibri"/>
                <a:cs typeface="Times New Roman"/>
              </a:rPr>
              <a:t> </a:t>
            </a:r>
            <a:endParaRPr lang="tr-TR" sz="1900" dirty="0">
              <a:latin typeface="Calibri"/>
              <a:ea typeface="Calibri"/>
              <a:cs typeface="Times New Roman"/>
            </a:endParaRPr>
          </a:p>
          <a:p>
            <a:pPr marL="0" indent="0">
              <a:spcBef>
                <a:spcPts val="0"/>
              </a:spcBef>
              <a:spcAft>
                <a:spcPts val="0"/>
              </a:spcAft>
              <a:buNone/>
            </a:pPr>
            <a:endParaRPr lang="tr-TR" sz="1400" dirty="0">
              <a:latin typeface="Calibri"/>
              <a:ea typeface="Calibri"/>
              <a:cs typeface="Times New Roman"/>
            </a:endParaRPr>
          </a:p>
          <a:p>
            <a:endParaRPr lang="tr-TR" dirty="0"/>
          </a:p>
        </p:txBody>
      </p:sp>
    </p:spTree>
    <p:extLst>
      <p:ext uri="{BB962C8B-B14F-4D97-AF65-F5344CB8AC3E}">
        <p14:creationId xmlns:p14="http://schemas.microsoft.com/office/powerpoint/2010/main" val="529655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484784"/>
            <a:ext cx="8229600" cy="4248472"/>
          </a:xfrm>
        </p:spPr>
        <p:txBody>
          <a:bodyPr/>
          <a:lstStyle/>
          <a:p>
            <a:pPr marL="0" indent="0" algn="just">
              <a:spcBef>
                <a:spcPts val="0"/>
              </a:spcBef>
              <a:spcAft>
                <a:spcPts val="0"/>
              </a:spcAft>
              <a:buNone/>
            </a:pPr>
            <a:r>
              <a:rPr lang="tr-TR" sz="2800" dirty="0">
                <a:latin typeface="Calibri"/>
                <a:ea typeface="Calibri"/>
                <a:cs typeface="Times New Roman"/>
              </a:rPr>
              <a:t>Tutundurma kavramının yerini alan ve tutundurmaya daha geniş bir bakış açısı kazandıran </a:t>
            </a:r>
            <a:r>
              <a:rPr lang="tr-TR" sz="2800" b="1" dirty="0">
                <a:latin typeface="Calibri"/>
                <a:ea typeface="Calibri"/>
                <a:cs typeface="Times New Roman"/>
              </a:rPr>
              <a:t>Pazarlama </a:t>
            </a:r>
            <a:r>
              <a:rPr lang="tr-TR" sz="2800" b="1" dirty="0" smtClean="0">
                <a:latin typeface="Calibri"/>
                <a:ea typeface="Calibri"/>
                <a:cs typeface="Times New Roman"/>
              </a:rPr>
              <a:t>İletişimi</a:t>
            </a:r>
            <a:r>
              <a:rPr lang="tr-TR" sz="2800" b="1" dirty="0">
                <a:latin typeface="Calibri"/>
                <a:ea typeface="Calibri"/>
                <a:cs typeface="Times New Roman"/>
              </a:rPr>
              <a:t>, </a:t>
            </a:r>
            <a:r>
              <a:rPr lang="tr-TR" sz="2800" dirty="0">
                <a:latin typeface="Calibri"/>
                <a:ea typeface="Calibri"/>
                <a:cs typeface="Times New Roman"/>
              </a:rPr>
              <a:t>bir işletmenin başarılı olmasındaki önemli unsurlardan birisidir. </a:t>
            </a:r>
            <a:endParaRPr lang="tr-TR" sz="2800" dirty="0" smtClean="0">
              <a:latin typeface="Calibri"/>
              <a:ea typeface="Calibri"/>
              <a:cs typeface="Times New Roman"/>
            </a:endParaRPr>
          </a:p>
          <a:p>
            <a:pPr algn="just">
              <a:spcBef>
                <a:spcPts val="0"/>
              </a:spcBef>
              <a:spcAft>
                <a:spcPts val="0"/>
              </a:spcAft>
            </a:pPr>
            <a:endParaRPr lang="tr-TR" sz="2800" dirty="0" smtClean="0">
              <a:latin typeface="Calibri"/>
              <a:ea typeface="Calibri"/>
              <a:cs typeface="Times New Roman"/>
            </a:endParaRPr>
          </a:p>
          <a:p>
            <a:pPr marL="0" indent="0" algn="just">
              <a:spcBef>
                <a:spcPts val="0"/>
              </a:spcBef>
              <a:spcAft>
                <a:spcPts val="0"/>
              </a:spcAft>
              <a:buNone/>
            </a:pPr>
            <a:r>
              <a:rPr lang="tr-TR" sz="2800" dirty="0" smtClean="0">
                <a:latin typeface="Calibri"/>
                <a:ea typeface="Calibri"/>
                <a:cs typeface="Times New Roman"/>
              </a:rPr>
              <a:t>Pazarlama </a:t>
            </a:r>
            <a:r>
              <a:rPr lang="tr-TR" sz="2800" dirty="0">
                <a:latin typeface="Calibri"/>
                <a:ea typeface="Calibri"/>
                <a:cs typeface="Times New Roman"/>
              </a:rPr>
              <a:t>iletişimi, tutundurma ya da satış çabalarından daha geniş bir alanı kapsayan ürün kavramının, kuruluş kişiliğinin tüketicilere sunuluşunu içeren bir süreçtir. </a:t>
            </a:r>
            <a:endParaRPr lang="tr-TR" sz="2800" dirty="0" smtClean="0">
              <a:latin typeface="Calibri"/>
              <a:ea typeface="Calibri"/>
              <a:cs typeface="Times New Roman"/>
            </a:endParaRPr>
          </a:p>
          <a:p>
            <a:pPr>
              <a:spcBef>
                <a:spcPts val="0"/>
              </a:spcBef>
              <a:spcAft>
                <a:spcPts val="0"/>
              </a:spcAft>
            </a:pPr>
            <a:endParaRPr lang="tr-TR" dirty="0" smtClean="0">
              <a:latin typeface="Calibri"/>
              <a:ea typeface="Calibri"/>
              <a:cs typeface="Times New Roman"/>
            </a:endParaRPr>
          </a:p>
          <a:p>
            <a:pPr marL="0" indent="0">
              <a:spcBef>
                <a:spcPts val="0"/>
              </a:spcBef>
              <a:spcAft>
                <a:spcPts val="0"/>
              </a:spcAft>
              <a:buNone/>
            </a:pPr>
            <a:endParaRPr lang="tr-TR" dirty="0"/>
          </a:p>
        </p:txBody>
      </p:sp>
    </p:spTree>
    <p:extLst>
      <p:ext uri="{BB962C8B-B14F-4D97-AF65-F5344CB8AC3E}">
        <p14:creationId xmlns:p14="http://schemas.microsoft.com/office/powerpoint/2010/main" val="32898912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1344002"/>
          </a:xfrm>
        </p:spPr>
        <p:txBody>
          <a:bodyPr/>
          <a:lstStyle/>
          <a:p>
            <a:r>
              <a:rPr lang="tr-TR" b="1" dirty="0">
                <a:latin typeface="Calibri"/>
                <a:ea typeface="Calibri"/>
                <a:cs typeface="Times New Roman"/>
              </a:rPr>
              <a:t>HİZMETLERDE İLETİŞİMDE KARŞILAŞILAN ZORLUKLAR</a:t>
            </a:r>
            <a:r>
              <a:rPr lang="tr-TR" dirty="0">
                <a:latin typeface="Calibri"/>
                <a:ea typeface="Calibri"/>
                <a:cs typeface="Times New Roman"/>
              </a:rPr>
              <a:t> </a:t>
            </a:r>
            <a:endParaRPr lang="tr-TR" dirty="0"/>
          </a:p>
        </p:txBody>
      </p:sp>
      <p:sp>
        <p:nvSpPr>
          <p:cNvPr id="3" name="İçerik Yer Tutucusu 2"/>
          <p:cNvSpPr>
            <a:spLocks noGrp="1"/>
          </p:cNvSpPr>
          <p:nvPr>
            <p:ph idx="1"/>
          </p:nvPr>
        </p:nvSpPr>
        <p:spPr>
          <a:xfrm>
            <a:off x="467544" y="2492896"/>
            <a:ext cx="8229600" cy="4104456"/>
          </a:xfrm>
        </p:spPr>
        <p:txBody>
          <a:bodyPr/>
          <a:lstStyle/>
          <a:p>
            <a:pPr marL="0" indent="0" algn="just">
              <a:spcBef>
                <a:spcPts val="0"/>
              </a:spcBef>
              <a:spcAft>
                <a:spcPts val="0"/>
              </a:spcAft>
              <a:buNone/>
            </a:pPr>
            <a:r>
              <a:rPr lang="tr-TR" dirty="0" smtClean="0">
                <a:latin typeface="Calibri"/>
                <a:ea typeface="Calibri"/>
                <a:cs typeface="Times New Roman"/>
              </a:rPr>
              <a:t>Hizmetlerde </a:t>
            </a:r>
            <a:r>
              <a:rPr lang="tr-TR" dirty="0">
                <a:latin typeface="Calibri"/>
                <a:ea typeface="Calibri"/>
                <a:cs typeface="Times New Roman"/>
              </a:rPr>
              <a:t>iletişim süreci planlanırken ürün ve hizmetler arasındaki aşağıdaki temel farklılıklar dikkate </a:t>
            </a:r>
            <a:r>
              <a:rPr lang="tr-TR" dirty="0" smtClean="0">
                <a:latin typeface="Calibri"/>
                <a:ea typeface="Calibri"/>
                <a:cs typeface="Times New Roman"/>
              </a:rPr>
              <a:t>alınmalıdır:</a:t>
            </a:r>
          </a:p>
          <a:p>
            <a:pPr marL="0" indent="0" algn="just">
              <a:spcBef>
                <a:spcPts val="0"/>
              </a:spcBef>
              <a:spcAft>
                <a:spcPts val="0"/>
              </a:spcAft>
              <a:buNone/>
            </a:pPr>
            <a:endParaRPr lang="tr-TR" dirty="0">
              <a:latin typeface="Calibri"/>
              <a:ea typeface="Calibri"/>
              <a:cs typeface="Times New Roman"/>
            </a:endParaRPr>
          </a:p>
          <a:p>
            <a:pPr marL="0" lvl="0" indent="0" algn="just">
              <a:spcBef>
                <a:spcPts val="0"/>
              </a:spcBef>
              <a:spcAft>
                <a:spcPts val="0"/>
              </a:spcAft>
              <a:buClr>
                <a:srgbClr val="000000"/>
              </a:buClr>
              <a:buNone/>
            </a:pPr>
            <a:r>
              <a:rPr lang="tr-TR" b="1" i="1" dirty="0">
                <a:latin typeface="Calibri"/>
                <a:ea typeface="Calibri"/>
                <a:cs typeface="Times New Roman"/>
              </a:rPr>
              <a:t>Hizmetlerin eş zamanlı üretimi ve tüketimi (Bölünmezlik):</a:t>
            </a:r>
            <a:r>
              <a:rPr lang="tr-TR" i="1" dirty="0">
                <a:latin typeface="Calibri"/>
                <a:ea typeface="Calibri"/>
                <a:cs typeface="Times New Roman"/>
              </a:rPr>
              <a:t> </a:t>
            </a:r>
          </a:p>
          <a:p>
            <a:pPr lvl="0" algn="just">
              <a:spcBef>
                <a:spcPts val="0"/>
              </a:spcBef>
              <a:spcAft>
                <a:spcPts val="0"/>
              </a:spcAft>
              <a:buClr>
                <a:srgbClr val="000000"/>
              </a:buClr>
            </a:pPr>
            <a:r>
              <a:rPr lang="tr-TR" dirty="0" smtClean="0">
                <a:latin typeface="Calibri"/>
                <a:ea typeface="Calibri"/>
                <a:cs typeface="Times New Roman"/>
              </a:rPr>
              <a:t>Hizmetler </a:t>
            </a:r>
            <a:r>
              <a:rPr lang="tr-TR" dirty="0">
                <a:latin typeface="Calibri"/>
                <a:ea typeface="Calibri"/>
                <a:cs typeface="Times New Roman"/>
              </a:rPr>
              <a:t>önce satılır, sonra üretilir ve üretildikleri yer ve zamanda tüketilirler. </a:t>
            </a:r>
            <a:r>
              <a:rPr lang="tr-TR" dirty="0" smtClean="0">
                <a:latin typeface="Calibri"/>
                <a:ea typeface="Calibri"/>
                <a:cs typeface="Times New Roman"/>
              </a:rPr>
              <a:t>Hizmetlerin </a:t>
            </a:r>
            <a:r>
              <a:rPr lang="tr-TR" dirty="0">
                <a:latin typeface="Calibri"/>
                <a:ea typeface="Calibri"/>
                <a:cs typeface="Times New Roman"/>
              </a:rPr>
              <a:t>bölünmezliği, hizmeti sağlayan makine ya da insanlar arasında bölünememesidir. </a:t>
            </a:r>
          </a:p>
          <a:p>
            <a:pPr marL="0" indent="0" algn="just">
              <a:spcBef>
                <a:spcPts val="0"/>
              </a:spcBef>
              <a:spcAft>
                <a:spcPts val="0"/>
              </a:spcAft>
              <a:buNone/>
            </a:pPr>
            <a:endParaRPr lang="tr-TR" dirty="0" smtClean="0">
              <a:latin typeface="Calibri"/>
              <a:ea typeface="Calibri"/>
              <a:cs typeface="Times New Roman"/>
            </a:endParaRPr>
          </a:p>
          <a:p>
            <a:pPr marL="0" lvl="0" indent="0" algn="just">
              <a:spcBef>
                <a:spcPts val="0"/>
              </a:spcBef>
              <a:spcAft>
                <a:spcPts val="0"/>
              </a:spcAft>
              <a:buClr>
                <a:srgbClr val="000000"/>
              </a:buClr>
              <a:buNone/>
            </a:pPr>
            <a:r>
              <a:rPr lang="tr-TR" b="1" i="1" dirty="0">
                <a:latin typeface="Calibri"/>
                <a:ea typeface="Calibri"/>
                <a:cs typeface="Times New Roman"/>
              </a:rPr>
              <a:t>Soyutluk:</a:t>
            </a:r>
            <a:r>
              <a:rPr lang="tr-TR" dirty="0">
                <a:latin typeface="Calibri"/>
                <a:ea typeface="Calibri"/>
                <a:cs typeface="Times New Roman"/>
              </a:rPr>
              <a:t> </a:t>
            </a:r>
            <a:endParaRPr lang="tr-TR" dirty="0" smtClean="0">
              <a:latin typeface="Calibri"/>
              <a:ea typeface="Calibri"/>
              <a:cs typeface="Times New Roman"/>
            </a:endParaRPr>
          </a:p>
          <a:p>
            <a:pPr lvl="0" algn="just">
              <a:spcBef>
                <a:spcPts val="0"/>
              </a:spcBef>
              <a:spcAft>
                <a:spcPts val="0"/>
              </a:spcAft>
              <a:buClr>
                <a:srgbClr val="000000"/>
              </a:buClr>
              <a:buFont typeface="Arial" pitchFamily="34" charset="0"/>
              <a:buChar char="•"/>
            </a:pPr>
            <a:r>
              <a:rPr lang="tr-TR" dirty="0" smtClean="0">
                <a:latin typeface="Calibri"/>
                <a:ea typeface="Calibri"/>
                <a:cs typeface="Times New Roman"/>
              </a:rPr>
              <a:t>Hizmetler </a:t>
            </a:r>
            <a:r>
              <a:rPr lang="tr-TR" dirty="0">
                <a:latin typeface="Calibri"/>
                <a:ea typeface="Calibri"/>
                <a:cs typeface="Times New Roman"/>
              </a:rPr>
              <a:t>soyut özelliklere sahiptir. Somut bir ürünün örneğin bilgisayarın görünümüne, özelliklerine, performans ölçütlerine, kullanarak, bakarak ya da sorarak çok rahatlıkla satın alınıp alınmaması konusunda karar verilebilir. </a:t>
            </a:r>
          </a:p>
          <a:p>
            <a:pPr marL="0" indent="0" algn="just">
              <a:spcBef>
                <a:spcPts val="0"/>
              </a:spcBef>
              <a:spcAft>
                <a:spcPts val="0"/>
              </a:spcAft>
              <a:buNone/>
            </a:pPr>
            <a:endParaRPr lang="tr-TR" sz="1800" dirty="0">
              <a:latin typeface="Calibri"/>
              <a:ea typeface="Calibri"/>
              <a:cs typeface="Times New Roman"/>
            </a:endParaRPr>
          </a:p>
          <a:p>
            <a:pPr marL="0" indent="0">
              <a:buNone/>
            </a:pPr>
            <a:endParaRPr lang="tr-TR" dirty="0"/>
          </a:p>
        </p:txBody>
      </p:sp>
    </p:spTree>
    <p:extLst>
      <p:ext uri="{BB962C8B-B14F-4D97-AF65-F5344CB8AC3E}">
        <p14:creationId xmlns:p14="http://schemas.microsoft.com/office/powerpoint/2010/main" val="1691609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5616624"/>
          </a:xfrm>
        </p:spPr>
        <p:txBody>
          <a:bodyPr/>
          <a:lstStyle/>
          <a:p>
            <a:pPr marL="0" indent="0" algn="just">
              <a:spcBef>
                <a:spcPts val="0"/>
              </a:spcBef>
              <a:spcAft>
                <a:spcPts val="0"/>
              </a:spcAft>
              <a:buNone/>
            </a:pPr>
            <a:r>
              <a:rPr lang="tr-TR" b="1" i="1" dirty="0" err="1">
                <a:latin typeface="Calibri"/>
                <a:ea typeface="Calibri"/>
                <a:cs typeface="Times New Roman"/>
              </a:rPr>
              <a:t>Heterojenlik</a:t>
            </a:r>
            <a:r>
              <a:rPr lang="tr-TR" b="1" i="1" dirty="0">
                <a:latin typeface="Calibri"/>
                <a:ea typeface="Calibri"/>
                <a:cs typeface="Times New Roman"/>
              </a:rPr>
              <a:t> (Değişkenlik):</a:t>
            </a:r>
            <a:r>
              <a:rPr lang="tr-TR" dirty="0">
                <a:latin typeface="Calibri"/>
                <a:ea typeface="Calibri"/>
                <a:cs typeface="Times New Roman"/>
              </a:rPr>
              <a:t> </a:t>
            </a:r>
            <a:endParaRPr lang="tr-TR" dirty="0" smtClean="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Hizmetler </a:t>
            </a:r>
            <a:r>
              <a:rPr lang="tr-TR" dirty="0">
                <a:latin typeface="Calibri"/>
                <a:ea typeface="Calibri"/>
                <a:cs typeface="Times New Roman"/>
              </a:rPr>
              <a:t>üretimde ve tüketimde insan unsurunu içerdiği için önemli bir değişkenlik potansiyeli söz konusudur. </a:t>
            </a:r>
            <a:r>
              <a:rPr lang="tr-TR" dirty="0" smtClean="0">
                <a:latin typeface="Calibri"/>
                <a:ea typeface="Calibri"/>
                <a:cs typeface="Times New Roman"/>
              </a:rPr>
              <a:t>Hizmetlerdeki </a:t>
            </a:r>
            <a:r>
              <a:rPr lang="tr-TR" dirty="0">
                <a:latin typeface="Calibri"/>
                <a:ea typeface="Calibri"/>
                <a:cs typeface="Times New Roman"/>
              </a:rPr>
              <a:t>değişkenlik hizmetin kalitesinin onu kimin sağladığına, ne zaman sağladığına, nerede ve nasıl sağlandığına bağlıdır. </a:t>
            </a:r>
            <a:endParaRPr lang="tr-TR" dirty="0" smtClean="0">
              <a:latin typeface="Calibri"/>
              <a:ea typeface="Calibri"/>
              <a:cs typeface="Times New Roman"/>
            </a:endParaRPr>
          </a:p>
          <a:p>
            <a:pPr algn="just">
              <a:spcBef>
                <a:spcPts val="0"/>
              </a:spcBef>
              <a:spcAft>
                <a:spcPts val="0"/>
              </a:spcAft>
            </a:pPr>
            <a:endParaRPr lang="tr-TR" dirty="0">
              <a:latin typeface="Calibri"/>
              <a:ea typeface="Calibri"/>
              <a:cs typeface="Times New Roman"/>
            </a:endParaRPr>
          </a:p>
          <a:p>
            <a:pPr marL="0" lvl="0" indent="0" algn="just">
              <a:spcBef>
                <a:spcPts val="0"/>
              </a:spcBef>
              <a:spcAft>
                <a:spcPts val="0"/>
              </a:spcAft>
              <a:buClr>
                <a:srgbClr val="000000"/>
              </a:buClr>
              <a:buNone/>
            </a:pPr>
            <a:r>
              <a:rPr lang="tr-TR" b="1" i="1" dirty="0">
                <a:latin typeface="Calibri"/>
                <a:ea typeface="Calibri"/>
                <a:cs typeface="Times New Roman"/>
              </a:rPr>
              <a:t>Dayanıksızlık:</a:t>
            </a:r>
            <a:r>
              <a:rPr lang="tr-TR" dirty="0">
                <a:latin typeface="Calibri"/>
                <a:ea typeface="Calibri"/>
                <a:cs typeface="Times New Roman"/>
              </a:rPr>
              <a:t> </a:t>
            </a:r>
          </a:p>
          <a:p>
            <a:pPr lvl="0" algn="just">
              <a:spcBef>
                <a:spcPts val="0"/>
              </a:spcBef>
              <a:spcAft>
                <a:spcPts val="0"/>
              </a:spcAft>
              <a:buClr>
                <a:srgbClr val="000000"/>
              </a:buClr>
            </a:pPr>
            <a:r>
              <a:rPr lang="tr-TR" dirty="0" smtClean="0">
                <a:latin typeface="Calibri"/>
                <a:ea typeface="Calibri"/>
                <a:cs typeface="Times New Roman"/>
              </a:rPr>
              <a:t>Birçok </a:t>
            </a:r>
            <a:r>
              <a:rPr lang="tr-TR" dirty="0">
                <a:latin typeface="Calibri"/>
                <a:ea typeface="Calibri"/>
                <a:cs typeface="Times New Roman"/>
              </a:rPr>
              <a:t>tutundurma aracının (reklam, satış tutundurma ve doğrudan pazarlama gibi) hizmetlerin talebinin yönlendirilmesinde bir rolü vardır. </a:t>
            </a:r>
            <a:r>
              <a:rPr lang="tr-TR" dirty="0" smtClean="0">
                <a:latin typeface="Calibri"/>
                <a:ea typeface="Calibri"/>
                <a:cs typeface="Times New Roman"/>
              </a:rPr>
              <a:t>Bu </a:t>
            </a:r>
            <a:r>
              <a:rPr lang="tr-TR" dirty="0">
                <a:latin typeface="Calibri"/>
                <a:ea typeface="Calibri"/>
                <a:cs typeface="Times New Roman"/>
              </a:rPr>
              <a:t>durum hizmet yönetiminin mücadele gerektiren boyutlarından birisidir ve hizmetlerin stoklanamamasından ortaya çıkar</a:t>
            </a:r>
            <a:r>
              <a:rPr lang="tr-TR" dirty="0" smtClean="0">
                <a:latin typeface="Calibri"/>
                <a:ea typeface="Calibri"/>
                <a:cs typeface="Times New Roman"/>
              </a:rPr>
              <a:t>.</a:t>
            </a:r>
          </a:p>
          <a:p>
            <a:pPr marL="114300" lvl="0" indent="0" algn="just">
              <a:spcBef>
                <a:spcPts val="0"/>
              </a:spcBef>
              <a:spcAft>
                <a:spcPts val="0"/>
              </a:spcAft>
              <a:buClr>
                <a:srgbClr val="000000"/>
              </a:buClr>
              <a:buNone/>
            </a:pPr>
            <a:endParaRPr lang="tr-TR" b="1" i="1" dirty="0">
              <a:latin typeface="Calibri"/>
              <a:ea typeface="Calibri"/>
              <a:cs typeface="Times New Roman"/>
            </a:endParaRPr>
          </a:p>
          <a:p>
            <a:pPr marL="114300" lvl="0" indent="0" algn="just">
              <a:spcBef>
                <a:spcPts val="0"/>
              </a:spcBef>
              <a:spcAft>
                <a:spcPts val="0"/>
              </a:spcAft>
              <a:buClr>
                <a:srgbClr val="000000"/>
              </a:buClr>
              <a:buNone/>
            </a:pPr>
            <a:r>
              <a:rPr lang="tr-TR" b="1" i="1" dirty="0" smtClean="0">
                <a:latin typeface="Calibri"/>
                <a:ea typeface="Calibri"/>
                <a:cs typeface="Times New Roman"/>
              </a:rPr>
              <a:t>Mülkiyetin </a:t>
            </a:r>
            <a:r>
              <a:rPr lang="tr-TR" b="1" i="1" dirty="0">
                <a:latin typeface="Calibri"/>
                <a:ea typeface="Calibri"/>
                <a:cs typeface="Times New Roman"/>
              </a:rPr>
              <a:t>Devredilememesi</a:t>
            </a:r>
            <a:r>
              <a:rPr lang="tr-TR" b="1" i="1" dirty="0" smtClean="0">
                <a:latin typeface="Calibri"/>
                <a:ea typeface="Times New Roman"/>
                <a:cs typeface="Times New Roman"/>
              </a:rPr>
              <a:t>:</a:t>
            </a:r>
            <a:endParaRPr lang="tr-TR" dirty="0">
              <a:latin typeface="Calibri"/>
              <a:ea typeface="Times New Roman"/>
              <a:cs typeface="Times New Roman"/>
            </a:endParaRPr>
          </a:p>
          <a:p>
            <a:pPr marL="457200" lvl="0" algn="just">
              <a:spcBef>
                <a:spcPts val="0"/>
              </a:spcBef>
              <a:spcAft>
                <a:spcPts val="0"/>
              </a:spcAft>
              <a:buClr>
                <a:srgbClr val="000000"/>
              </a:buClr>
            </a:pPr>
            <a:r>
              <a:rPr lang="tr-TR" dirty="0">
                <a:latin typeface="Calibri"/>
                <a:ea typeface="Times New Roman"/>
                <a:cs typeface="Times New Roman"/>
              </a:rPr>
              <a:t>H</a:t>
            </a:r>
            <a:r>
              <a:rPr lang="tr-TR" dirty="0">
                <a:latin typeface="Calibri"/>
                <a:ea typeface="Calibri"/>
                <a:cs typeface="Times New Roman"/>
              </a:rPr>
              <a:t>izmetlerin mülkiyetinin devredilememesinden dolayı hizmet sağlayıcıları tüketicinin hizmet kullanımını artırmak, marka kimliği oluşturmak ve markanın çekiciliğini artırmak için üye toplayabilir veya hizmetlerini yeniden kullanmaları için müşterilerini isteklendirebilirler.</a:t>
            </a:r>
          </a:p>
          <a:p>
            <a:pPr lvl="0" algn="just">
              <a:spcBef>
                <a:spcPts val="0"/>
              </a:spcBef>
              <a:spcAft>
                <a:spcPts val="0"/>
              </a:spcAft>
              <a:buClr>
                <a:srgbClr val="000000"/>
              </a:buClr>
            </a:pPr>
            <a:endParaRPr lang="tr-TR" dirty="0">
              <a:latin typeface="Calibri"/>
              <a:ea typeface="Calibri"/>
              <a:cs typeface="Times New Roman"/>
            </a:endParaRPr>
          </a:p>
          <a:p>
            <a:pPr marL="0" indent="0" algn="just">
              <a:spcBef>
                <a:spcPts val="0"/>
              </a:spcBef>
              <a:spcAft>
                <a:spcPts val="0"/>
              </a:spcAft>
              <a:buNone/>
            </a:pPr>
            <a:endParaRPr lang="tr-TR" dirty="0" smtClean="0">
              <a:latin typeface="Calibri"/>
              <a:ea typeface="Calibri"/>
              <a:cs typeface="Times New Roman"/>
            </a:endParaRPr>
          </a:p>
          <a:p>
            <a:pPr algn="just">
              <a:spcBef>
                <a:spcPts val="0"/>
              </a:spcBef>
              <a:spcAft>
                <a:spcPts val="0"/>
              </a:spcAft>
            </a:pPr>
            <a:endParaRPr lang="tr-TR" dirty="0" smtClean="0">
              <a:latin typeface="Calibri"/>
              <a:ea typeface="Calibri"/>
              <a:cs typeface="Times New Roman"/>
            </a:endParaRPr>
          </a:p>
          <a:p>
            <a:pPr marL="0" indent="0">
              <a:lnSpc>
                <a:spcPct val="115000"/>
              </a:lnSpc>
              <a:spcAft>
                <a:spcPts val="0"/>
              </a:spcAft>
              <a:buNone/>
            </a:pPr>
            <a:endParaRPr lang="tr-TR" sz="1400" dirty="0">
              <a:latin typeface="Calibri"/>
              <a:ea typeface="Calibri"/>
              <a:cs typeface="Times New Roman"/>
            </a:endParaRPr>
          </a:p>
          <a:p>
            <a:endParaRPr lang="tr-TR" dirty="0"/>
          </a:p>
        </p:txBody>
      </p:sp>
    </p:spTree>
    <p:extLst>
      <p:ext uri="{BB962C8B-B14F-4D97-AF65-F5344CB8AC3E}">
        <p14:creationId xmlns:p14="http://schemas.microsoft.com/office/powerpoint/2010/main" val="4226299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1344002"/>
          </a:xfrm>
        </p:spPr>
        <p:txBody>
          <a:bodyPr/>
          <a:lstStyle/>
          <a:p>
            <a:r>
              <a:rPr lang="tr-TR" b="1" dirty="0">
                <a:latin typeface="Calibri"/>
                <a:ea typeface="Times New Roman"/>
                <a:cs typeface="Times New Roman"/>
              </a:rPr>
              <a:t>HİZMETLERDE PAZARLAMA İLETİŞİMİ KARMASI </a:t>
            </a:r>
            <a:endParaRPr lang="tr-TR" dirty="0"/>
          </a:p>
        </p:txBody>
      </p:sp>
      <p:sp>
        <p:nvSpPr>
          <p:cNvPr id="3" name="İçerik Yer Tutucusu 2"/>
          <p:cNvSpPr>
            <a:spLocks noGrp="1"/>
          </p:cNvSpPr>
          <p:nvPr>
            <p:ph idx="1"/>
          </p:nvPr>
        </p:nvSpPr>
        <p:spPr>
          <a:xfrm>
            <a:off x="467544" y="2636912"/>
            <a:ext cx="8229600" cy="3800484"/>
          </a:xfrm>
        </p:spPr>
        <p:txBody>
          <a:bodyPr/>
          <a:lstStyle/>
          <a:p>
            <a:pPr algn="just">
              <a:spcBef>
                <a:spcPts val="0"/>
              </a:spcBef>
              <a:spcAft>
                <a:spcPts val="0"/>
              </a:spcAft>
            </a:pPr>
            <a:r>
              <a:rPr lang="tr-TR" dirty="0">
                <a:latin typeface="Calibri"/>
                <a:ea typeface="Calibri"/>
                <a:cs typeface="Times New Roman"/>
              </a:rPr>
              <a:t>Hizmetleri sağlayan pazarlama iletişimi karması; satışın arttırılması başta olmak üzere çeşitli pazarlama etkinliklerinin gerçekleştirilmesi için doğrudan, kişisel ve kişisel olmayan dolaylı yöntemler, teknikler, araçlar, süreçler ve personel kullanılarak alıcılara ve diğer muhataplara yönelik ilişkiler geliştirme, yayma ve pazarlama geliştirici, bilgi toplama teknikleri olarak tanımlanmaktadır. </a:t>
            </a:r>
            <a:endParaRPr lang="tr-TR" dirty="0" smtClean="0">
              <a:latin typeface="Calibri"/>
              <a:ea typeface="Calibri"/>
              <a:cs typeface="Times New Roman"/>
            </a:endParaRPr>
          </a:p>
          <a:p>
            <a:pPr algn="just">
              <a:spcBef>
                <a:spcPts val="0"/>
              </a:spcBef>
              <a:spcAft>
                <a:spcPts val="0"/>
              </a:spcAft>
            </a:pPr>
            <a:endParaRPr lang="tr-TR" dirty="0">
              <a:latin typeface="Calibri"/>
              <a:ea typeface="Calibri"/>
              <a:cs typeface="Times New Roman"/>
            </a:endParaRPr>
          </a:p>
          <a:p>
            <a:pPr algn="just">
              <a:spcBef>
                <a:spcPts val="0"/>
              </a:spcBef>
              <a:spcAft>
                <a:spcPts val="0"/>
              </a:spcAft>
            </a:pPr>
            <a:r>
              <a:rPr lang="tr-TR" dirty="0" smtClean="0">
                <a:latin typeface="Calibri"/>
                <a:ea typeface="Calibri"/>
                <a:cs typeface="Times New Roman"/>
              </a:rPr>
              <a:t>Klasik </a:t>
            </a:r>
            <a:r>
              <a:rPr lang="tr-TR" dirty="0">
                <a:latin typeface="Calibri"/>
                <a:ea typeface="Calibri"/>
                <a:cs typeface="Times New Roman"/>
              </a:rPr>
              <a:t>pazarlama iletişimi karması olarak ifade edebileceğimiz araçlar daha önce de sayıldığı üzere reklam, kişisel satış, halkla ilişkiler ve duyurum, satış tutundurma ve doğrudan pazarlamadır. </a:t>
            </a:r>
            <a:endParaRPr lang="tr-TR" sz="1800" dirty="0">
              <a:latin typeface="Calibri"/>
              <a:ea typeface="Calibri"/>
              <a:cs typeface="Times New Roman"/>
            </a:endParaRPr>
          </a:p>
          <a:p>
            <a:endParaRPr lang="tr-TR" dirty="0"/>
          </a:p>
        </p:txBody>
      </p:sp>
    </p:spTree>
    <p:extLst>
      <p:ext uri="{BB962C8B-B14F-4D97-AF65-F5344CB8AC3E}">
        <p14:creationId xmlns:p14="http://schemas.microsoft.com/office/powerpoint/2010/main" val="284367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Pazarlama İletişimi Araçları</a:t>
            </a:r>
            <a:endParaRPr lang="tr-T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2420888"/>
            <a:ext cx="8136904"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7635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564904"/>
            <a:ext cx="8229600" cy="3014076"/>
          </a:xfrm>
        </p:spPr>
        <p:txBody>
          <a:bodyPr/>
          <a:lstStyle/>
          <a:p>
            <a:pPr algn="just">
              <a:spcBef>
                <a:spcPts val="0"/>
              </a:spcBef>
              <a:spcAft>
                <a:spcPts val="0"/>
              </a:spcAft>
            </a:pPr>
            <a:r>
              <a:rPr lang="tr-TR" sz="2400" dirty="0" smtClean="0">
                <a:latin typeface="Calibri"/>
                <a:ea typeface="Calibri"/>
                <a:cs typeface="Times New Roman"/>
              </a:rPr>
              <a:t>Amerikan </a:t>
            </a:r>
            <a:r>
              <a:rPr lang="tr-TR" sz="2400" dirty="0">
                <a:latin typeface="Calibri"/>
                <a:ea typeface="Calibri"/>
                <a:cs typeface="Times New Roman"/>
              </a:rPr>
              <a:t>Pazarlama Birliği’nin tanımına göre </a:t>
            </a:r>
            <a:r>
              <a:rPr lang="tr-TR" sz="2400" b="1" dirty="0">
                <a:latin typeface="Calibri"/>
                <a:ea typeface="Calibri"/>
                <a:cs typeface="Times New Roman"/>
              </a:rPr>
              <a:t>reklam, </a:t>
            </a:r>
            <a:r>
              <a:rPr lang="tr-TR" sz="2400" dirty="0">
                <a:latin typeface="Calibri"/>
                <a:ea typeface="Calibri"/>
                <a:cs typeface="Times New Roman"/>
              </a:rPr>
              <a:t>herhangi bir ürünün, hizmetin ya da fikrin, bedelini ödenerek, kişisel olmayan bir biçimde yapılan tanıtım faaliyetidir. </a:t>
            </a:r>
            <a:endParaRPr lang="tr-TR" sz="2400" dirty="0" smtClean="0">
              <a:latin typeface="Calibri"/>
              <a:ea typeface="Calibri"/>
              <a:cs typeface="Times New Roman"/>
            </a:endParaRPr>
          </a:p>
          <a:p>
            <a:pPr algn="just">
              <a:spcBef>
                <a:spcPts val="0"/>
              </a:spcBef>
              <a:spcAft>
                <a:spcPts val="0"/>
              </a:spcAft>
            </a:pPr>
            <a:endParaRPr lang="tr-TR" sz="2400" dirty="0">
              <a:latin typeface="Calibri"/>
              <a:ea typeface="Calibri"/>
              <a:cs typeface="Times New Roman"/>
            </a:endParaRPr>
          </a:p>
          <a:p>
            <a:pPr algn="just">
              <a:spcBef>
                <a:spcPts val="0"/>
              </a:spcBef>
              <a:spcAft>
                <a:spcPts val="0"/>
              </a:spcAft>
            </a:pPr>
            <a:r>
              <a:rPr lang="tr-TR" sz="2400" dirty="0" smtClean="0">
                <a:latin typeface="Calibri"/>
                <a:ea typeface="Calibri"/>
                <a:cs typeface="Times New Roman"/>
              </a:rPr>
              <a:t>Birçok </a:t>
            </a:r>
            <a:r>
              <a:rPr lang="tr-TR" sz="2400" dirty="0">
                <a:latin typeface="Calibri"/>
                <a:ea typeface="Calibri"/>
                <a:cs typeface="Times New Roman"/>
              </a:rPr>
              <a:t>reklam formu ve kullanımı olduğundan dolayı tam bir genelleme yapmak zordur bu nedenle reklamın aşağıdaki nitelikleri taşımasına özen gösterilmelidir.</a:t>
            </a:r>
          </a:p>
          <a:p>
            <a:endParaRPr lang="tr-TR" dirty="0"/>
          </a:p>
        </p:txBody>
      </p:sp>
      <p:sp>
        <p:nvSpPr>
          <p:cNvPr id="4" name="Başlık 3"/>
          <p:cNvSpPr>
            <a:spLocks noGrp="1"/>
          </p:cNvSpPr>
          <p:nvPr>
            <p:ph type="title"/>
          </p:nvPr>
        </p:nvSpPr>
        <p:spPr/>
        <p:txBody>
          <a:bodyPr/>
          <a:lstStyle/>
          <a:p>
            <a:r>
              <a:rPr lang="tr-TR" b="1" dirty="0" smtClean="0">
                <a:solidFill>
                  <a:schemeClr val="tx1"/>
                </a:solidFill>
              </a:rPr>
              <a:t>Reklam</a:t>
            </a:r>
            <a:endParaRPr lang="tr-TR" b="1" dirty="0">
              <a:solidFill>
                <a:schemeClr val="tx1"/>
              </a:solidFill>
            </a:endParaRPr>
          </a:p>
        </p:txBody>
      </p:sp>
    </p:spTree>
    <p:extLst>
      <p:ext uri="{BB962C8B-B14F-4D97-AF65-F5344CB8AC3E}">
        <p14:creationId xmlns:p14="http://schemas.microsoft.com/office/powerpoint/2010/main" val="1262730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f10131490">
  <a:themeElements>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AsianPacAmerHerMonth_TP10131490">
      <a:majorFont>
        <a:latin typeface="Gill Sans MT"/>
        <a:ea typeface=""/>
        <a:cs typeface=""/>
      </a:majorFont>
      <a:minorFont>
        <a:latin typeface="Gill Sans MT"/>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tf10131490</Template>
  <TotalTime>4422</TotalTime>
  <Words>2033</Words>
  <Application>Microsoft Office PowerPoint</Application>
  <PresentationFormat>Ekran Gösterisi (4:3)</PresentationFormat>
  <Paragraphs>141</Paragraphs>
  <Slides>28</Slides>
  <Notes>1</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tf10131490</vt:lpstr>
      <vt:lpstr>Bölüm 7  HİZMET PAZARLAMA KARMASI 4: PAZARLAMA İLETİŞİMİ</vt:lpstr>
      <vt:lpstr>TUTUNDURMA VE PAZARLAMA İLETİŞİMİ</vt:lpstr>
      <vt:lpstr>PowerPoint Sunusu</vt:lpstr>
      <vt:lpstr>PowerPoint Sunusu</vt:lpstr>
      <vt:lpstr>HİZMETLERDE İLETİŞİMDE KARŞILAŞILAN ZORLUKLAR </vt:lpstr>
      <vt:lpstr>PowerPoint Sunusu</vt:lpstr>
      <vt:lpstr>HİZMETLERDE PAZARLAMA İLETİŞİMİ KARMASI </vt:lpstr>
      <vt:lpstr>Pazarlama İletişimi Araçları</vt:lpstr>
      <vt:lpstr>Reklam</vt:lpstr>
      <vt:lpstr>PowerPoint Sunusu</vt:lpstr>
      <vt:lpstr>Kişisel Satış:</vt:lpstr>
      <vt:lpstr>Halkla İlişkiler:</vt:lpstr>
      <vt:lpstr>PowerPoint Sunusu</vt:lpstr>
      <vt:lpstr>Satış Tutundurma:</vt:lpstr>
      <vt:lpstr>PowerPoint Sunusu</vt:lpstr>
      <vt:lpstr>Temel pazarlama iletişimi karması dışında kullanılan diğer pazarlama unsurları  şunlardır:</vt:lpstr>
      <vt:lpstr>PowerPoint Sunusu</vt:lpstr>
      <vt:lpstr>PowerPoint Sunusu</vt:lpstr>
      <vt:lpstr>PowerPoint Sunusu</vt:lpstr>
      <vt:lpstr>PowerPoint Sunusu</vt:lpstr>
      <vt:lpstr>Online Pazarlama İletişimi:</vt:lpstr>
      <vt:lpstr>Hizmetlerde Ağızdan Ağıza İletişim:</vt:lpstr>
      <vt:lpstr>HİZMETLERDE İÇ/DIŞ İLETİŞİM ve BÜTÜNLEŞİK PAZARLAMA İLETİŞİMİ</vt:lpstr>
      <vt:lpstr>PowerPoint Sunusu</vt:lpstr>
      <vt:lpstr>HİZMETLERDE PAZARLAMA İLETİŞİM SÜRECİNİN OLUŞTURULMASI </vt:lpstr>
      <vt:lpstr>HİZMETLERDE ETKİLİ İLETİŞİM İÇİN YAPILMASI GEREKENLER </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6 Hizmetlerde Dağıtım</dc:title>
  <dc:creator>@</dc:creator>
  <cp:lastModifiedBy>Windows Kullanıcısı</cp:lastModifiedBy>
  <cp:revision>85</cp:revision>
  <dcterms:created xsi:type="dcterms:W3CDTF">2017-08-29T10:53:56Z</dcterms:created>
  <dcterms:modified xsi:type="dcterms:W3CDTF">2022-01-03T11:07:57Z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TC101314901033</vt:lpwstr>
  </property>
</Properties>
</file>