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7"/>
  </p:notesMasterIdLst>
  <p:handoutMasterIdLst>
    <p:handoutMasterId r:id="rId18"/>
  </p:handoutMasterIdLst>
  <p:sldIdLst>
    <p:sldId id="256" r:id="rId2"/>
    <p:sldId id="259" r:id="rId3"/>
    <p:sldId id="279" r:id="rId4"/>
    <p:sldId id="260" r:id="rId5"/>
    <p:sldId id="281" r:id="rId6"/>
    <p:sldId id="282" r:id="rId7"/>
    <p:sldId id="305" r:id="rId8"/>
    <p:sldId id="283" r:id="rId9"/>
    <p:sldId id="285" r:id="rId10"/>
    <p:sldId id="286" r:id="rId11"/>
    <p:sldId id="287" r:id="rId12"/>
    <p:sldId id="288" r:id="rId13"/>
    <p:sldId id="289" r:id="rId14"/>
    <p:sldId id="290" r:id="rId15"/>
    <p:sldId id="291"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A37"/>
    <a:srgbClr val="00602B"/>
    <a:srgbClr val="003E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99" autoAdjust="0"/>
    <p:restoredTop sz="94660"/>
  </p:normalViewPr>
  <p:slideViewPr>
    <p:cSldViewPr>
      <p:cViewPr>
        <p:scale>
          <a:sx n="76" d="100"/>
          <a:sy n="76" d="100"/>
        </p:scale>
        <p:origin x="-1158" y="-7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3A68961-F13C-4DA7-B730-ADCADE05E293}" type="datetimeFigureOut">
              <a:rPr lang="tr-TR" smtClean="0"/>
              <a:pPr/>
              <a:t>3.01.2022</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2FFF62E-D926-4327-A4E6-8D8D28D628E9}" type="slidenum">
              <a:rPr lang="tr-TR" smtClean="0"/>
              <a:pPr/>
              <a:t>‹#›</a:t>
            </a:fld>
            <a:endParaRPr lang="tr-TR"/>
          </a:p>
        </p:txBody>
      </p:sp>
    </p:spTree>
    <p:extLst>
      <p:ext uri="{BB962C8B-B14F-4D97-AF65-F5344CB8AC3E}">
        <p14:creationId xmlns:p14="http://schemas.microsoft.com/office/powerpoint/2010/main" val="1874484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07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07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4C28D5D-D5FA-47AA-BE39-9AD539A5E9F5}" type="slidenum">
              <a:rPr lang="en-US"/>
              <a:pPr/>
              <a:t>‹#›</a:t>
            </a:fld>
            <a:endParaRPr lang="en-US"/>
          </a:p>
        </p:txBody>
      </p:sp>
    </p:spTree>
    <p:extLst>
      <p:ext uri="{BB962C8B-B14F-4D97-AF65-F5344CB8AC3E}">
        <p14:creationId xmlns:p14="http://schemas.microsoft.com/office/powerpoint/2010/main" val="254478377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8FE300-4B1F-4E7D-8DF9-74AD4DC5C105}" type="slidenum">
              <a:rPr lang="en-US"/>
              <a:pPr/>
              <a:t>1</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Başlık Slaydı">
    <p:spTree>
      <p:nvGrpSpPr>
        <p:cNvPr id="1" name=""/>
        <p:cNvGrpSpPr/>
        <p:nvPr/>
      </p:nvGrpSpPr>
      <p:grpSpPr>
        <a:xfrm>
          <a:off x="0" y="0"/>
          <a:ext cx="0" cy="0"/>
          <a:chOff x="0" y="0"/>
          <a:chExt cx="0" cy="0"/>
        </a:xfrm>
      </p:grpSpPr>
      <p:pic>
        <p:nvPicPr>
          <p:cNvPr id="25613" name="Picture 13" descr="psam_pg1NEW"/>
          <p:cNvPicPr>
            <a:picLocks noChangeAspect="1" noChangeArrowheads="1"/>
          </p:cNvPicPr>
          <p:nvPr/>
        </p:nvPicPr>
        <p:blipFill>
          <a:blip r:embed="rId2" cstate="print"/>
          <a:srcRect b="28048"/>
          <a:stretch>
            <a:fillRect/>
          </a:stretch>
        </p:blipFill>
        <p:spPr bwMode="auto">
          <a:xfrm>
            <a:off x="0" y="928670"/>
            <a:ext cx="9144000" cy="4286280"/>
          </a:xfrm>
          <a:prstGeom prst="rect">
            <a:avLst/>
          </a:prstGeom>
          <a:noFill/>
        </p:spPr>
      </p:pic>
      <p:pic>
        <p:nvPicPr>
          <p:cNvPr id="17" name="16 Resim" descr="ana foto.jpg"/>
          <p:cNvPicPr preferRelativeResize="0">
            <a:picLocks/>
          </p:cNvPicPr>
          <p:nvPr userDrawn="1"/>
        </p:nvPicPr>
        <p:blipFill>
          <a:blip r:embed="rId3" cstate="print"/>
          <a:srcRect t="14009"/>
          <a:stretch>
            <a:fillRect/>
          </a:stretch>
        </p:blipFill>
        <p:spPr>
          <a:xfrm>
            <a:off x="32" y="5209224"/>
            <a:ext cx="9144000" cy="1648800"/>
          </a:xfrm>
          <a:prstGeom prst="rect">
            <a:avLst/>
          </a:prstGeom>
        </p:spPr>
      </p:pic>
      <p:sp>
        <p:nvSpPr>
          <p:cNvPr id="24" name="23 Dikdörtgen"/>
          <p:cNvSpPr/>
          <p:nvPr userDrawn="1"/>
        </p:nvSpPr>
        <p:spPr>
          <a:xfrm>
            <a:off x="2214546" y="0"/>
            <a:ext cx="4572000" cy="861774"/>
          </a:xfrm>
          <a:prstGeom prst="rect">
            <a:avLst/>
          </a:prstGeom>
        </p:spPr>
        <p:txBody>
          <a:bodyPr wrap="square">
            <a:spAutoFit/>
          </a:bodyPr>
          <a:lstStyle/>
          <a:p>
            <a:pPr algn="ctr"/>
            <a:r>
              <a:rPr kumimoji="0" lang="tr-TR" sz="1400" b="1" i="0" u="none" strike="noStrike" kern="0" cap="none" spc="0" normalizeH="0" baseline="0" noProof="0" dirty="0" smtClean="0">
                <a:ln>
                  <a:noFill/>
                </a:ln>
                <a:solidFill>
                  <a:srgbClr val="007A37"/>
                </a:solidFill>
                <a:effectLst/>
                <a:uLnTx/>
                <a:uFillTx/>
                <a:latin typeface="Book Antiqua" pitchFamily="18" charset="0"/>
                <a:ea typeface="+mj-ea"/>
                <a:cs typeface="+mj-cs"/>
              </a:rPr>
              <a:t>Hizmet Pazarlaması</a:t>
            </a:r>
            <a:br>
              <a:rPr kumimoji="0" lang="tr-TR" sz="1400" b="1" i="0" u="none" strike="noStrike" kern="0" cap="none" spc="0" normalizeH="0" baseline="0" noProof="0" dirty="0" smtClean="0">
                <a:ln>
                  <a:noFill/>
                </a:ln>
                <a:solidFill>
                  <a:srgbClr val="007A37"/>
                </a:solidFill>
                <a:effectLst/>
                <a:uLnTx/>
                <a:uFillTx/>
                <a:latin typeface="Book Antiqua" pitchFamily="18" charset="0"/>
                <a:ea typeface="+mj-ea"/>
                <a:cs typeface="+mj-cs"/>
              </a:rPr>
            </a:br>
            <a:r>
              <a:rPr kumimoji="0" lang="tr-TR" sz="1400" b="1" i="0" u="none" strike="noStrike" kern="0" cap="none" spc="0" normalizeH="0" baseline="0" noProof="0" dirty="0" smtClean="0">
                <a:ln>
                  <a:noFill/>
                </a:ln>
                <a:solidFill>
                  <a:srgbClr val="007A37"/>
                </a:solidFill>
                <a:effectLst/>
                <a:uLnTx/>
                <a:uFillTx/>
                <a:latin typeface="Book Antiqua" pitchFamily="18" charset="0"/>
                <a:ea typeface="+mj-ea"/>
                <a:cs typeface="+mj-cs"/>
              </a:rPr>
              <a:t>Stratejik Bir Yaklaşımla</a:t>
            </a:r>
            <a:br>
              <a:rPr kumimoji="0" lang="tr-TR" sz="1400" b="1" i="0" u="none" strike="noStrike" kern="0" cap="none" spc="0" normalizeH="0" baseline="0" noProof="0" dirty="0" smtClean="0">
                <a:ln>
                  <a:noFill/>
                </a:ln>
                <a:solidFill>
                  <a:srgbClr val="007A37"/>
                </a:solidFill>
                <a:effectLst/>
                <a:uLnTx/>
                <a:uFillTx/>
                <a:latin typeface="Book Antiqua" pitchFamily="18" charset="0"/>
                <a:ea typeface="+mj-ea"/>
                <a:cs typeface="+mj-cs"/>
              </a:rPr>
            </a:br>
            <a:r>
              <a:rPr kumimoji="0" lang="tr-TR" sz="1050" b="1" i="0" u="none" strike="noStrike" kern="0" cap="none" spc="0" normalizeH="0" baseline="0" noProof="0" dirty="0" smtClean="0">
                <a:ln>
                  <a:noFill/>
                </a:ln>
                <a:solidFill>
                  <a:srgbClr val="007A37"/>
                </a:solidFill>
                <a:effectLst/>
                <a:uLnTx/>
                <a:uFillTx/>
                <a:latin typeface="Book Antiqua" pitchFamily="18" charset="0"/>
                <a:ea typeface="+mj-ea"/>
                <a:cs typeface="+mj-cs"/>
              </a:rPr>
              <a:t> (Ed.)</a:t>
            </a:r>
            <a:br>
              <a:rPr kumimoji="0" lang="tr-TR" sz="1050" b="1" i="0" u="none" strike="noStrike" kern="0" cap="none" spc="0" normalizeH="0" baseline="0" noProof="0" dirty="0" smtClean="0">
                <a:ln>
                  <a:noFill/>
                </a:ln>
                <a:solidFill>
                  <a:srgbClr val="007A37"/>
                </a:solidFill>
                <a:effectLst/>
                <a:uLnTx/>
                <a:uFillTx/>
                <a:latin typeface="Book Antiqua" pitchFamily="18" charset="0"/>
                <a:ea typeface="+mj-ea"/>
                <a:cs typeface="+mj-cs"/>
              </a:rPr>
            </a:br>
            <a:r>
              <a:rPr kumimoji="0" lang="tr-TR" sz="1050" b="1" i="0" u="none" strike="noStrike" kern="0" cap="none" spc="0" normalizeH="0" baseline="0" noProof="0" dirty="0" err="1" smtClean="0">
                <a:ln>
                  <a:noFill/>
                </a:ln>
                <a:solidFill>
                  <a:srgbClr val="007A37"/>
                </a:solidFill>
                <a:effectLst/>
                <a:uLnTx/>
                <a:uFillTx/>
                <a:latin typeface="Book Antiqua" pitchFamily="18" charset="0"/>
                <a:ea typeface="+mj-ea"/>
                <a:cs typeface="+mj-cs"/>
              </a:rPr>
              <a:t>Prof.Dr</a:t>
            </a:r>
            <a:r>
              <a:rPr kumimoji="0" lang="tr-TR" sz="1050" b="1" i="0" u="none" strike="noStrike" kern="0" cap="none" spc="0" normalizeH="0" baseline="0" noProof="0" dirty="0" smtClean="0">
                <a:ln>
                  <a:noFill/>
                </a:ln>
                <a:solidFill>
                  <a:srgbClr val="007A37"/>
                </a:solidFill>
                <a:effectLst/>
                <a:uLnTx/>
                <a:uFillTx/>
                <a:latin typeface="Book Antiqua" pitchFamily="18" charset="0"/>
                <a:ea typeface="+mj-ea"/>
                <a:cs typeface="+mj-cs"/>
              </a:rPr>
              <a:t>. Berrin ONARAN – Yrd.</a:t>
            </a:r>
            <a:r>
              <a:rPr kumimoji="0" lang="tr-TR" sz="1050" b="1" i="0" u="none" strike="noStrike" kern="0" cap="none" spc="0" normalizeH="0" baseline="0" noProof="0" dirty="0" err="1" smtClean="0">
                <a:ln>
                  <a:noFill/>
                </a:ln>
                <a:solidFill>
                  <a:srgbClr val="007A37"/>
                </a:solidFill>
                <a:effectLst/>
                <a:uLnTx/>
                <a:uFillTx/>
                <a:latin typeface="Book Antiqua" pitchFamily="18" charset="0"/>
                <a:ea typeface="+mj-ea"/>
                <a:cs typeface="+mj-cs"/>
              </a:rPr>
              <a:t>Doç.Dr</a:t>
            </a:r>
            <a:r>
              <a:rPr kumimoji="0" lang="tr-TR" sz="1050" b="1" i="0" u="none" strike="noStrike" kern="0" cap="none" spc="0" normalizeH="0" baseline="0" noProof="0" dirty="0" smtClean="0">
                <a:ln>
                  <a:noFill/>
                </a:ln>
                <a:solidFill>
                  <a:srgbClr val="007A37"/>
                </a:solidFill>
                <a:effectLst/>
                <a:uLnTx/>
                <a:uFillTx/>
                <a:latin typeface="Book Antiqua" pitchFamily="18" charset="0"/>
                <a:ea typeface="+mj-ea"/>
                <a:cs typeface="+mj-cs"/>
              </a:rPr>
              <a:t>. Alparslan ÖZMEN</a:t>
            </a:r>
            <a:endParaRPr lang="tr-TR" sz="1600" b="1" dirty="0">
              <a:solidFill>
                <a:srgbClr val="007A37"/>
              </a:solidFill>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D983D387-BCB6-4134-B086-EAFAFA5A0A5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76200"/>
            <a:ext cx="2057400" cy="58674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76200"/>
            <a:ext cx="6019800" cy="58674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BFA7082A-C43F-43C7-972C-6535AC719DF4}"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Başlık ve İçerik Üzerinde Metin">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6200"/>
            <a:ext cx="6781800" cy="10668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219200"/>
            <a:ext cx="8229600" cy="2286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57200" y="3657600"/>
            <a:ext cx="8229600" cy="22860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a:xfrm>
            <a:off x="457200" y="6245225"/>
            <a:ext cx="2133600" cy="476250"/>
          </a:xfrm>
        </p:spPr>
        <p:txBody>
          <a:bodyPr/>
          <a:lstStyle>
            <a:lvl1pPr>
              <a:defRPr/>
            </a:lvl1pPr>
          </a:lstStyle>
          <a:p>
            <a:endParaRPr lang="en-US"/>
          </a:p>
        </p:txBody>
      </p:sp>
      <p:sp>
        <p:nvSpPr>
          <p:cNvPr id="6" name="5 Altbilgi Yer Tutucusu"/>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6 Slayt Numarası Yer Tutucusu"/>
          <p:cNvSpPr>
            <a:spLocks noGrp="1"/>
          </p:cNvSpPr>
          <p:nvPr>
            <p:ph type="sldNum" sz="quarter" idx="12"/>
          </p:nvPr>
        </p:nvSpPr>
        <p:spPr>
          <a:xfrm>
            <a:off x="6553200" y="6245225"/>
            <a:ext cx="2133600" cy="476250"/>
          </a:xfrm>
        </p:spPr>
        <p:txBody>
          <a:bodyPr/>
          <a:lstStyle>
            <a:lvl1pPr>
              <a:defRPr/>
            </a:lvl1pPr>
          </a:lstStyle>
          <a:p>
            <a:fld id="{902AB83A-B26C-4AF2-BFFC-A15A19D6205D}"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Başlık, Metin ve Küçük Resim">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6200"/>
            <a:ext cx="6781800" cy="1066800"/>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219200"/>
            <a:ext cx="4038600" cy="47244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Küçük Resim Yer Tutucusu"/>
          <p:cNvSpPr>
            <a:spLocks noGrp="1"/>
          </p:cNvSpPr>
          <p:nvPr>
            <p:ph type="clipArt" sz="half" idx="2"/>
          </p:nvPr>
        </p:nvSpPr>
        <p:spPr>
          <a:xfrm>
            <a:off x="4648200" y="1219200"/>
            <a:ext cx="4038600" cy="4724400"/>
          </a:xfrm>
        </p:spPr>
        <p:txBody>
          <a:bodyPr/>
          <a:lstStyle/>
          <a:p>
            <a:r>
              <a:rPr lang="tr-TR" smtClean="0"/>
              <a:t>Küçük resim eklemek için simgeyi tıklatın</a:t>
            </a:r>
            <a:endParaRPr lang="tr-TR"/>
          </a:p>
        </p:txBody>
      </p:sp>
      <p:sp>
        <p:nvSpPr>
          <p:cNvPr id="5" name="4 Veri Yer Tutucusu"/>
          <p:cNvSpPr>
            <a:spLocks noGrp="1"/>
          </p:cNvSpPr>
          <p:nvPr>
            <p:ph type="dt" sz="half" idx="10"/>
          </p:nvPr>
        </p:nvSpPr>
        <p:spPr>
          <a:xfrm>
            <a:off x="457200" y="6245225"/>
            <a:ext cx="2133600" cy="476250"/>
          </a:xfrm>
        </p:spPr>
        <p:txBody>
          <a:bodyPr/>
          <a:lstStyle>
            <a:lvl1pPr>
              <a:defRPr/>
            </a:lvl1pPr>
          </a:lstStyle>
          <a:p>
            <a:endParaRPr lang="en-US"/>
          </a:p>
        </p:txBody>
      </p:sp>
      <p:sp>
        <p:nvSpPr>
          <p:cNvPr id="6" name="5 Altbilgi Yer Tutucusu"/>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6 Slayt Numarası Yer Tutucusu"/>
          <p:cNvSpPr>
            <a:spLocks noGrp="1"/>
          </p:cNvSpPr>
          <p:nvPr>
            <p:ph type="sldNum" sz="quarter" idx="12"/>
          </p:nvPr>
        </p:nvSpPr>
        <p:spPr>
          <a:xfrm>
            <a:off x="6553200" y="6245225"/>
            <a:ext cx="2133600" cy="476250"/>
          </a:xfrm>
        </p:spPr>
        <p:txBody>
          <a:bodyPr/>
          <a:lstStyle>
            <a:lvl1pPr>
              <a:defRPr/>
            </a:lvl1pPr>
          </a:lstStyle>
          <a:p>
            <a:fld id="{48F86F8A-6F39-412B-B90C-C86F98A6D23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214414" y="1004878"/>
            <a:ext cx="6781800" cy="923924"/>
          </a:xfrm>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lvl1pPr>
              <a:defRPr sz="2000"/>
            </a:lvl1pPr>
            <a:lvl2pPr>
              <a:defRPr sz="2000"/>
            </a:lvl2pPr>
            <a:lvl3pPr>
              <a:defRPr sz="1800"/>
            </a:lvl3pPr>
            <a:lvl4pPr>
              <a:defRPr sz="1600"/>
            </a:lvl4pPr>
            <a:lvl5pPr>
              <a:defRPr sz="1600"/>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D4BF80EB-502C-4C4F-AB2D-2CE7A615671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endParaRPr lang="en-US"/>
          </a:p>
        </p:txBody>
      </p:sp>
      <p:sp>
        <p:nvSpPr>
          <p:cNvPr id="5" name="4 Altbilgi Yer Tutucusu"/>
          <p:cNvSpPr>
            <a:spLocks noGrp="1"/>
          </p:cNvSpPr>
          <p:nvPr>
            <p:ph type="ftr" sz="quarter" idx="11"/>
          </p:nvPr>
        </p:nvSpPr>
        <p:spPr/>
        <p:txBody>
          <a:bodyPr/>
          <a:lstStyle>
            <a:lvl1pPr>
              <a:defRPr/>
            </a:lvl1pPr>
          </a:lstStyle>
          <a:p>
            <a:endParaRPr lang="en-US"/>
          </a:p>
        </p:txBody>
      </p:sp>
      <p:sp>
        <p:nvSpPr>
          <p:cNvPr id="6" name="5 Slayt Numarası Yer Tutucusu"/>
          <p:cNvSpPr>
            <a:spLocks noGrp="1"/>
          </p:cNvSpPr>
          <p:nvPr>
            <p:ph type="sldNum" sz="quarter" idx="12"/>
          </p:nvPr>
        </p:nvSpPr>
        <p:spPr/>
        <p:txBody>
          <a:bodyPr/>
          <a:lstStyle>
            <a:lvl1pPr>
              <a:defRPr/>
            </a:lvl1pPr>
          </a:lstStyle>
          <a:p>
            <a:fld id="{5C53A906-3D91-469F-BAEA-AD565BECB84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219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219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endParaRPr lang="en-US"/>
          </a:p>
        </p:txBody>
      </p:sp>
      <p:sp>
        <p:nvSpPr>
          <p:cNvPr id="6" name="5 Altbilgi Yer Tutucusu"/>
          <p:cNvSpPr>
            <a:spLocks noGrp="1"/>
          </p:cNvSpPr>
          <p:nvPr>
            <p:ph type="ftr" sz="quarter" idx="11"/>
          </p:nvPr>
        </p:nvSpPr>
        <p:spPr/>
        <p:txBody>
          <a:bodyPr/>
          <a:lstStyle>
            <a:lvl1pPr>
              <a:defRPr/>
            </a:lvl1pPr>
          </a:lstStyle>
          <a:p>
            <a:endParaRPr lang="en-US"/>
          </a:p>
        </p:txBody>
      </p:sp>
      <p:sp>
        <p:nvSpPr>
          <p:cNvPr id="7" name="6 Slayt Numarası Yer Tutucusu"/>
          <p:cNvSpPr>
            <a:spLocks noGrp="1"/>
          </p:cNvSpPr>
          <p:nvPr>
            <p:ph type="sldNum" sz="quarter" idx="12"/>
          </p:nvPr>
        </p:nvSpPr>
        <p:spPr/>
        <p:txBody>
          <a:bodyPr/>
          <a:lstStyle>
            <a:lvl1pPr>
              <a:defRPr/>
            </a:lvl1pPr>
          </a:lstStyle>
          <a:p>
            <a:fld id="{93C94220-B31D-417D-8416-440CA960742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endParaRPr lang="en-US"/>
          </a:p>
        </p:txBody>
      </p:sp>
      <p:sp>
        <p:nvSpPr>
          <p:cNvPr id="8" name="7 Altbilgi Yer Tutucusu"/>
          <p:cNvSpPr>
            <a:spLocks noGrp="1"/>
          </p:cNvSpPr>
          <p:nvPr>
            <p:ph type="ftr" sz="quarter" idx="11"/>
          </p:nvPr>
        </p:nvSpPr>
        <p:spPr/>
        <p:txBody>
          <a:bodyPr/>
          <a:lstStyle>
            <a:lvl1pPr>
              <a:defRPr/>
            </a:lvl1pPr>
          </a:lstStyle>
          <a:p>
            <a:endParaRPr lang="en-US"/>
          </a:p>
        </p:txBody>
      </p:sp>
      <p:sp>
        <p:nvSpPr>
          <p:cNvPr id="9" name="8 Slayt Numarası Yer Tutucusu"/>
          <p:cNvSpPr>
            <a:spLocks noGrp="1"/>
          </p:cNvSpPr>
          <p:nvPr>
            <p:ph type="sldNum" sz="quarter" idx="12"/>
          </p:nvPr>
        </p:nvSpPr>
        <p:spPr/>
        <p:txBody>
          <a:bodyPr/>
          <a:lstStyle>
            <a:lvl1pPr>
              <a:defRPr/>
            </a:lvl1pPr>
          </a:lstStyle>
          <a:p>
            <a:fld id="{F57042CC-8AC4-4F6B-A4A7-822C299B621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endParaRPr lang="en-US"/>
          </a:p>
        </p:txBody>
      </p:sp>
      <p:sp>
        <p:nvSpPr>
          <p:cNvPr id="4" name="3 Altbilgi Yer Tutucusu"/>
          <p:cNvSpPr>
            <a:spLocks noGrp="1"/>
          </p:cNvSpPr>
          <p:nvPr>
            <p:ph type="ftr" sz="quarter" idx="11"/>
          </p:nvPr>
        </p:nvSpPr>
        <p:spPr/>
        <p:txBody>
          <a:bodyPr/>
          <a:lstStyle>
            <a:lvl1pPr>
              <a:defRPr/>
            </a:lvl1pPr>
          </a:lstStyle>
          <a:p>
            <a:endParaRPr lang="en-US"/>
          </a:p>
        </p:txBody>
      </p:sp>
      <p:sp>
        <p:nvSpPr>
          <p:cNvPr id="5" name="4 Slayt Numarası Yer Tutucusu"/>
          <p:cNvSpPr>
            <a:spLocks noGrp="1"/>
          </p:cNvSpPr>
          <p:nvPr>
            <p:ph type="sldNum" sz="quarter" idx="12"/>
          </p:nvPr>
        </p:nvSpPr>
        <p:spPr/>
        <p:txBody>
          <a:bodyPr/>
          <a:lstStyle>
            <a:lvl1pPr>
              <a:defRPr/>
            </a:lvl1pPr>
          </a:lstStyle>
          <a:p>
            <a:fld id="{87AE4864-C2E2-4A5F-AAA8-7C0291B1E68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endParaRPr lang="en-US"/>
          </a:p>
        </p:txBody>
      </p:sp>
      <p:sp>
        <p:nvSpPr>
          <p:cNvPr id="3" name="2 Altbilgi Yer Tutucusu"/>
          <p:cNvSpPr>
            <a:spLocks noGrp="1"/>
          </p:cNvSpPr>
          <p:nvPr>
            <p:ph type="ftr" sz="quarter" idx="11"/>
          </p:nvPr>
        </p:nvSpPr>
        <p:spPr/>
        <p:txBody>
          <a:bodyPr/>
          <a:lstStyle>
            <a:lvl1pPr>
              <a:defRPr/>
            </a:lvl1pPr>
          </a:lstStyle>
          <a:p>
            <a:endParaRPr lang="en-US"/>
          </a:p>
        </p:txBody>
      </p:sp>
      <p:sp>
        <p:nvSpPr>
          <p:cNvPr id="4" name="3 Slayt Numarası Yer Tutucusu"/>
          <p:cNvSpPr>
            <a:spLocks noGrp="1"/>
          </p:cNvSpPr>
          <p:nvPr>
            <p:ph type="sldNum" sz="quarter" idx="12"/>
          </p:nvPr>
        </p:nvSpPr>
        <p:spPr/>
        <p:txBody>
          <a:bodyPr/>
          <a:lstStyle>
            <a:lvl1pPr>
              <a:defRPr/>
            </a:lvl1pPr>
          </a:lstStyle>
          <a:p>
            <a:fld id="{0DE52F64-0FEA-4BF2-B879-935F251168C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en-US"/>
          </a:p>
        </p:txBody>
      </p:sp>
      <p:sp>
        <p:nvSpPr>
          <p:cNvPr id="6" name="5 Altbilgi Yer Tutucusu"/>
          <p:cNvSpPr>
            <a:spLocks noGrp="1"/>
          </p:cNvSpPr>
          <p:nvPr>
            <p:ph type="ftr" sz="quarter" idx="11"/>
          </p:nvPr>
        </p:nvSpPr>
        <p:spPr/>
        <p:txBody>
          <a:bodyPr/>
          <a:lstStyle>
            <a:lvl1pPr>
              <a:defRPr/>
            </a:lvl1pPr>
          </a:lstStyle>
          <a:p>
            <a:endParaRPr lang="en-US"/>
          </a:p>
        </p:txBody>
      </p:sp>
      <p:sp>
        <p:nvSpPr>
          <p:cNvPr id="7" name="6 Slayt Numarası Yer Tutucusu"/>
          <p:cNvSpPr>
            <a:spLocks noGrp="1"/>
          </p:cNvSpPr>
          <p:nvPr>
            <p:ph type="sldNum" sz="quarter" idx="12"/>
          </p:nvPr>
        </p:nvSpPr>
        <p:spPr/>
        <p:txBody>
          <a:bodyPr/>
          <a:lstStyle>
            <a:lvl1pPr>
              <a:defRPr/>
            </a:lvl1pPr>
          </a:lstStyle>
          <a:p>
            <a:fld id="{34451292-05D6-4FFB-A73B-EEDD0A40ECC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endParaRPr lang="en-US"/>
          </a:p>
        </p:txBody>
      </p:sp>
      <p:sp>
        <p:nvSpPr>
          <p:cNvPr id="6" name="5 Altbilgi Yer Tutucusu"/>
          <p:cNvSpPr>
            <a:spLocks noGrp="1"/>
          </p:cNvSpPr>
          <p:nvPr>
            <p:ph type="ftr" sz="quarter" idx="11"/>
          </p:nvPr>
        </p:nvSpPr>
        <p:spPr/>
        <p:txBody>
          <a:bodyPr/>
          <a:lstStyle>
            <a:lvl1pPr>
              <a:defRPr/>
            </a:lvl1pPr>
          </a:lstStyle>
          <a:p>
            <a:endParaRPr lang="en-US"/>
          </a:p>
        </p:txBody>
      </p:sp>
      <p:sp>
        <p:nvSpPr>
          <p:cNvPr id="7" name="6 Slayt Numarası Yer Tutucusu"/>
          <p:cNvSpPr>
            <a:spLocks noGrp="1"/>
          </p:cNvSpPr>
          <p:nvPr>
            <p:ph type="sldNum" sz="quarter" idx="12"/>
          </p:nvPr>
        </p:nvSpPr>
        <p:spPr/>
        <p:txBody>
          <a:bodyPr/>
          <a:lstStyle>
            <a:lvl1pPr>
              <a:defRPr/>
            </a:lvl1pPr>
          </a:lstStyle>
          <a:p>
            <a:fld id="{FF167DAE-F910-4ED8-BCB6-44FE8704D61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0070C0">
                <a:alpha val="16000"/>
              </a:srgbClr>
            </a:gs>
            <a:gs pos="50000">
              <a:schemeClr val="accent1">
                <a:tint val="44500"/>
                <a:satMod val="160000"/>
              </a:schemeClr>
            </a:gs>
            <a:gs pos="100000">
              <a:schemeClr val="accent1">
                <a:tint val="23500"/>
                <a:satMod val="160000"/>
              </a:schemeClr>
            </a:gs>
          </a:gsLst>
          <a:lin ang="16200000" scaled="1"/>
          <a:tileRect/>
        </a:gra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bwMode="auto">
          <a:xfrm>
            <a:off x="1214414" y="857232"/>
            <a:ext cx="6781800" cy="92392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tr-TR" dirty="0" smtClean="0"/>
              <a:t>Asıl Başlık Stili İçin Tıklatın</a:t>
            </a:r>
            <a:endParaRPr lang="en-US" dirty="0" smtClean="0"/>
          </a:p>
        </p:txBody>
      </p:sp>
      <p:sp>
        <p:nvSpPr>
          <p:cNvPr id="24579" name="Rectangle 3"/>
          <p:cNvSpPr>
            <a:spLocks noGrp="1" noChangeArrowheads="1"/>
          </p:cNvSpPr>
          <p:nvPr>
            <p:ph type="body" idx="1"/>
          </p:nvPr>
        </p:nvSpPr>
        <p:spPr bwMode="auto">
          <a:xfrm>
            <a:off x="457200" y="2143116"/>
            <a:ext cx="8229600" cy="38004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smtClean="0"/>
          </a:p>
        </p:txBody>
      </p:sp>
      <p:sp>
        <p:nvSpPr>
          <p:cNvPr id="2458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1" sz="1400">
                <a:latin typeface="Times New Roman" pitchFamily="18" charset="0"/>
              </a:defRPr>
            </a:lvl1pPr>
          </a:lstStyle>
          <a:p>
            <a:endParaRPr lang="en-US"/>
          </a:p>
        </p:txBody>
      </p:sp>
      <p:sp>
        <p:nvSpPr>
          <p:cNvPr id="2458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1" sz="1400">
                <a:latin typeface="Times New Roman" pitchFamily="18" charset="0"/>
              </a:defRPr>
            </a:lvl1pPr>
          </a:lstStyle>
          <a:p>
            <a:endParaRPr lang="en-US"/>
          </a:p>
        </p:txBody>
      </p:sp>
      <p:sp>
        <p:nvSpPr>
          <p:cNvPr id="2458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1" sz="1400">
                <a:latin typeface="Times New Roman" pitchFamily="18" charset="0"/>
              </a:defRPr>
            </a:lvl1pPr>
          </a:lstStyle>
          <a:p>
            <a:fld id="{B93C27D1-86E5-453B-88A2-78D6D6438708}" type="slidenum">
              <a:rPr lang="en-US"/>
              <a:pPr/>
              <a:t>‹#›</a:t>
            </a:fld>
            <a:endParaRPr lang="en-US"/>
          </a:p>
        </p:txBody>
      </p:sp>
      <p:pic>
        <p:nvPicPr>
          <p:cNvPr id="16" name="15 Resim" descr="ana foto.jpg"/>
          <p:cNvPicPr>
            <a:picLocks noChangeAspect="1"/>
          </p:cNvPicPr>
          <p:nvPr userDrawn="1"/>
        </p:nvPicPr>
        <p:blipFill>
          <a:blip r:embed="rId15" cstate="print"/>
          <a:stretch>
            <a:fillRect/>
          </a:stretch>
        </p:blipFill>
        <p:spPr>
          <a:xfrm>
            <a:off x="2643174" y="-24"/>
            <a:ext cx="6500826" cy="785818"/>
          </a:xfrm>
          <a:prstGeom prst="rect">
            <a:avLst/>
          </a:prstGeom>
          <a:ln>
            <a:noFill/>
          </a:ln>
          <a:effectLst>
            <a:softEdge rad="112500"/>
          </a:effectLst>
        </p:spPr>
      </p:pic>
      <p:sp>
        <p:nvSpPr>
          <p:cNvPr id="17" name="16 Metin kutusu"/>
          <p:cNvSpPr txBox="1"/>
          <p:nvPr userDrawn="1"/>
        </p:nvSpPr>
        <p:spPr>
          <a:xfrm>
            <a:off x="-32" y="71414"/>
            <a:ext cx="2571736" cy="592470"/>
          </a:xfrm>
          <a:prstGeom prst="rect">
            <a:avLst/>
          </a:prstGeom>
          <a:noFill/>
        </p:spPr>
        <p:txBody>
          <a:bodyPr wrap="square" rtlCol="0">
            <a:spAutoFit/>
          </a:bodyPr>
          <a:lstStyle/>
          <a:p>
            <a:r>
              <a:rPr lang="tr-TR" sz="1200" b="1" dirty="0" smtClean="0">
                <a:solidFill>
                  <a:srgbClr val="00602B"/>
                </a:solidFill>
                <a:latin typeface="Book Antiqua" pitchFamily="18" charset="0"/>
              </a:rPr>
              <a:t>Hizmet Pazarlaması</a:t>
            </a:r>
          </a:p>
          <a:p>
            <a:r>
              <a:rPr lang="tr-TR" sz="1050" b="1" i="1" dirty="0" smtClean="0">
                <a:solidFill>
                  <a:srgbClr val="00602B"/>
                </a:solidFill>
                <a:latin typeface="Book Antiqua" pitchFamily="18" charset="0"/>
              </a:rPr>
              <a:t>Stratejik</a:t>
            </a:r>
            <a:r>
              <a:rPr lang="tr-TR" sz="1050" b="1" i="1" baseline="0" dirty="0" smtClean="0">
                <a:solidFill>
                  <a:srgbClr val="00602B"/>
                </a:solidFill>
                <a:latin typeface="Book Antiqua" pitchFamily="18" charset="0"/>
              </a:rPr>
              <a:t> Bir Yaklaşımla</a:t>
            </a:r>
          </a:p>
          <a:p>
            <a:r>
              <a:rPr lang="tr-TR" sz="1000" b="1" i="1" baseline="0" dirty="0" smtClean="0">
                <a:solidFill>
                  <a:srgbClr val="00602B"/>
                </a:solidFill>
                <a:latin typeface="Book Antiqua" pitchFamily="18" charset="0"/>
              </a:rPr>
              <a:t>(Ed.) Onaran - Özmen</a:t>
            </a:r>
            <a:endParaRPr lang="tr-TR" sz="1000" b="1" i="1" dirty="0">
              <a:solidFill>
                <a:srgbClr val="00602B"/>
              </a:solidFill>
              <a:latin typeface="Book Antiqua" pitchFamily="18" charset="0"/>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iming>
    <p:tnLst>
      <p:par>
        <p:cTn id="1" dur="indefinite" restart="never" nodeType="tmRoot"/>
      </p:par>
    </p:tnLst>
  </p:timing>
  <p:txStyles>
    <p:titleStyle>
      <a:lvl1pPr algn="ctr" rtl="0" eaLnBrk="1" fontAlgn="base" hangingPunct="1">
        <a:spcBef>
          <a:spcPct val="0"/>
        </a:spcBef>
        <a:spcAft>
          <a:spcPct val="0"/>
        </a:spcAft>
        <a:defRPr sz="3600">
          <a:solidFill>
            <a:srgbClr val="FF0000"/>
          </a:solidFill>
          <a:latin typeface="Book Antiqua" pitchFamily="18" charset="0"/>
          <a:ea typeface="+mj-ea"/>
          <a:cs typeface="+mj-cs"/>
        </a:defRPr>
      </a:lvl1pPr>
      <a:lvl2pPr algn="l" rtl="0" eaLnBrk="1" fontAlgn="base" hangingPunct="1">
        <a:spcBef>
          <a:spcPct val="0"/>
        </a:spcBef>
        <a:spcAft>
          <a:spcPct val="0"/>
        </a:spcAft>
        <a:defRPr sz="3600">
          <a:solidFill>
            <a:srgbClr val="000000"/>
          </a:solidFill>
          <a:latin typeface="Gill Sans MT" pitchFamily="34" charset="0"/>
        </a:defRPr>
      </a:lvl2pPr>
      <a:lvl3pPr algn="l" rtl="0" eaLnBrk="1" fontAlgn="base" hangingPunct="1">
        <a:spcBef>
          <a:spcPct val="0"/>
        </a:spcBef>
        <a:spcAft>
          <a:spcPct val="0"/>
        </a:spcAft>
        <a:defRPr sz="3600">
          <a:solidFill>
            <a:srgbClr val="000000"/>
          </a:solidFill>
          <a:latin typeface="Gill Sans MT" pitchFamily="34" charset="0"/>
        </a:defRPr>
      </a:lvl3pPr>
      <a:lvl4pPr algn="l" rtl="0" eaLnBrk="1" fontAlgn="base" hangingPunct="1">
        <a:spcBef>
          <a:spcPct val="0"/>
        </a:spcBef>
        <a:spcAft>
          <a:spcPct val="0"/>
        </a:spcAft>
        <a:defRPr sz="3600">
          <a:solidFill>
            <a:srgbClr val="000000"/>
          </a:solidFill>
          <a:latin typeface="Gill Sans MT" pitchFamily="34" charset="0"/>
        </a:defRPr>
      </a:lvl4pPr>
      <a:lvl5pPr algn="l" rtl="0" eaLnBrk="1" fontAlgn="base" hangingPunct="1">
        <a:spcBef>
          <a:spcPct val="0"/>
        </a:spcBef>
        <a:spcAft>
          <a:spcPct val="0"/>
        </a:spcAft>
        <a:defRPr sz="3600">
          <a:solidFill>
            <a:srgbClr val="000000"/>
          </a:solidFill>
          <a:latin typeface="Gill Sans MT" pitchFamily="34" charset="0"/>
        </a:defRPr>
      </a:lvl5pPr>
      <a:lvl6pPr marL="457200" algn="l" rtl="0" eaLnBrk="1" fontAlgn="base" hangingPunct="1">
        <a:spcBef>
          <a:spcPct val="0"/>
        </a:spcBef>
        <a:spcAft>
          <a:spcPct val="0"/>
        </a:spcAft>
        <a:defRPr sz="3600">
          <a:solidFill>
            <a:srgbClr val="000000"/>
          </a:solidFill>
          <a:latin typeface="Gill Sans MT" pitchFamily="34" charset="0"/>
        </a:defRPr>
      </a:lvl6pPr>
      <a:lvl7pPr marL="914400" algn="l" rtl="0" eaLnBrk="1" fontAlgn="base" hangingPunct="1">
        <a:spcBef>
          <a:spcPct val="0"/>
        </a:spcBef>
        <a:spcAft>
          <a:spcPct val="0"/>
        </a:spcAft>
        <a:defRPr sz="3600">
          <a:solidFill>
            <a:srgbClr val="000000"/>
          </a:solidFill>
          <a:latin typeface="Gill Sans MT" pitchFamily="34" charset="0"/>
        </a:defRPr>
      </a:lvl7pPr>
      <a:lvl8pPr marL="1371600" algn="l" rtl="0" eaLnBrk="1" fontAlgn="base" hangingPunct="1">
        <a:spcBef>
          <a:spcPct val="0"/>
        </a:spcBef>
        <a:spcAft>
          <a:spcPct val="0"/>
        </a:spcAft>
        <a:defRPr sz="3600">
          <a:solidFill>
            <a:srgbClr val="000000"/>
          </a:solidFill>
          <a:latin typeface="Gill Sans MT" pitchFamily="34" charset="0"/>
        </a:defRPr>
      </a:lvl8pPr>
      <a:lvl9pPr marL="1828800" algn="l" rtl="0" eaLnBrk="1" fontAlgn="base" hangingPunct="1">
        <a:spcBef>
          <a:spcPct val="0"/>
        </a:spcBef>
        <a:spcAft>
          <a:spcPct val="0"/>
        </a:spcAft>
        <a:defRPr sz="3600">
          <a:solidFill>
            <a:srgbClr val="000000"/>
          </a:solidFill>
          <a:latin typeface="Gill Sans MT" pitchFamily="34" charset="0"/>
        </a:defRPr>
      </a:lvl9pPr>
    </p:titleStyle>
    <p:bodyStyle>
      <a:lvl1pPr marL="342900" indent="-342900" algn="l" rtl="0" eaLnBrk="1" fontAlgn="base" hangingPunct="1">
        <a:spcBef>
          <a:spcPct val="20000"/>
        </a:spcBef>
        <a:spcAft>
          <a:spcPct val="0"/>
        </a:spcAft>
        <a:buClr>
          <a:schemeClr val="tx1"/>
        </a:buClr>
        <a:buChar char="•"/>
        <a:defRPr sz="2800">
          <a:solidFill>
            <a:srgbClr val="000000"/>
          </a:solidFill>
          <a:latin typeface="Book Antiqua" pitchFamily="18" charset="0"/>
          <a:ea typeface="+mn-ea"/>
          <a:cs typeface="+mn-cs"/>
        </a:defRPr>
      </a:lvl1pPr>
      <a:lvl2pPr marL="742950" indent="-285750" algn="l" rtl="0" eaLnBrk="1" fontAlgn="base" hangingPunct="1">
        <a:spcBef>
          <a:spcPct val="20000"/>
        </a:spcBef>
        <a:spcAft>
          <a:spcPct val="0"/>
        </a:spcAft>
        <a:buClr>
          <a:schemeClr val="tx1"/>
        </a:buClr>
        <a:buChar char="•"/>
        <a:defRPr sz="2600">
          <a:solidFill>
            <a:srgbClr val="000000"/>
          </a:solidFill>
          <a:latin typeface="Book Antiqua" pitchFamily="18" charset="0"/>
        </a:defRPr>
      </a:lvl2pPr>
      <a:lvl3pPr marL="1143000" indent="-228600" algn="l" rtl="0" eaLnBrk="1" fontAlgn="base" hangingPunct="1">
        <a:spcBef>
          <a:spcPct val="20000"/>
        </a:spcBef>
        <a:spcAft>
          <a:spcPct val="0"/>
        </a:spcAft>
        <a:buClr>
          <a:schemeClr val="tx1"/>
        </a:buClr>
        <a:buChar char="•"/>
        <a:defRPr sz="2400">
          <a:solidFill>
            <a:srgbClr val="000000"/>
          </a:solidFill>
          <a:latin typeface="Book Antiqua" pitchFamily="18" charset="0"/>
        </a:defRPr>
      </a:lvl3pPr>
      <a:lvl4pPr marL="1600200" indent="-228600" algn="l" rtl="0" eaLnBrk="1" fontAlgn="base" hangingPunct="1">
        <a:spcBef>
          <a:spcPct val="20000"/>
        </a:spcBef>
        <a:spcAft>
          <a:spcPct val="0"/>
        </a:spcAft>
        <a:buClr>
          <a:schemeClr val="tx1"/>
        </a:buClr>
        <a:buChar char="•"/>
        <a:defRPr sz="2000">
          <a:solidFill>
            <a:srgbClr val="000000"/>
          </a:solidFill>
          <a:latin typeface="Book Antiqua" pitchFamily="18" charset="0"/>
        </a:defRPr>
      </a:lvl4pPr>
      <a:lvl5pPr marL="2057400" indent="-228600" algn="l" rtl="0" eaLnBrk="1" fontAlgn="base" hangingPunct="1">
        <a:spcBef>
          <a:spcPct val="20000"/>
        </a:spcBef>
        <a:spcAft>
          <a:spcPct val="0"/>
        </a:spcAft>
        <a:buClr>
          <a:schemeClr val="tx1"/>
        </a:buClr>
        <a:buChar char="•"/>
        <a:defRPr sz="2000">
          <a:solidFill>
            <a:srgbClr val="000000"/>
          </a:solidFill>
          <a:latin typeface="Book Antiqua" pitchFamily="18" charset="0"/>
        </a:defRPr>
      </a:lvl5pPr>
      <a:lvl6pPr marL="2514600" indent="-228600" algn="l" rtl="0" eaLnBrk="1" fontAlgn="base" hangingPunct="1">
        <a:spcBef>
          <a:spcPct val="20000"/>
        </a:spcBef>
        <a:spcAft>
          <a:spcPct val="0"/>
        </a:spcAft>
        <a:buClr>
          <a:schemeClr val="tx1"/>
        </a:buClr>
        <a:buChar char="•"/>
        <a:defRPr sz="2000">
          <a:solidFill>
            <a:srgbClr val="000000"/>
          </a:solidFill>
          <a:latin typeface="+mn-lt"/>
        </a:defRPr>
      </a:lvl6pPr>
      <a:lvl7pPr marL="2971800" indent="-228600" algn="l" rtl="0" eaLnBrk="1" fontAlgn="base" hangingPunct="1">
        <a:spcBef>
          <a:spcPct val="20000"/>
        </a:spcBef>
        <a:spcAft>
          <a:spcPct val="0"/>
        </a:spcAft>
        <a:buClr>
          <a:schemeClr val="tx1"/>
        </a:buClr>
        <a:buChar char="•"/>
        <a:defRPr sz="2000">
          <a:solidFill>
            <a:srgbClr val="000000"/>
          </a:solidFill>
          <a:latin typeface="+mn-lt"/>
        </a:defRPr>
      </a:lvl7pPr>
      <a:lvl8pPr marL="3429000" indent="-228600" algn="l" rtl="0" eaLnBrk="1" fontAlgn="base" hangingPunct="1">
        <a:spcBef>
          <a:spcPct val="20000"/>
        </a:spcBef>
        <a:spcAft>
          <a:spcPct val="0"/>
        </a:spcAft>
        <a:buClr>
          <a:schemeClr val="tx1"/>
        </a:buClr>
        <a:buChar char="•"/>
        <a:defRPr sz="2000">
          <a:solidFill>
            <a:srgbClr val="000000"/>
          </a:solidFill>
          <a:latin typeface="+mn-lt"/>
        </a:defRPr>
      </a:lvl8pPr>
      <a:lvl9pPr marL="3886200" indent="-228600" algn="l" rtl="0" eaLnBrk="1" fontAlgn="base" hangingPunct="1">
        <a:spcBef>
          <a:spcPct val="20000"/>
        </a:spcBef>
        <a:spcAft>
          <a:spcPct val="0"/>
        </a:spcAft>
        <a:buClr>
          <a:schemeClr val="tx1"/>
        </a:buClr>
        <a:buChar char="•"/>
        <a:defRPr sz="2000">
          <a:solidFill>
            <a:srgbClr val="000000"/>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0" y="1928802"/>
            <a:ext cx="9144000" cy="1643074"/>
          </a:xfrm>
        </p:spPr>
        <p:txBody>
          <a:bodyPr/>
          <a:lstStyle/>
          <a:p>
            <a:r>
              <a:rPr lang="tr-TR" dirty="0" smtClean="0">
                <a:solidFill>
                  <a:srgbClr val="002060"/>
                </a:solidFill>
              </a:rPr>
              <a:t>Bölüm 8</a:t>
            </a:r>
            <a:br>
              <a:rPr lang="tr-TR" dirty="0" smtClean="0">
                <a:solidFill>
                  <a:srgbClr val="002060"/>
                </a:solidFill>
              </a:rPr>
            </a:br>
            <a:r>
              <a:rPr lang="tr-TR" dirty="0" smtClean="0">
                <a:solidFill>
                  <a:srgbClr val="002060"/>
                </a:solidFill>
              </a:rPr>
              <a:t>Hizmet Pazarlaması Karması 5:</a:t>
            </a:r>
            <a:br>
              <a:rPr lang="tr-TR" dirty="0" smtClean="0">
                <a:solidFill>
                  <a:srgbClr val="002060"/>
                </a:solidFill>
              </a:rPr>
            </a:br>
            <a:r>
              <a:rPr lang="tr-TR" dirty="0" smtClean="0">
                <a:solidFill>
                  <a:srgbClr val="002060"/>
                </a:solidFill>
              </a:rPr>
              <a:t> Katılımcılar </a:t>
            </a:r>
            <a:endParaRPr lang="en-US" dirty="0">
              <a:solidFill>
                <a:srgbClr val="002060"/>
              </a:solidFill>
            </a:endParaRPr>
          </a:p>
        </p:txBody>
      </p:sp>
      <p:sp>
        <p:nvSpPr>
          <p:cNvPr id="4" name="Rectangle 2"/>
          <p:cNvSpPr txBox="1">
            <a:spLocks noChangeArrowheads="1"/>
          </p:cNvSpPr>
          <p:nvPr/>
        </p:nvSpPr>
        <p:spPr bwMode="auto">
          <a:xfrm>
            <a:off x="0" y="3857628"/>
            <a:ext cx="9144000" cy="71438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dirty="0" smtClean="0">
              <a:ln>
                <a:noFill/>
              </a:ln>
              <a:solidFill>
                <a:srgbClr val="002060"/>
              </a:solidFill>
              <a:effectLst/>
              <a:uLnTx/>
              <a:uFillTx/>
              <a:latin typeface="Book Antiqua" pitchFamily="18" charset="0"/>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2800" dirty="0" smtClean="0"/>
              <a:t>Stratejiler</a:t>
            </a:r>
            <a:endParaRPr lang="tr-TR" sz="2800" dirty="0"/>
          </a:p>
        </p:txBody>
      </p:sp>
      <p:sp>
        <p:nvSpPr>
          <p:cNvPr id="3" name="2 İçerik Yer Tutucusu"/>
          <p:cNvSpPr>
            <a:spLocks noGrp="1"/>
          </p:cNvSpPr>
          <p:nvPr>
            <p:ph idx="1"/>
          </p:nvPr>
        </p:nvSpPr>
        <p:spPr>
          <a:xfrm>
            <a:off x="428596" y="2714620"/>
            <a:ext cx="8229600" cy="2571768"/>
          </a:xfrm>
        </p:spPr>
        <p:txBody>
          <a:bodyPr/>
          <a:lstStyle/>
          <a:p>
            <a:pPr>
              <a:buNone/>
            </a:pPr>
            <a:r>
              <a:rPr lang="tr-TR" b="1" dirty="0" smtClean="0"/>
              <a:t>	a) Doğru Kişileri İşe Almak</a:t>
            </a:r>
            <a:endParaRPr lang="tr-TR" dirty="0" smtClean="0"/>
          </a:p>
          <a:p>
            <a:pPr>
              <a:buNone/>
            </a:pPr>
            <a:r>
              <a:rPr lang="tr-TR" b="1" dirty="0" smtClean="0"/>
              <a:t>	b) Hizmet Çalışanlarının Eğitimi</a:t>
            </a:r>
            <a:r>
              <a:rPr lang="tr-TR" dirty="0" smtClean="0"/>
              <a:t> </a:t>
            </a:r>
          </a:p>
          <a:p>
            <a:pPr>
              <a:buNone/>
            </a:pPr>
            <a:r>
              <a:rPr lang="tr-TR" b="1" dirty="0" smtClean="0"/>
              <a:t>	c) Takım Çalışması</a:t>
            </a:r>
          </a:p>
          <a:p>
            <a:pPr>
              <a:buNone/>
            </a:pPr>
            <a:r>
              <a:rPr lang="tr-TR" b="1" dirty="0" smtClean="0"/>
              <a:t>	d) Çalışanları Yetkilendirmek</a:t>
            </a:r>
          </a:p>
          <a:p>
            <a:pPr>
              <a:buNone/>
            </a:pPr>
            <a:r>
              <a:rPr lang="tr-TR" b="1" dirty="0" smtClean="0"/>
              <a:t>	e) Çalışanın Ücretlendirilmesi</a:t>
            </a:r>
            <a:r>
              <a:rPr lang="tr-TR" dirty="0" smtClean="0"/>
              <a:t> </a:t>
            </a:r>
          </a:p>
          <a:p>
            <a:pPr>
              <a:buNone/>
            </a:pPr>
            <a:r>
              <a:rPr lang="tr-TR" b="1" dirty="0" smtClean="0"/>
              <a:t>	f) Ölçme ve Ödüllendirme</a:t>
            </a:r>
          </a:p>
          <a:p>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3200" b="1" dirty="0" smtClean="0"/>
              <a:t>İÇSEL PAZARLAMA KAVRAMI</a:t>
            </a:r>
            <a:endParaRPr lang="tr-TR" sz="3200" dirty="0"/>
          </a:p>
        </p:txBody>
      </p:sp>
      <p:sp>
        <p:nvSpPr>
          <p:cNvPr id="3" name="2 İçerik Yer Tutucusu"/>
          <p:cNvSpPr>
            <a:spLocks noGrp="1"/>
          </p:cNvSpPr>
          <p:nvPr>
            <p:ph idx="1"/>
          </p:nvPr>
        </p:nvSpPr>
        <p:spPr>
          <a:xfrm>
            <a:off x="428596" y="2357430"/>
            <a:ext cx="8229600" cy="3571900"/>
          </a:xfrm>
        </p:spPr>
        <p:txBody>
          <a:bodyPr/>
          <a:lstStyle/>
          <a:p>
            <a:pPr algn="just">
              <a:buNone/>
            </a:pPr>
            <a:r>
              <a:rPr lang="tr-TR" dirty="0" smtClean="0"/>
              <a:t>	</a:t>
            </a:r>
            <a:r>
              <a:rPr lang="tr-TR" dirty="0" err="1" smtClean="0"/>
              <a:t>Berry</a:t>
            </a:r>
            <a:r>
              <a:rPr lang="tr-TR" dirty="0" smtClean="0"/>
              <a:t>, içsel pazarlama kavramını şöyle tanımlamıştır: Çalışanların gereksinimlerini tatmin etmek için işletmeye çekmek, </a:t>
            </a:r>
            <a:r>
              <a:rPr lang="tr-TR" dirty="0" err="1" smtClean="0"/>
              <a:t>güdülemek</a:t>
            </a:r>
            <a:r>
              <a:rPr lang="tr-TR" dirty="0" smtClean="0"/>
              <a:t>, sürekliliklerini sağlamak, çalışanlara müşterileri gibi davranmak ve nihai tüketicilerin gereksinimlerini karşılamak için çalışanları işin bir parçası şeklinde algılamaktır.</a:t>
            </a:r>
          </a:p>
          <a:p>
            <a:pPr>
              <a:buNone/>
            </a:pPr>
            <a:endParaRPr lang="tr-TR" dirty="0" smtClean="0"/>
          </a:p>
          <a:p>
            <a:pPr algn="just">
              <a:buNone/>
            </a:pPr>
            <a:r>
              <a:rPr lang="tr-TR" dirty="0" smtClean="0"/>
              <a:t>	</a:t>
            </a:r>
            <a:r>
              <a:rPr lang="tr-TR" dirty="0" err="1" smtClean="0"/>
              <a:t>Grönroos</a:t>
            </a:r>
            <a:r>
              <a:rPr lang="tr-TR" dirty="0" smtClean="0"/>
              <a:t> İçsel Pazarlamayı; örgütün iç müşterilerini (çalışanlarını) memnun etmeyi ön planda tutup, pazarlama faaliyetlerine bu şekilde yön vermeyi hedefleyen, müşteri merkezli örgüt oluşturmayı sağlamaya yarayan faaliyetler olarak tanımlanmıştır. </a:t>
            </a:r>
          </a:p>
          <a:p>
            <a:pPr>
              <a:buNone/>
            </a:pP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1357298"/>
            <a:ext cx="8229600" cy="4643470"/>
          </a:xfrm>
        </p:spPr>
        <p:txBody>
          <a:bodyPr/>
          <a:lstStyle/>
          <a:p>
            <a:pPr algn="just">
              <a:buNone/>
            </a:pPr>
            <a:r>
              <a:rPr lang="tr-TR" dirty="0" smtClean="0"/>
              <a:t>	</a:t>
            </a:r>
            <a:r>
              <a:rPr lang="tr-TR" dirty="0" err="1" smtClean="0"/>
              <a:t>Kotler</a:t>
            </a:r>
            <a:r>
              <a:rPr lang="tr-TR" dirty="0" smtClean="0"/>
              <a:t> ise içsel pazarlamayı; hizmet işletmesinin çalışanlarının başarılı bir şekilde müşteriye hizmet edebilmesi için onlara yol göstererek ve motive ederek müşteri memnuniyeti sağlamaktır. </a:t>
            </a:r>
          </a:p>
          <a:p>
            <a:pPr>
              <a:buNone/>
            </a:pPr>
            <a:r>
              <a:rPr lang="tr-TR" dirty="0" smtClean="0"/>
              <a:t>	</a:t>
            </a:r>
          </a:p>
          <a:p>
            <a:pPr algn="just">
              <a:buNone/>
            </a:pPr>
            <a:r>
              <a:rPr lang="tr-TR" dirty="0" smtClean="0"/>
              <a:t>	</a:t>
            </a:r>
            <a:r>
              <a:rPr lang="tr-TR" dirty="0" err="1" smtClean="0"/>
              <a:t>Berry</a:t>
            </a:r>
            <a:r>
              <a:rPr lang="tr-TR" dirty="0" smtClean="0"/>
              <a:t> ve </a:t>
            </a:r>
            <a:r>
              <a:rPr lang="tr-TR" dirty="0" err="1" smtClean="0"/>
              <a:t>Parasuraman’ın</a:t>
            </a:r>
            <a:r>
              <a:rPr lang="tr-TR" dirty="0" smtClean="0"/>
              <a:t> yapmış olduğu tanım, "içsel pazarlama, gereksinimleri tatmin olan iç müşterinin örgüte çekilmesi, geliştirilmesi, motive edilmesi ve örgütte kalmalarının sağlanması" şeklindedir.</a:t>
            </a:r>
          </a:p>
          <a:p>
            <a:pPr>
              <a:buNone/>
            </a:pPr>
            <a:endParaRPr lang="tr-TR" dirty="0" smtClean="0"/>
          </a:p>
          <a:p>
            <a:pPr algn="just">
              <a:buNone/>
            </a:pPr>
            <a:r>
              <a:rPr lang="tr-TR" dirty="0" smtClean="0"/>
              <a:t>	Amerikan Pazarlama Birliği (AMA) içsel pazarlamayı, "Bir organizasyonun çalışanlarına istenen programları ve politikaları etkili bir şekilde uygulayarak pazarlama yapılması" şeklinde tanımlamaktadır.  </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87624" y="1556792"/>
            <a:ext cx="6781800" cy="576064"/>
          </a:xfrm>
        </p:spPr>
        <p:txBody>
          <a:bodyPr/>
          <a:lstStyle/>
          <a:p>
            <a:r>
              <a:rPr lang="tr-TR" sz="2800" b="1" dirty="0" smtClean="0"/>
              <a:t>İçsel Pazarlamanın Gelişim Aşamaları</a:t>
            </a:r>
            <a:endParaRPr lang="tr-TR" sz="2800" dirty="0"/>
          </a:p>
        </p:txBody>
      </p:sp>
      <p:sp>
        <p:nvSpPr>
          <p:cNvPr id="3" name="2 İçerik Yer Tutucusu"/>
          <p:cNvSpPr>
            <a:spLocks noGrp="1"/>
          </p:cNvSpPr>
          <p:nvPr>
            <p:ph idx="1"/>
          </p:nvPr>
        </p:nvSpPr>
        <p:spPr>
          <a:xfrm>
            <a:off x="611560" y="2996952"/>
            <a:ext cx="8229600" cy="2071702"/>
          </a:xfrm>
        </p:spPr>
        <p:txBody>
          <a:bodyPr/>
          <a:lstStyle/>
          <a:p>
            <a:pPr>
              <a:buNone/>
            </a:pPr>
            <a:r>
              <a:rPr lang="tr-TR" b="1" dirty="0" smtClean="0"/>
              <a:t>	a) Çalışan Tatmini Aşaması</a:t>
            </a:r>
          </a:p>
          <a:p>
            <a:pPr>
              <a:buNone/>
            </a:pPr>
            <a:r>
              <a:rPr lang="tr-TR" b="1" dirty="0" smtClean="0"/>
              <a:t>	b) Müşteri Yönlülük Aşaması</a:t>
            </a:r>
          </a:p>
          <a:p>
            <a:pPr>
              <a:buNone/>
            </a:pPr>
            <a:r>
              <a:rPr lang="tr-TR" b="1" dirty="0" smtClean="0"/>
              <a:t>	c) Strateji Uygulama/Değişim Yönetimi Aşaması</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14414" y="1004878"/>
            <a:ext cx="6781800" cy="638172"/>
          </a:xfrm>
        </p:spPr>
        <p:txBody>
          <a:bodyPr/>
          <a:lstStyle/>
          <a:p>
            <a:r>
              <a:rPr lang="tr-TR" sz="3200" b="1" dirty="0" smtClean="0"/>
              <a:t>İçsel Pazarlamanın Amaçları</a:t>
            </a:r>
            <a:endParaRPr lang="tr-TR" sz="3200" dirty="0"/>
          </a:p>
        </p:txBody>
      </p:sp>
      <p:sp>
        <p:nvSpPr>
          <p:cNvPr id="3" name="2 İçerik Yer Tutucusu"/>
          <p:cNvSpPr>
            <a:spLocks noGrp="1"/>
          </p:cNvSpPr>
          <p:nvPr>
            <p:ph idx="1"/>
          </p:nvPr>
        </p:nvSpPr>
        <p:spPr>
          <a:xfrm>
            <a:off x="428596" y="1785926"/>
            <a:ext cx="8358246" cy="4643470"/>
          </a:xfrm>
        </p:spPr>
        <p:txBody>
          <a:bodyPr/>
          <a:lstStyle/>
          <a:p>
            <a:pPr lvl="0" algn="just"/>
            <a:r>
              <a:rPr lang="tr-TR" dirty="0" smtClean="0"/>
              <a:t>Örgütün  bölümlerinde örgütsel amaçların gerçekleştirilmesine odaklanmış, müşteri odaklı düşünen ve bu doğrultuda çalışan personeli kazanarak elde tutmak, nitelikli ve yetenekli çalışanın sürekliliğini ve bağlılığını sağlamak. </a:t>
            </a:r>
          </a:p>
          <a:p>
            <a:pPr lvl="0" algn="just"/>
            <a:r>
              <a:rPr lang="tr-TR" dirty="0" smtClean="0"/>
              <a:t>Yönetim ve çalışanlar arasında motivasyonu sağlamak ve artırmak, </a:t>
            </a:r>
          </a:p>
          <a:p>
            <a:pPr lvl="0" algn="just"/>
            <a:r>
              <a:rPr lang="tr-TR" dirty="0" smtClean="0"/>
              <a:t>Tüm çalışanlar için ortak bir hedef belirlemek, bu sayede ortak bir hareket tarzı yakalamak.</a:t>
            </a:r>
          </a:p>
          <a:p>
            <a:pPr lvl="0" algn="just"/>
            <a:r>
              <a:rPr lang="tr-TR" dirty="0" smtClean="0"/>
              <a:t>Ekonomik, sosyal, politik ve teknolojik çevredeki değişimlere karşı rekabetçi avantaj sağlamak için gerek duyulan yönetim anlayışını geliştirmek.</a:t>
            </a:r>
          </a:p>
          <a:p>
            <a:pPr lvl="0" algn="just"/>
            <a:r>
              <a:rPr lang="tr-TR" dirty="0" smtClean="0"/>
              <a:t>Araştırma-geliştirme ve kişisel yetenekleri geliştirmeye dayalı esnek stratejiler ile iletişim yönetimi sağlamak.</a:t>
            </a:r>
          </a:p>
          <a:p>
            <a:pPr lvl="0" algn="just"/>
            <a:r>
              <a:rPr lang="tr-TR" dirty="0" smtClean="0"/>
              <a:t>Hem müşteriler hem de çalışanlar açısından çekici bir şirket markası oluşturmak.</a:t>
            </a:r>
          </a:p>
          <a:p>
            <a:endParaRPr lang="tr-TR" sz="1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14414" y="1004878"/>
            <a:ext cx="6781800" cy="709610"/>
          </a:xfrm>
        </p:spPr>
        <p:txBody>
          <a:bodyPr/>
          <a:lstStyle/>
          <a:p>
            <a:r>
              <a:rPr lang="tr-TR" sz="3200" b="1" dirty="0" smtClean="0"/>
              <a:t>İçsel Pazarlamanın Yararları </a:t>
            </a:r>
            <a:endParaRPr lang="tr-TR" sz="3200" dirty="0"/>
          </a:p>
        </p:txBody>
      </p:sp>
      <p:sp>
        <p:nvSpPr>
          <p:cNvPr id="3" name="2 İçerik Yer Tutucusu"/>
          <p:cNvSpPr>
            <a:spLocks noGrp="1"/>
          </p:cNvSpPr>
          <p:nvPr>
            <p:ph idx="1"/>
          </p:nvPr>
        </p:nvSpPr>
        <p:spPr>
          <a:xfrm>
            <a:off x="428596" y="2000240"/>
            <a:ext cx="8229600" cy="4357718"/>
          </a:xfrm>
        </p:spPr>
        <p:txBody>
          <a:bodyPr/>
          <a:lstStyle/>
          <a:p>
            <a:pPr lvl="0" algn="just"/>
            <a:r>
              <a:rPr lang="tr-TR" sz="1600" dirty="0" smtClean="0"/>
              <a:t>Çalışanların işe bakış açısı değişeceğinden işlerini severek yapar, kendisini örgütte daha mutlu hisseder, performansı yükselir ve çalışan tatmininde artış olur.</a:t>
            </a:r>
          </a:p>
          <a:p>
            <a:pPr lvl="0" algn="just"/>
            <a:r>
              <a:rPr lang="tr-TR" sz="1600" dirty="0" smtClean="0"/>
              <a:t>İşten ayrılma oranında düşüş sağlanır. Çalışanların örgüte bağlılığı artar, bu sebeple yeni personel almada harcanan maliyetler, işe alıştırma, eğitim harcamalarında düşüş sağlanır. Nitelikli elemanların elde tutulması sayesinde hatalı ürün sayısında azalış yaşanır. </a:t>
            </a:r>
          </a:p>
          <a:p>
            <a:pPr lvl="0" algn="just"/>
            <a:r>
              <a:rPr lang="tr-TR" sz="1600" dirty="0" smtClean="0"/>
              <a:t>Çalışanların memnuniyet ve tatmin düzeylerinin yükselmesi hizmet kalitesinde artışa neden olur.</a:t>
            </a:r>
          </a:p>
          <a:p>
            <a:pPr lvl="0" algn="just"/>
            <a:r>
              <a:rPr lang="tr-TR" sz="1600" dirty="0" smtClean="0"/>
              <a:t>Örgütte değişime ve gelişime açık bir örgüt kültürünün oluşmasına yardımcı olur. </a:t>
            </a:r>
          </a:p>
          <a:p>
            <a:pPr lvl="0" algn="just"/>
            <a:r>
              <a:rPr lang="tr-TR" sz="1600" dirty="0" smtClean="0"/>
              <a:t>Ayrıca çalışanların değişime gösterdikleri tepkiler azalır.</a:t>
            </a:r>
          </a:p>
          <a:p>
            <a:pPr lvl="0" algn="just"/>
            <a:r>
              <a:rPr lang="tr-TR" sz="1600" dirty="0" smtClean="0"/>
              <a:t>Örgütte yenilikçi ruhun ortaya çıkmasına, çalışanların kendi kendilerine sonuca ulaşmalarına yardımcı olur. </a:t>
            </a:r>
          </a:p>
          <a:p>
            <a:pPr lvl="0" algn="just"/>
            <a:r>
              <a:rPr lang="tr-TR" sz="1600" dirty="0" smtClean="0"/>
              <a:t>Örgütler müşteri odaklı bakış açısıyla hareket ederek, günün koşullarına göre değişim gösterilebilir, yoğun rekabet ortamıyla başa çıkabilir, ürün ve hizmetlerini dinamik bir yapı doğrultusunda yenileyebilirler. </a:t>
            </a:r>
          </a:p>
          <a:p>
            <a:pPr>
              <a:buNone/>
            </a:pPr>
            <a:endParaRPr lang="tr-TR" dirty="0" smtClean="0"/>
          </a:p>
          <a:p>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Hizmet Çalışanlarının Önemi</a:t>
            </a:r>
            <a:endParaRPr lang="tr-TR" dirty="0"/>
          </a:p>
        </p:txBody>
      </p:sp>
      <p:sp>
        <p:nvSpPr>
          <p:cNvPr id="3" name="2 İçerik Yer Tutucusu"/>
          <p:cNvSpPr>
            <a:spLocks noGrp="1"/>
          </p:cNvSpPr>
          <p:nvPr>
            <p:ph idx="1"/>
          </p:nvPr>
        </p:nvSpPr>
        <p:spPr>
          <a:xfrm>
            <a:off x="457200" y="2143116"/>
            <a:ext cx="8229600" cy="4000528"/>
          </a:xfrm>
        </p:spPr>
        <p:txBody>
          <a:bodyPr/>
          <a:lstStyle/>
          <a:p>
            <a:pPr algn="just">
              <a:buNone/>
            </a:pPr>
            <a:r>
              <a:rPr lang="tr-TR" dirty="0" smtClean="0"/>
              <a:t>	Hizmet isletmeleri için pazarlama karmasında katılımcılar olarak isimlendirilen personel ve çalışanlar önemli bir yer tutar. Katılımcılar, işletme çalışanları ve diğer müşterileri de içine aldığından  tüm insan unsurunu kapsamaktadır. </a:t>
            </a:r>
          </a:p>
          <a:p>
            <a:pPr algn="just">
              <a:buNone/>
            </a:pPr>
            <a:endParaRPr lang="tr-TR" dirty="0" smtClean="0"/>
          </a:p>
          <a:p>
            <a:pPr algn="just">
              <a:buNone/>
            </a:pPr>
            <a:r>
              <a:rPr lang="tr-TR" dirty="0" smtClean="0"/>
              <a:t>	Hizmetin verilmesinde, katılanlar ile hizmetin verildiği yerde bulunanların tamamı, yani hizmeti verenler, hizmeti verenleri destekleyen diğer çalışanlar, müşteri ve diğer müşteriler katılımcıları oluşturmaktadır. Katılımcılar içerisinde yer alan çalışanların davranışları ve tavırları hizmeti etkilemektedir. Çalışanlar bir hizmeti verirken bu hizmet hakkında müşterilere bir takım avantajlar sağlamaktadırlar. </a:t>
            </a:r>
          </a:p>
          <a:p>
            <a:pPr algn="just"/>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2420888"/>
            <a:ext cx="8229600" cy="2219708"/>
          </a:xfrm>
        </p:spPr>
        <p:txBody>
          <a:bodyPr/>
          <a:lstStyle/>
          <a:p>
            <a:pPr algn="just">
              <a:buNone/>
            </a:pPr>
            <a:r>
              <a:rPr lang="tr-TR" dirty="0" smtClean="0"/>
              <a:t>	İşletme de çalışanların nasıl giyindikleri, kişisel görünüşleri, tavır ve davranışlarının hepsi müşterinin hizmet hakkındaki görüşlerini etkilemektedir. Çalışanlar hangi yerde ve konuda çalışırsa çalışsın doğrudan göz önünde olan kişilerdir. Çalışanların bu durumu müşterinin hizmete bakış açısını etkilemektedir. </a:t>
            </a:r>
          </a:p>
          <a:p>
            <a:pPr>
              <a:buNone/>
            </a:pPr>
            <a:endParaRPr lang="tr-TR" dirty="0" smtClean="0"/>
          </a:p>
          <a:p>
            <a:pPr algn="just">
              <a:buNone/>
            </a:pPr>
            <a:r>
              <a:rPr lang="tr-TR" dirty="0" smtClean="0"/>
              <a:t>	</a:t>
            </a:r>
          </a:p>
          <a:p>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764704"/>
            <a:ext cx="7072362" cy="1071570"/>
          </a:xfrm>
        </p:spPr>
        <p:txBody>
          <a:bodyPr/>
          <a:lstStyle/>
          <a:p>
            <a:r>
              <a:rPr lang="tr-TR" sz="3200" b="1" dirty="0" smtClean="0"/>
              <a:t>Rekabet Avantajında Ön Planda Olan Hizmet Çalışanı</a:t>
            </a:r>
            <a:endParaRPr lang="tr-TR" sz="3200" dirty="0"/>
          </a:p>
        </p:txBody>
      </p:sp>
      <p:sp>
        <p:nvSpPr>
          <p:cNvPr id="3" name="2 İçerik Yer Tutucusu"/>
          <p:cNvSpPr>
            <a:spLocks noGrp="1"/>
          </p:cNvSpPr>
          <p:nvPr>
            <p:ph idx="1"/>
          </p:nvPr>
        </p:nvSpPr>
        <p:spPr>
          <a:xfrm>
            <a:off x="323528" y="1844824"/>
            <a:ext cx="8424936" cy="4824536"/>
          </a:xfrm>
        </p:spPr>
        <p:txBody>
          <a:bodyPr/>
          <a:lstStyle/>
          <a:p>
            <a:pPr lvl="0" algn="just">
              <a:buClr>
                <a:srgbClr val="000000"/>
              </a:buClr>
              <a:buNone/>
            </a:pPr>
            <a:r>
              <a:rPr lang="tr-TR" dirty="0" smtClean="0"/>
              <a:t>	</a:t>
            </a:r>
            <a:r>
              <a:rPr lang="tr-TR" dirty="0"/>
              <a:t>Hizmet çalışanları müşteriler ve işletmenin rekabetçi tutumu içinde önemlidir. Bunun önemi şunlardan kaynaklanır:</a:t>
            </a:r>
          </a:p>
          <a:p>
            <a:pPr lvl="0">
              <a:buClr>
                <a:srgbClr val="000000"/>
              </a:buClr>
              <a:buNone/>
            </a:pPr>
            <a:endParaRPr lang="tr-TR" dirty="0"/>
          </a:p>
          <a:p>
            <a:pPr marL="0" lvl="0" indent="0" algn="just">
              <a:buClr>
                <a:srgbClr val="000000"/>
              </a:buClr>
              <a:buNone/>
            </a:pPr>
            <a:r>
              <a:rPr lang="tr-TR" dirty="0"/>
              <a:t>	a) Hizmetin en temel parçasıdır; Hizmet çalışanları, hizmet kalitesini en üst seviyede oluşturarak hizmeti sunar. Hizmetin görünen yüzüdür.</a:t>
            </a:r>
          </a:p>
          <a:p>
            <a:pPr marL="0" lvl="0" indent="0" algn="just">
              <a:buClr>
                <a:srgbClr val="000000"/>
              </a:buClr>
              <a:buNone/>
            </a:pPr>
            <a:r>
              <a:rPr lang="tr-TR" dirty="0"/>
              <a:t>	b) Hizmet şirket temsilcisidir; Hizmet çalışanları, işletmeyi müşteri bakış açısıyla temsil eder.</a:t>
            </a:r>
          </a:p>
          <a:p>
            <a:pPr marL="0" lvl="0" indent="0" algn="just">
              <a:buClr>
                <a:srgbClr val="000000"/>
              </a:buClr>
              <a:buNone/>
            </a:pPr>
            <a:r>
              <a:rPr lang="tr-TR" dirty="0"/>
              <a:t>	c) Bir markadır; Hizmet çalışanları, işletme markasının en temel parçasıdır.</a:t>
            </a:r>
          </a:p>
          <a:p>
            <a:pPr marL="0" lvl="0" indent="0" algn="just">
              <a:buClr>
                <a:srgbClr val="000000"/>
              </a:buClr>
              <a:buNone/>
            </a:pPr>
            <a:r>
              <a:rPr lang="tr-TR" dirty="0"/>
              <a:t>	d) Satışları etkiler; Hizmet çalışanları, müşterilerle yüz yüze geldiklerinden dolayı satışlarda kritik bir önem taşır.</a:t>
            </a:r>
          </a:p>
          <a:p>
            <a:pPr marL="0" lvl="0" indent="0" algn="just">
              <a:buClr>
                <a:srgbClr val="000000"/>
              </a:buClr>
              <a:buNone/>
            </a:pPr>
            <a:r>
              <a:rPr lang="tr-TR" dirty="0"/>
              <a:t>	e) Verimliliği belirler; Ön büro çalışanları işletmenin verimliliğini artırır.</a:t>
            </a:r>
          </a:p>
          <a:p>
            <a:pPr>
              <a:buNone/>
            </a:pP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t>
            </a:r>
            <a:r>
              <a:rPr lang="tr-TR" sz="3200" b="1" dirty="0" smtClean="0"/>
              <a:t>2. Ön Büro Önemli Bir İştir</a:t>
            </a:r>
            <a:endParaRPr lang="tr-TR" sz="3200" dirty="0"/>
          </a:p>
        </p:txBody>
      </p:sp>
      <p:sp>
        <p:nvSpPr>
          <p:cNvPr id="3" name="2 İçerik Yer Tutucusu"/>
          <p:cNvSpPr>
            <a:spLocks noGrp="1"/>
          </p:cNvSpPr>
          <p:nvPr>
            <p:ph idx="1"/>
          </p:nvPr>
        </p:nvSpPr>
        <p:spPr>
          <a:xfrm>
            <a:off x="467544" y="2420888"/>
            <a:ext cx="8229600" cy="3240360"/>
          </a:xfrm>
        </p:spPr>
        <p:txBody>
          <a:bodyPr/>
          <a:lstStyle/>
          <a:p>
            <a:pPr marL="0" lvl="0" indent="0">
              <a:spcBef>
                <a:spcPts val="0"/>
              </a:spcBef>
              <a:buClr>
                <a:srgbClr val="000000"/>
              </a:buClr>
              <a:buNone/>
            </a:pPr>
            <a:r>
              <a:rPr lang="tr-TR" b="1" dirty="0" smtClean="0"/>
              <a:t>a) Örgüt/Müşteri Kopukluğu: </a:t>
            </a:r>
            <a:r>
              <a:rPr lang="tr-TR" dirty="0"/>
              <a:t>Müşteri ile iletişim kuran çalışanlar hem ticari hedeflere ulaşmak, hem de hizmeti sunmak zorundadır. </a:t>
            </a:r>
          </a:p>
          <a:p>
            <a:pPr>
              <a:buNone/>
            </a:pPr>
            <a:endParaRPr lang="tr-TR" dirty="0" smtClean="0"/>
          </a:p>
          <a:p>
            <a:pPr marL="0" lvl="0" indent="0">
              <a:spcBef>
                <a:spcPts val="0"/>
              </a:spcBef>
              <a:buClr>
                <a:srgbClr val="000000"/>
              </a:buClr>
              <a:buNone/>
            </a:pPr>
            <a:r>
              <a:rPr lang="tr-TR" b="1" dirty="0" smtClean="0"/>
              <a:t>b) Kişi/Tavır Çatışması</a:t>
            </a:r>
            <a:r>
              <a:rPr lang="tr-TR" dirty="0" smtClean="0"/>
              <a:t>: </a:t>
            </a:r>
            <a:r>
              <a:rPr lang="tr-TR" dirty="0"/>
              <a:t>Hizmet çalışanları mesleğin gerektirdikleri ile kendi kişiliği, öz algısı ve inançları arasında çatışabilirler. </a:t>
            </a:r>
          </a:p>
          <a:p>
            <a:pPr>
              <a:buNone/>
            </a:pPr>
            <a:endParaRPr lang="tr-TR" dirty="0" smtClean="0"/>
          </a:p>
          <a:p>
            <a:pPr marL="0" lvl="0" indent="0">
              <a:spcBef>
                <a:spcPts val="0"/>
              </a:spcBef>
              <a:buClr>
                <a:srgbClr val="000000"/>
              </a:buClr>
              <a:buNone/>
            </a:pPr>
            <a:r>
              <a:rPr lang="tr-TR" b="1" dirty="0" smtClean="0"/>
              <a:t>c) Müşterilerin Birbirleriyle Çatışması: </a:t>
            </a:r>
            <a:r>
              <a:rPr lang="tr-TR" dirty="0"/>
              <a:t>Müşterilerin kendi aralarında çatışması çok yaygın değildir. </a:t>
            </a:r>
            <a:r>
              <a:rPr lang="tr-TR" dirty="0" smtClean="0"/>
              <a:t>Ancak stresli bir durum olabilmektedir.</a:t>
            </a:r>
            <a:endParaRPr lang="tr-TR" dirty="0"/>
          </a:p>
          <a:p>
            <a:pPr>
              <a:buNone/>
            </a:pP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14414" y="1004878"/>
            <a:ext cx="6781800" cy="923924"/>
          </a:xfrm>
        </p:spPr>
        <p:txBody>
          <a:bodyPr/>
          <a:lstStyle/>
          <a:p>
            <a:r>
              <a:rPr lang="tr-TR" sz="2400" b="1" dirty="0" smtClean="0"/>
              <a:t>BAŞARISIZLIK DÖNGÜSÜ, SIRADANLIK DÖNGÜSÜ VE BAŞARI DÖNGÜSÜ</a:t>
            </a:r>
            <a:endParaRPr lang="tr-TR" sz="2400" dirty="0"/>
          </a:p>
        </p:txBody>
      </p:sp>
      <p:sp>
        <p:nvSpPr>
          <p:cNvPr id="3" name="2 İçerik Yer Tutucusu"/>
          <p:cNvSpPr>
            <a:spLocks noGrp="1"/>
          </p:cNvSpPr>
          <p:nvPr>
            <p:ph idx="1"/>
          </p:nvPr>
        </p:nvSpPr>
        <p:spPr>
          <a:xfrm>
            <a:off x="428596" y="2285992"/>
            <a:ext cx="8229600" cy="3929090"/>
          </a:xfrm>
        </p:spPr>
        <p:txBody>
          <a:bodyPr/>
          <a:lstStyle/>
          <a:p>
            <a:pPr algn="just">
              <a:buNone/>
            </a:pPr>
            <a:r>
              <a:rPr lang="tr-TR" dirty="0" smtClean="0"/>
              <a:t>	Ön büro çalışanlarının önemi ve işlerinin zorluğu ortadadır. Burada hem çalışanların memnuniyeti hem de müşteri memnuniyeti tartışılmaktadır. </a:t>
            </a:r>
          </a:p>
          <a:p>
            <a:pPr algn="just">
              <a:buNone/>
            </a:pPr>
            <a:r>
              <a:rPr lang="tr-TR" dirty="0" smtClean="0"/>
              <a:t>	Uygun olmayan çalışma ortamları, iyi olmayan hizmet ve yöneticilerin çalışanlara iyi davranmaması karşılığında çalışanların da müşterilere aynı şekilde davranması söz konusu olmaktadır. </a:t>
            </a:r>
          </a:p>
          <a:p>
            <a:pPr algn="just">
              <a:buNone/>
            </a:pPr>
            <a:r>
              <a:rPr lang="tr-TR" dirty="0" smtClean="0"/>
              <a:t>	İş gücü yüksek şirketler sürekli başarısızlık döngüsünün içindedirler. İş güvenliğini sunan diğer şirketler ise sıradanlık çemberi etrafında dönerler. </a:t>
            </a:r>
          </a:p>
          <a:p>
            <a:pPr algn="just">
              <a:buNone/>
            </a:pPr>
            <a:r>
              <a:rPr lang="tr-TR" dirty="0" smtClean="0"/>
              <a:t>	Ancak çalışma ortamı iyi yönetilen işletmelerin hizmet çalışanlarında başarı döngüsü potansiyeli bulunmaktadır.</a:t>
            </a:r>
          </a:p>
          <a:p>
            <a:pPr>
              <a:buNone/>
            </a:pPr>
            <a:endParaRPr lang="tr-TR" dirty="0" smtClean="0"/>
          </a:p>
          <a:p>
            <a:pPr>
              <a:buNone/>
            </a:pP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772816"/>
            <a:ext cx="8496944" cy="3888432"/>
          </a:xfrm>
        </p:spPr>
        <p:txBody>
          <a:bodyPr/>
          <a:lstStyle/>
          <a:p>
            <a:pPr marL="0" indent="0">
              <a:spcBef>
                <a:spcPts val="0"/>
              </a:spcBef>
              <a:buNone/>
            </a:pPr>
            <a:r>
              <a:rPr lang="tr-TR" b="1" dirty="0">
                <a:ea typeface="+mj-ea"/>
                <a:cs typeface="+mj-cs"/>
              </a:rPr>
              <a:t>a) Başarısızlık Döngüsü</a:t>
            </a:r>
            <a:r>
              <a:rPr lang="tr-TR" b="1" dirty="0" smtClean="0">
                <a:ea typeface="+mj-ea"/>
                <a:cs typeface="+mj-cs"/>
              </a:rPr>
              <a:t>: </a:t>
            </a:r>
            <a:r>
              <a:rPr lang="tr-TR" dirty="0" smtClean="0"/>
              <a:t>Başarısızlık </a:t>
            </a:r>
            <a:r>
              <a:rPr lang="tr-TR" dirty="0"/>
              <a:t>döngüsü birbiri ile bağlantılı iki durumu </a:t>
            </a:r>
            <a:r>
              <a:rPr lang="tr-TR" dirty="0" smtClean="0"/>
              <a:t>kapsamaktadır.</a:t>
            </a:r>
          </a:p>
          <a:p>
            <a:pPr>
              <a:spcBef>
                <a:spcPts val="0"/>
              </a:spcBef>
            </a:pPr>
            <a:endParaRPr lang="tr-TR" dirty="0" smtClean="0"/>
          </a:p>
          <a:p>
            <a:pPr>
              <a:spcBef>
                <a:spcPts val="0"/>
              </a:spcBef>
            </a:pPr>
            <a:r>
              <a:rPr lang="tr-TR" b="1" dirty="0" smtClean="0"/>
              <a:t>Birincisi</a:t>
            </a:r>
            <a:r>
              <a:rPr lang="tr-TR" b="1" dirty="0"/>
              <a:t>, </a:t>
            </a:r>
            <a:r>
              <a:rPr lang="tr-TR" dirty="0"/>
              <a:t>çalışanların durumu, </a:t>
            </a:r>
            <a:r>
              <a:rPr lang="tr-TR" b="1" dirty="0"/>
              <a:t>ikincisi</a:t>
            </a:r>
            <a:r>
              <a:rPr lang="tr-TR" dirty="0"/>
              <a:t> müşterinin durumudur. </a:t>
            </a:r>
            <a:endParaRPr lang="tr-TR" dirty="0" smtClean="0"/>
          </a:p>
          <a:p>
            <a:pPr>
              <a:spcBef>
                <a:spcPts val="0"/>
              </a:spcBef>
            </a:pPr>
            <a:endParaRPr lang="tr-TR" dirty="0"/>
          </a:p>
          <a:p>
            <a:pPr marL="0" lvl="0" indent="0">
              <a:spcBef>
                <a:spcPts val="0"/>
              </a:spcBef>
              <a:buClr>
                <a:srgbClr val="000000"/>
              </a:buClr>
              <a:buNone/>
            </a:pPr>
            <a:r>
              <a:rPr lang="tr-TR" b="1" dirty="0">
                <a:ea typeface="+mj-ea"/>
                <a:cs typeface="+mj-cs"/>
              </a:rPr>
              <a:t>b) Sıradan Döngü</a:t>
            </a:r>
            <a:r>
              <a:rPr lang="tr-TR" b="1" dirty="0" smtClean="0">
                <a:ea typeface="+mj-ea"/>
                <a:cs typeface="+mj-cs"/>
              </a:rPr>
              <a:t>: </a:t>
            </a:r>
            <a:r>
              <a:rPr lang="tr-TR" sz="1900" dirty="0"/>
              <a:t>Bürokratik kurumlarda sıklıkla karşılaşılmaktadır. </a:t>
            </a:r>
            <a:r>
              <a:rPr lang="tr-TR" sz="1900" dirty="0" smtClean="0"/>
              <a:t> Özellikle </a:t>
            </a:r>
            <a:r>
              <a:rPr lang="tr-TR" sz="1900" dirty="0"/>
              <a:t>bürokrasinin yoğun olduğu (Kamu kuruluşları ve bankalar gibi) kurumlarda bulunmaktadır. </a:t>
            </a:r>
            <a:endParaRPr lang="tr-TR" sz="1900" dirty="0" smtClean="0"/>
          </a:p>
          <a:p>
            <a:pPr marL="0" lvl="0" indent="0">
              <a:spcBef>
                <a:spcPts val="0"/>
              </a:spcBef>
              <a:buClr>
                <a:srgbClr val="000000"/>
              </a:buClr>
              <a:buNone/>
            </a:pPr>
            <a:endParaRPr lang="tr-TR" sz="1900" dirty="0"/>
          </a:p>
          <a:p>
            <a:pPr marL="0" lvl="0" indent="0">
              <a:spcBef>
                <a:spcPts val="0"/>
              </a:spcBef>
              <a:buClr>
                <a:srgbClr val="000000"/>
              </a:buClr>
              <a:buNone/>
            </a:pPr>
            <a:r>
              <a:rPr lang="tr-TR" b="1" dirty="0" smtClean="0">
                <a:ea typeface="+mj-ea"/>
                <a:cs typeface="+mj-cs"/>
              </a:rPr>
              <a:t>c</a:t>
            </a:r>
            <a:r>
              <a:rPr lang="tr-TR" b="1" dirty="0">
                <a:ea typeface="+mj-ea"/>
                <a:cs typeface="+mj-cs"/>
              </a:rPr>
              <a:t>) Başarı Döngüsü</a:t>
            </a:r>
            <a:r>
              <a:rPr lang="tr-TR" b="1" dirty="0" smtClean="0">
                <a:ea typeface="+mj-ea"/>
                <a:cs typeface="+mj-cs"/>
              </a:rPr>
              <a:t>: </a:t>
            </a:r>
            <a:r>
              <a:rPr lang="tr-TR" dirty="0"/>
              <a:t>Bu döngüde hizmet işletmesi hizmet çalışanını eğitim ile donatmıştır. </a:t>
            </a:r>
            <a:r>
              <a:rPr lang="tr-TR" dirty="0" smtClean="0"/>
              <a:t>Çalışana </a:t>
            </a:r>
            <a:r>
              <a:rPr lang="tr-TR" dirty="0"/>
              <a:t>verilen değer yüksektir. </a:t>
            </a:r>
          </a:p>
          <a:p>
            <a:pPr marL="0" indent="0">
              <a:spcBef>
                <a:spcPts val="0"/>
              </a:spcBef>
              <a:buNone/>
            </a:pPr>
            <a:endParaRPr lang="tr-TR" dirty="0" smtClean="0"/>
          </a:p>
          <a:p>
            <a:pPr marL="0" indent="0">
              <a:spcBef>
                <a:spcPts val="0"/>
              </a:spcBef>
              <a:buNone/>
            </a:pPr>
            <a:endParaRPr lang="tr-TR" dirty="0" smtClean="0"/>
          </a:p>
        </p:txBody>
      </p:sp>
    </p:spTree>
    <p:extLst>
      <p:ext uri="{BB962C8B-B14F-4D97-AF65-F5344CB8AC3E}">
        <p14:creationId xmlns:p14="http://schemas.microsoft.com/office/powerpoint/2010/main" val="30964752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2600" b="1" dirty="0" smtClean="0"/>
              <a:t>HİZMET İŞLETMELERİNDE İNSAN KAYNAKLARI YÖNETİMİNİN ÖNEMİ</a:t>
            </a:r>
            <a:endParaRPr lang="tr-TR" sz="2600" dirty="0"/>
          </a:p>
        </p:txBody>
      </p:sp>
      <p:sp>
        <p:nvSpPr>
          <p:cNvPr id="3" name="2 İçerik Yer Tutucusu"/>
          <p:cNvSpPr>
            <a:spLocks noGrp="1"/>
          </p:cNvSpPr>
          <p:nvPr>
            <p:ph idx="1"/>
          </p:nvPr>
        </p:nvSpPr>
        <p:spPr>
          <a:xfrm>
            <a:off x="457200" y="2143116"/>
            <a:ext cx="8229600" cy="4071966"/>
          </a:xfrm>
        </p:spPr>
        <p:txBody>
          <a:bodyPr/>
          <a:lstStyle/>
          <a:p>
            <a:pPr algn="just">
              <a:buNone/>
            </a:pPr>
            <a:r>
              <a:rPr lang="tr-TR" dirty="0" smtClean="0"/>
              <a:t>İş dünyasının doğası gereği işe alım ve personel seçimi, çalışanların eğitimi ve örgütsel değişim ele alınmalıdır. </a:t>
            </a:r>
          </a:p>
          <a:p>
            <a:pPr algn="just">
              <a:buNone/>
            </a:pPr>
            <a:r>
              <a:rPr lang="tr-TR" dirty="0" smtClean="0"/>
              <a:t>Nitelikli çalışanları örgüte çekerek onlara en uygun olan işleri vermek bir kurumun en önemli başarısıdır. </a:t>
            </a:r>
          </a:p>
          <a:p>
            <a:pPr algn="just">
              <a:buNone/>
            </a:pPr>
            <a:r>
              <a:rPr lang="tr-TR" dirty="0" smtClean="0"/>
              <a:t>Ayrıca çalışanların kendini değerli hissetmesi sağlanarak onların motivasyonu arttırılmalıdır. Bu sayede çalışanlarda örgüte bağlılık duygusu yaratılabilir. </a:t>
            </a:r>
          </a:p>
          <a:p>
            <a:pPr algn="just">
              <a:buNone/>
            </a:pPr>
            <a:r>
              <a:rPr lang="tr-TR" dirty="0"/>
              <a:t>İnsan kaynakları yönetiminin temel amacı, insanı en etkin ve en verimli biçimde çalıştırmaktır</a:t>
            </a:r>
            <a:r>
              <a:rPr lang="tr-TR" dirty="0" smtClean="0"/>
              <a:t>.</a:t>
            </a:r>
          </a:p>
          <a:p>
            <a:pPr algn="just">
              <a:buNone/>
            </a:pPr>
            <a:r>
              <a:rPr lang="tr-TR" dirty="0"/>
              <a:t>Çalışanların verimliliklerinin artması diğer yandan işletme verimliliğin de artmasına neden olmaktadır.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71538" y="1004878"/>
            <a:ext cx="7072362" cy="923924"/>
          </a:xfrm>
        </p:spPr>
        <p:txBody>
          <a:bodyPr/>
          <a:lstStyle/>
          <a:p>
            <a:r>
              <a:rPr lang="tr-TR" sz="2200" b="1" dirty="0" smtClean="0"/>
              <a:t>HİZMET İŞLETMELERİNDE İNSAN KAYNAKLARI YÖNETİMİ NASIL YAPILMALIDIR?</a:t>
            </a:r>
            <a:endParaRPr lang="tr-TR" sz="2200" dirty="0"/>
          </a:p>
        </p:txBody>
      </p:sp>
      <p:sp>
        <p:nvSpPr>
          <p:cNvPr id="3" name="2 İçerik Yer Tutucusu"/>
          <p:cNvSpPr>
            <a:spLocks noGrp="1"/>
          </p:cNvSpPr>
          <p:nvPr>
            <p:ph idx="1"/>
          </p:nvPr>
        </p:nvSpPr>
        <p:spPr>
          <a:xfrm>
            <a:off x="457200" y="2143116"/>
            <a:ext cx="8229600" cy="4143404"/>
          </a:xfrm>
        </p:spPr>
        <p:txBody>
          <a:bodyPr/>
          <a:lstStyle/>
          <a:p>
            <a:pPr algn="just">
              <a:buNone/>
            </a:pPr>
            <a:r>
              <a:rPr lang="tr-TR" dirty="0" smtClean="0"/>
              <a:t>	Hizmet işletmelerinde programlara başlamadan önce çalışanların isteklerini, ihtiyaçlarını ve tutumlarını belirlemek gerekmektedir. Çalışanların ücretleri, çalışma koşulları, işletme politikaları hakkındaki tutum ve görüşlerinin öğrenilmesi yönetime çalışanlar hakkında önemli ipuçları sağlayacaktır. </a:t>
            </a:r>
          </a:p>
          <a:p>
            <a:pPr algn="just">
              <a:buNone/>
            </a:pPr>
            <a:r>
              <a:rPr lang="tr-TR" dirty="0" smtClean="0"/>
              <a:t>	İnsan kaynakları stratejilerinin geliştirilmesinde çalışanların bilgi ve beceri düzeyleri, hizmet kalitesi ve müşteri tatmininin artırılmasına ilişkin düşünceleri çok yardımcı olmaktadır. </a:t>
            </a:r>
          </a:p>
          <a:p>
            <a:pPr algn="just">
              <a:buNone/>
            </a:pPr>
            <a:r>
              <a:rPr lang="tr-TR" dirty="0" smtClean="0"/>
              <a:t>	Hizmetlerin yaratılması, ulaştırılması ya da yeni hizmetlerin ortaya çıkması sürecindeki önemli değişiklikler de çalışanların düşüncesinin önemi büyüktür. </a:t>
            </a:r>
          </a:p>
          <a:p>
            <a:pPr algn="just">
              <a:buNone/>
            </a:pPr>
            <a:r>
              <a:rPr lang="tr-TR" dirty="0" smtClean="0"/>
              <a:t>	Bu sayede çalışanlar ve yaptıkları işleri uyumlu hale getirecek adımları belirlemekte kolay olacaktır.</a:t>
            </a:r>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f10131490">
  <a:themeElements>
    <a:clrScheme name="AsianPacAmerHerMonth_TP10131490 6">
      <a:dk1>
        <a:srgbClr val="000000"/>
      </a:dk1>
      <a:lt1>
        <a:srgbClr val="FFFFFF"/>
      </a:lt1>
      <a:dk2>
        <a:srgbClr val="000000"/>
      </a:dk2>
      <a:lt2>
        <a:srgbClr val="996633"/>
      </a:lt2>
      <a:accent1>
        <a:srgbClr val="CC9900"/>
      </a:accent1>
      <a:accent2>
        <a:srgbClr val="FFE28F"/>
      </a:accent2>
      <a:accent3>
        <a:srgbClr val="FFFFFF"/>
      </a:accent3>
      <a:accent4>
        <a:srgbClr val="000000"/>
      </a:accent4>
      <a:accent5>
        <a:srgbClr val="E2CAAA"/>
      </a:accent5>
      <a:accent6>
        <a:srgbClr val="E7CD81"/>
      </a:accent6>
      <a:hlink>
        <a:srgbClr val="996633"/>
      </a:hlink>
      <a:folHlink>
        <a:srgbClr val="FF9900"/>
      </a:folHlink>
    </a:clrScheme>
    <a:fontScheme name="AsianPacAmerHerMonth_TP10131490">
      <a:majorFont>
        <a:latin typeface="Gill Sans MT"/>
        <a:ea typeface=""/>
        <a:cs typeface=""/>
      </a:majorFont>
      <a:minorFont>
        <a:latin typeface="Gill Sans MT"/>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sianPacAmerHerMonth_TP10131490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AsianPacAmerHerMonth_TP10131490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AsianPacAmerHerMonth_TP10131490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AsianPacAmerHerMonth_TP10131490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
      <a:clrScheme name="AsianPacAmerHerMonth_TP10131490 5">
        <a:dk1>
          <a:srgbClr val="000000"/>
        </a:dk1>
        <a:lt1>
          <a:srgbClr val="FFFFFF"/>
        </a:lt1>
        <a:dk2>
          <a:srgbClr val="000000"/>
        </a:dk2>
        <a:lt2>
          <a:srgbClr val="996633"/>
        </a:lt2>
        <a:accent1>
          <a:srgbClr val="CC9900"/>
        </a:accent1>
        <a:accent2>
          <a:srgbClr val="FFECB7"/>
        </a:accent2>
        <a:accent3>
          <a:srgbClr val="FFFFFF"/>
        </a:accent3>
        <a:accent4>
          <a:srgbClr val="000000"/>
        </a:accent4>
        <a:accent5>
          <a:srgbClr val="E2CAAA"/>
        </a:accent5>
        <a:accent6>
          <a:srgbClr val="E7D6A6"/>
        </a:accent6>
        <a:hlink>
          <a:srgbClr val="996633"/>
        </a:hlink>
        <a:folHlink>
          <a:srgbClr val="FF9900"/>
        </a:folHlink>
      </a:clrScheme>
      <a:clrMap bg1="lt1" tx1="dk1" bg2="lt2" tx2="dk2" accent1="accent1" accent2="accent2" accent3="accent3" accent4="accent4" accent5="accent5" accent6="accent6" hlink="hlink" folHlink="folHlink"/>
    </a:extraClrScheme>
    <a:extraClrScheme>
      <a:clrScheme name="AsianPacAmerHerMonth_TP10131490 6">
        <a:dk1>
          <a:srgbClr val="000000"/>
        </a:dk1>
        <a:lt1>
          <a:srgbClr val="FFFFFF"/>
        </a:lt1>
        <a:dk2>
          <a:srgbClr val="000000"/>
        </a:dk2>
        <a:lt2>
          <a:srgbClr val="996633"/>
        </a:lt2>
        <a:accent1>
          <a:srgbClr val="CC9900"/>
        </a:accent1>
        <a:accent2>
          <a:srgbClr val="FFE28F"/>
        </a:accent2>
        <a:accent3>
          <a:srgbClr val="FFFFFF"/>
        </a:accent3>
        <a:accent4>
          <a:srgbClr val="000000"/>
        </a:accent4>
        <a:accent5>
          <a:srgbClr val="E2CAAA"/>
        </a:accent5>
        <a:accent6>
          <a:srgbClr val="E7CD81"/>
        </a:accent6>
        <a:hlink>
          <a:srgbClr val="996633"/>
        </a:hlink>
        <a:folHlink>
          <a:srgbClr val="FF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tf10131490</Template>
  <TotalTime>599</TotalTime>
  <Words>419</Words>
  <Application>Microsoft Office PowerPoint</Application>
  <PresentationFormat>Ekran Gösterisi (4:3)</PresentationFormat>
  <Paragraphs>81</Paragraphs>
  <Slides>15</Slides>
  <Notes>1</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tf10131490</vt:lpstr>
      <vt:lpstr>Bölüm 8 Hizmet Pazarlaması Karması 5:  Katılımcılar </vt:lpstr>
      <vt:lpstr>Hizmet Çalışanlarının Önemi</vt:lpstr>
      <vt:lpstr>PowerPoint Sunusu</vt:lpstr>
      <vt:lpstr>Rekabet Avantajında Ön Planda Olan Hizmet Çalışanı</vt:lpstr>
      <vt:lpstr> 2. Ön Büro Önemli Bir İştir</vt:lpstr>
      <vt:lpstr>BAŞARISIZLIK DÖNGÜSÜ, SIRADANLIK DÖNGÜSÜ VE BAŞARI DÖNGÜSÜ</vt:lpstr>
      <vt:lpstr>PowerPoint Sunusu</vt:lpstr>
      <vt:lpstr>HİZMET İŞLETMELERİNDE İNSAN KAYNAKLARI YÖNETİMİNİN ÖNEMİ</vt:lpstr>
      <vt:lpstr>HİZMET İŞLETMELERİNDE İNSAN KAYNAKLARI YÖNETİMİ NASIL YAPILMALIDIR?</vt:lpstr>
      <vt:lpstr>Stratejiler</vt:lpstr>
      <vt:lpstr>İÇSEL PAZARLAMA KAVRAMI</vt:lpstr>
      <vt:lpstr>PowerPoint Sunusu</vt:lpstr>
      <vt:lpstr>İçsel Pazarlamanın Gelişim Aşamaları</vt:lpstr>
      <vt:lpstr>İçsel Pazarlamanın Amaçları</vt:lpstr>
      <vt:lpstr>İçsel Pazarlamanın Yararları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Bölüm 6 Hizmetlerde Dağıtım</dc:title>
  <dc:creator>@</dc:creator>
  <cp:lastModifiedBy>Windows Kullanıcısı</cp:lastModifiedBy>
  <cp:revision>47</cp:revision>
  <dcterms:created xsi:type="dcterms:W3CDTF">2017-08-29T10:53:56Z</dcterms:created>
  <dcterms:modified xsi:type="dcterms:W3CDTF">2022-01-03T11:22:51Z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TC101314901033</vt:lpwstr>
  </property>
</Properties>
</file>