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9" r:id="rId3"/>
    <p:sldId id="261" r:id="rId4"/>
    <p:sldId id="262" r:id="rId5"/>
    <p:sldId id="263" r:id="rId6"/>
    <p:sldId id="265" r:id="rId7"/>
    <p:sldId id="299" r:id="rId8"/>
    <p:sldId id="266" r:id="rId9"/>
    <p:sldId id="267" r:id="rId10"/>
    <p:sldId id="268" r:id="rId11"/>
    <p:sldId id="270" r:id="rId12"/>
    <p:sldId id="301" r:id="rId13"/>
    <p:sldId id="271" r:id="rId14"/>
    <p:sldId id="289" r:id="rId15"/>
    <p:sldId id="272" r:id="rId16"/>
    <p:sldId id="273" r:id="rId17"/>
    <p:sldId id="275" r:id="rId18"/>
    <p:sldId id="276" r:id="rId19"/>
    <p:sldId id="277" r:id="rId20"/>
    <p:sldId id="281" r:id="rId21"/>
    <p:sldId id="282" r:id="rId22"/>
    <p:sldId id="283" r:id="rId23"/>
    <p:sldId id="284" r:id="rId24"/>
    <p:sldId id="286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  <a:srgbClr val="00602B"/>
    <a:srgbClr val="003E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4660"/>
  </p:normalViewPr>
  <p:slideViewPr>
    <p:cSldViewPr>
      <p:cViewPr>
        <p:scale>
          <a:sx n="76" d="100"/>
          <a:sy n="76" d="100"/>
        </p:scale>
        <p:origin x="-1158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68961-F13C-4DA7-B730-ADCADE05E293}" type="datetimeFigureOut">
              <a:rPr lang="tr-TR" smtClean="0"/>
              <a:t>3.01.2022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FF62E-D926-4327-A4E6-8D8D28D62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7921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C28D5D-D5FA-47AA-BE39-9AD539A5E9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28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8FE300-4B1F-4E7D-8DF9-74AD4DC5C105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2249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13" name="Picture 13" descr="psam_pg1NEW"/>
          <p:cNvPicPr>
            <a:picLocks noChangeAspect="1" noChangeArrowheads="1"/>
          </p:cNvPicPr>
          <p:nvPr/>
        </p:nvPicPr>
        <p:blipFill>
          <a:blip r:embed="rId2"/>
          <a:srcRect b="28048"/>
          <a:stretch>
            <a:fillRect/>
          </a:stretch>
        </p:blipFill>
        <p:spPr bwMode="auto">
          <a:xfrm>
            <a:off x="0" y="928670"/>
            <a:ext cx="9144000" cy="4286280"/>
          </a:xfrm>
          <a:prstGeom prst="rect">
            <a:avLst/>
          </a:prstGeom>
          <a:noFill/>
        </p:spPr>
      </p:pic>
      <p:pic>
        <p:nvPicPr>
          <p:cNvPr id="17" name="16 Resim" descr="ana foto.jpg"/>
          <p:cNvPicPr preferRelativeResize="0">
            <a:picLocks/>
          </p:cNvPicPr>
          <p:nvPr userDrawn="1"/>
        </p:nvPicPr>
        <p:blipFill>
          <a:blip r:embed="rId3"/>
          <a:srcRect t="14009"/>
          <a:stretch>
            <a:fillRect/>
          </a:stretch>
        </p:blipFill>
        <p:spPr>
          <a:xfrm>
            <a:off x="32" y="5209224"/>
            <a:ext cx="9144000" cy="1648800"/>
          </a:xfrm>
          <a:prstGeom prst="rect">
            <a:avLst/>
          </a:prstGeom>
        </p:spPr>
      </p:pic>
      <p:sp>
        <p:nvSpPr>
          <p:cNvPr id="24" name="23 Dikdörtgen"/>
          <p:cNvSpPr/>
          <p:nvPr userDrawn="1"/>
        </p:nvSpPr>
        <p:spPr>
          <a:xfrm>
            <a:off x="2214546" y="0"/>
            <a:ext cx="4572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tr-T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A37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Hizmet Pazarlaması</a:t>
            </a:r>
            <a:br>
              <a:rPr kumimoji="0" lang="tr-T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A37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</a:br>
            <a:r>
              <a:rPr kumimoji="0" lang="tr-T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A37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Stratejik Bir Yaklaşımla</a:t>
            </a:r>
            <a:br>
              <a:rPr kumimoji="0" lang="tr-T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A37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</a:br>
            <a:r>
              <a:rPr kumimoji="0" lang="tr-TR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7A37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 (Ed.)</a:t>
            </a:r>
            <a:br>
              <a:rPr kumimoji="0" lang="tr-TR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7A37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</a:br>
            <a:r>
              <a:rPr kumimoji="0" lang="tr-TR" sz="105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A37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Prof.Dr</a:t>
            </a:r>
            <a:r>
              <a:rPr kumimoji="0" lang="tr-TR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7A37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. Berrin ONARAN – Yrd.</a:t>
            </a:r>
            <a:r>
              <a:rPr kumimoji="0" lang="tr-TR" sz="105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A37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Doç.Dr</a:t>
            </a:r>
            <a:r>
              <a:rPr kumimoji="0" lang="tr-TR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7A37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. Alparslan ÖZMEN</a:t>
            </a:r>
            <a:endParaRPr lang="tr-TR" sz="1600" b="1" dirty="0">
              <a:solidFill>
                <a:srgbClr val="007A3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3D387-BCB6-4134-B086-EAFAFA5A0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76200"/>
            <a:ext cx="2057400" cy="5867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19800" cy="5867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7082A-C43F-43C7-972C-6535AC719D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Başlık ve İçerik Üzerind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6200"/>
            <a:ext cx="6781800" cy="1066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8229600" cy="2286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3657600"/>
            <a:ext cx="8229600" cy="2286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02AB83A-B26C-4AF2-BFFC-A15A19D620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6200"/>
            <a:ext cx="6781800" cy="1066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038600" cy="47244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Küçük Resim Yer Tutucusu"/>
          <p:cNvSpPr>
            <a:spLocks noGrp="1"/>
          </p:cNvSpPr>
          <p:nvPr>
            <p:ph type="clipArt" sz="half" idx="2"/>
          </p:nvPr>
        </p:nvSpPr>
        <p:spPr>
          <a:xfrm>
            <a:off x="4648200" y="1219200"/>
            <a:ext cx="4038600" cy="4724400"/>
          </a:xfrm>
        </p:spPr>
        <p:txBody>
          <a:bodyPr/>
          <a:lstStyle/>
          <a:p>
            <a:r>
              <a:rPr lang="tr-TR" smtClean="0"/>
              <a:t>Küçük resim eklemek için simgeyi tıklatın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8F86F8A-6F39-412B-B90C-C86F98A6D2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4414" y="1004878"/>
            <a:ext cx="6781800" cy="92392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F80EB-502C-4C4F-AB2D-2CE7A61567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3A906-3D91-469F-BAEA-AD565BECB8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94220-B31D-417D-8416-440CA96074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7042CC-8AC4-4F6B-A4A7-822C299B62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AE4864-C2E2-4A5F-AAA8-7C0291B1E6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E52F64-0FEA-4BF2-B879-935F251168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51292-05D6-4FFB-A73B-EEDD0A40EC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67DAE-F910-4ED8-BCB6-44FE8704D6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0070C0">
                <a:alpha val="16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4414" y="857232"/>
            <a:ext cx="6781800" cy="923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dirty="0" smtClean="0"/>
              <a:t>Asıl Başlık Stili İçin Tıklatın</a:t>
            </a:r>
            <a:endParaRPr lang="en-US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43116"/>
            <a:ext cx="8229600" cy="380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 smtClean="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>
                <a:latin typeface="Times New Roman" pitchFamily="18" charset="0"/>
              </a:defRPr>
            </a:lvl1pPr>
          </a:lstStyle>
          <a:p>
            <a:fld id="{B93C27D1-86E5-453B-88A2-78D6D6438708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6" name="15 Resim" descr="ana foto.jp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643174" y="-24"/>
            <a:ext cx="6500826" cy="7858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16 Metin kutusu"/>
          <p:cNvSpPr txBox="1"/>
          <p:nvPr/>
        </p:nvSpPr>
        <p:spPr>
          <a:xfrm>
            <a:off x="-32" y="71414"/>
            <a:ext cx="2571736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solidFill>
                  <a:srgbClr val="00602B"/>
                </a:solidFill>
                <a:latin typeface="Book Antiqua" pitchFamily="18" charset="0"/>
              </a:rPr>
              <a:t>Hizmet Pazarlaması</a:t>
            </a:r>
          </a:p>
          <a:p>
            <a:r>
              <a:rPr lang="tr-TR" sz="1050" b="1" i="1" dirty="0" smtClean="0">
                <a:solidFill>
                  <a:srgbClr val="00602B"/>
                </a:solidFill>
                <a:latin typeface="Book Antiqua" pitchFamily="18" charset="0"/>
              </a:rPr>
              <a:t>Stratejik</a:t>
            </a:r>
            <a:r>
              <a:rPr lang="tr-TR" sz="1050" b="1" i="1" baseline="0" dirty="0" smtClean="0">
                <a:solidFill>
                  <a:srgbClr val="00602B"/>
                </a:solidFill>
                <a:latin typeface="Book Antiqua" pitchFamily="18" charset="0"/>
              </a:rPr>
              <a:t> Bir Yaklaşımla</a:t>
            </a:r>
          </a:p>
          <a:p>
            <a:r>
              <a:rPr lang="tr-TR" sz="1000" b="1" i="1" baseline="0" dirty="0" smtClean="0">
                <a:solidFill>
                  <a:srgbClr val="00602B"/>
                </a:solidFill>
                <a:latin typeface="Book Antiqua" pitchFamily="18" charset="0"/>
              </a:rPr>
              <a:t>(Ed.) Onaran - Özmen</a:t>
            </a:r>
            <a:endParaRPr lang="tr-TR" sz="1000" b="1" i="1" dirty="0">
              <a:solidFill>
                <a:srgbClr val="00602B"/>
              </a:solidFill>
              <a:latin typeface="Book Antiqua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Book Antiqua" pitchFamily="18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Book Antiqua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rgbClr val="000000"/>
          </a:solidFill>
          <a:latin typeface="Book Antiqua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000000"/>
          </a:solidFill>
          <a:latin typeface="Book Antiqua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Book Antiqua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Book Antiqua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43116"/>
            <a:ext cx="9144000" cy="1428760"/>
          </a:xfrm>
        </p:spPr>
        <p:txBody>
          <a:bodyPr/>
          <a:lstStyle/>
          <a:p>
            <a:r>
              <a:rPr lang="tr-TR" smtClean="0">
                <a:solidFill>
                  <a:srgbClr val="002060"/>
                </a:solidFill>
              </a:rPr>
              <a:t>Bölüm </a:t>
            </a:r>
            <a:r>
              <a:rPr lang="tr-TR">
                <a:solidFill>
                  <a:srgbClr val="002060"/>
                </a:solidFill>
              </a:rPr>
              <a:t>9</a:t>
            </a:r>
            <a:r>
              <a:rPr lang="tr-TR" dirty="0" smtClean="0">
                <a:solidFill>
                  <a:srgbClr val="002060"/>
                </a:solidFill>
              </a:rPr>
              <a:t/>
            </a:r>
            <a:br>
              <a:rPr lang="tr-TR" dirty="0" smtClean="0">
                <a:solidFill>
                  <a:srgbClr val="002060"/>
                </a:solidFill>
              </a:rPr>
            </a:br>
            <a:r>
              <a:rPr lang="tr-TR" dirty="0" smtClean="0">
                <a:solidFill>
                  <a:srgbClr val="002060"/>
                </a:solidFill>
              </a:rPr>
              <a:t>Hizmet Pazarlaması Karması 6:</a:t>
            </a:r>
            <a:br>
              <a:rPr lang="tr-TR" dirty="0" smtClean="0">
                <a:solidFill>
                  <a:srgbClr val="002060"/>
                </a:solidFill>
              </a:rPr>
            </a:br>
            <a:r>
              <a:rPr lang="tr-TR" dirty="0" smtClean="0">
                <a:solidFill>
                  <a:srgbClr val="002060"/>
                </a:solidFill>
              </a:rPr>
              <a:t> Süreçler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3357562"/>
            <a:ext cx="914400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 Antiqu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87624" y="836712"/>
            <a:ext cx="6781800" cy="551914"/>
          </a:xfrm>
        </p:spPr>
        <p:txBody>
          <a:bodyPr/>
          <a:lstStyle/>
          <a:p>
            <a:r>
              <a:rPr lang="tr-TR" sz="2800" b="1" dirty="0"/>
              <a:t>Hizmet sürecinin doğasının anlaşılması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8352928" cy="5445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4601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400600"/>
          </a:xfrm>
        </p:spPr>
        <p:txBody>
          <a:bodyPr/>
          <a:lstStyle/>
          <a:p>
            <a:r>
              <a:rPr lang="tr-TR" sz="2200" dirty="0"/>
              <a:t>Başka bir yazar ise hizmet süreçlerini ayırt etmek için “karmaşıklık” ve “sapma” özelliklerini öne sürmüştür</a:t>
            </a:r>
            <a:r>
              <a:rPr lang="tr-TR" sz="2200" dirty="0" smtClean="0"/>
              <a:t>.</a:t>
            </a:r>
          </a:p>
          <a:p>
            <a:pPr marL="0" indent="0">
              <a:buNone/>
            </a:pPr>
            <a:r>
              <a:rPr lang="tr-TR" sz="2200" dirty="0" smtClean="0"/>
              <a:t> </a:t>
            </a:r>
          </a:p>
          <a:p>
            <a:r>
              <a:rPr lang="tr-TR" sz="2200" dirty="0" smtClean="0"/>
              <a:t>Buna </a:t>
            </a:r>
            <a:r>
              <a:rPr lang="tr-TR" sz="2200" dirty="0"/>
              <a:t>göre </a:t>
            </a:r>
            <a:r>
              <a:rPr lang="tr-TR" sz="2200" b="1" dirty="0"/>
              <a:t>“karmaşıklık” </a:t>
            </a:r>
            <a:r>
              <a:rPr lang="tr-TR" sz="2200" dirty="0"/>
              <a:t>dağıtım sürecinde gereken adımların sayısını ve anlaşılmazlığını, </a:t>
            </a:r>
            <a:r>
              <a:rPr lang="tr-TR" sz="2200" b="1" dirty="0"/>
              <a:t>“Sapma” </a:t>
            </a:r>
            <a:r>
              <a:rPr lang="tr-TR" sz="2200" dirty="0"/>
              <a:t>ise teslim sürecinde özgürlük derecesine verilen izni ifade </a:t>
            </a:r>
            <a:r>
              <a:rPr lang="tr-TR" sz="2200" dirty="0" smtClean="0"/>
              <a:t>eder.</a:t>
            </a:r>
          </a:p>
          <a:p>
            <a:pPr marL="0" indent="0">
              <a:buNone/>
            </a:pPr>
            <a:r>
              <a:rPr lang="tr-TR" sz="2200" dirty="0" smtClean="0"/>
              <a:t> </a:t>
            </a:r>
          </a:p>
          <a:p>
            <a:r>
              <a:rPr lang="tr-TR" sz="2200" dirty="0" smtClean="0"/>
              <a:t>Bir </a:t>
            </a:r>
            <a:r>
              <a:rPr lang="tr-TR" sz="2200" dirty="0"/>
              <a:t>diğer çalışmaya göre ise küçük bir hizmet </a:t>
            </a:r>
            <a:r>
              <a:rPr lang="tr-TR" sz="2200" dirty="0" smtClean="0"/>
              <a:t>işletmesinin;</a:t>
            </a:r>
          </a:p>
          <a:p>
            <a:pPr marL="0" indent="0">
              <a:buNone/>
            </a:pPr>
            <a:r>
              <a:rPr lang="tr-TR" sz="2200" dirty="0" smtClean="0"/>
              <a:t> </a:t>
            </a:r>
          </a:p>
          <a:p>
            <a:r>
              <a:rPr lang="tr-TR" sz="2200" dirty="0" smtClean="0"/>
              <a:t>(</a:t>
            </a:r>
            <a:r>
              <a:rPr lang="tr-TR" sz="2200" dirty="0"/>
              <a:t>1) temel hizmet paketini tanımlaması, sunması ve sunulan müşteriye özel kişiselleştirmelere karar vermesi </a:t>
            </a:r>
            <a:endParaRPr lang="tr-TR" sz="2200" dirty="0" smtClean="0"/>
          </a:p>
          <a:p>
            <a:r>
              <a:rPr lang="tr-TR" sz="2200" dirty="0" smtClean="0"/>
              <a:t>(</a:t>
            </a:r>
            <a:r>
              <a:rPr lang="tr-TR" sz="2200" dirty="0"/>
              <a:t>2) hizmetlerin oluşturduğu ve belirlenen müşteri etki düzeyinin çıkarılmasının daha kolay olduğunu belirtmişlerdir. </a:t>
            </a:r>
          </a:p>
        </p:txBody>
      </p:sp>
    </p:spTree>
    <p:extLst>
      <p:ext uri="{BB962C8B-B14F-4D97-AF65-F5344CB8AC3E}">
        <p14:creationId xmlns:p14="http://schemas.microsoft.com/office/powerpoint/2010/main" val="4045092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184576"/>
          </a:xfrm>
        </p:spPr>
        <p:txBody>
          <a:bodyPr/>
          <a:lstStyle/>
          <a:p>
            <a:pPr lvl="0">
              <a:buClr>
                <a:srgbClr val="000000"/>
              </a:buClr>
            </a:pPr>
            <a:r>
              <a:rPr lang="tr-TR" sz="2400" dirty="0"/>
              <a:t>Yazarlara göre işletmelerin öncelikli olarak temel hizmet tekliflerini ve hizmet teklifini oluşturan her bir hizmet paketi unsurunu dikkatli bir şekilde tanımlaması oldukça önemlidir. </a:t>
            </a:r>
            <a:endParaRPr lang="tr-TR" sz="2400" dirty="0" smtClean="0"/>
          </a:p>
          <a:p>
            <a:pPr lvl="0">
              <a:buClr>
                <a:srgbClr val="000000"/>
              </a:buClr>
            </a:pPr>
            <a:endParaRPr lang="tr-TR" sz="2400" dirty="0"/>
          </a:p>
          <a:p>
            <a:pPr lvl="0">
              <a:buClr>
                <a:srgbClr val="000000"/>
              </a:buClr>
            </a:pPr>
            <a:r>
              <a:rPr lang="tr-TR" sz="2400" dirty="0" smtClean="0"/>
              <a:t>Ardından </a:t>
            </a:r>
            <a:r>
              <a:rPr lang="tr-TR" sz="2400" dirty="0"/>
              <a:t>hizmet sürecinde kullanılan her bir çekirdek hizmet teklifi, gereken müşteri etki düzeyinin belirlenmesi için </a:t>
            </a:r>
            <a:r>
              <a:rPr lang="tr-TR" sz="2400" dirty="0" smtClean="0"/>
              <a:t>incelenebilir. </a:t>
            </a:r>
          </a:p>
          <a:p>
            <a:pPr lvl="0">
              <a:buClr>
                <a:srgbClr val="000000"/>
              </a:buClr>
            </a:pPr>
            <a:endParaRPr lang="tr-TR" sz="2400" dirty="0"/>
          </a:p>
          <a:p>
            <a:pPr lvl="0">
              <a:buClr>
                <a:srgbClr val="000000"/>
              </a:buClr>
            </a:pPr>
            <a:r>
              <a:rPr lang="tr-TR" sz="2400" dirty="0" smtClean="0"/>
              <a:t>Süreçlerin </a:t>
            </a:r>
            <a:r>
              <a:rPr lang="tr-TR" sz="2400" dirty="0"/>
              <a:t>sınıflandırılmasına ilişkin bir diğer yaklaşımda yazarlar bir hizmet işletmesindeki süreçleri </a:t>
            </a:r>
            <a:r>
              <a:rPr lang="tr-TR" sz="2400" b="1" dirty="0"/>
              <a:t>“hizmet hazırlama süreçleri” </a:t>
            </a:r>
            <a:r>
              <a:rPr lang="tr-TR" sz="2400" dirty="0"/>
              <a:t>ve </a:t>
            </a:r>
            <a:r>
              <a:rPr lang="tr-TR" sz="2400" b="1" dirty="0"/>
              <a:t>“hizmet sunum süreçleri” </a:t>
            </a:r>
            <a:r>
              <a:rPr lang="tr-TR" sz="2400" dirty="0"/>
              <a:t>olarak iki boyutta ele </a:t>
            </a:r>
            <a:r>
              <a:rPr lang="tr-TR" sz="2400" dirty="0" smtClean="0"/>
              <a:t>almışlardır.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7952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14414" y="1004878"/>
            <a:ext cx="6781800" cy="695930"/>
          </a:xfrm>
        </p:spPr>
        <p:txBody>
          <a:bodyPr/>
          <a:lstStyle/>
          <a:p>
            <a:r>
              <a:rPr lang="tr-TR" sz="3200" b="1" dirty="0"/>
              <a:t>Hizmet Sunum Süreci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032448"/>
          </a:xfrm>
        </p:spPr>
        <p:txBody>
          <a:bodyPr/>
          <a:lstStyle/>
          <a:p>
            <a:r>
              <a:rPr lang="tr-TR" dirty="0"/>
              <a:t>Bir hizmet sürecinin özünü oluşturan şey işletmenin müşterilere hizmet deneyimini sunarken kaynaklarını örgüt tasarımına göre ne şekilde uygulayacağıdır.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Buna </a:t>
            </a:r>
            <a:r>
              <a:rPr lang="tr-TR" dirty="0"/>
              <a:t>göre müşteriler sürecin içine nasıl dahil edilecek? hizmet çıktısı, fatura veya gelir sağlamak için gereken adımların sırası ne olacak?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sorulara göre hizmet çekirdeğin etrafında hizmet aracılığıyla çalışanlara, müşterilere ve bilgiye ulaşmaya yardımcı olan bir dizi kolaylaştırıcı sistemler inşa edilir.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608309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800484"/>
          </a:xfrm>
        </p:spPr>
        <p:txBody>
          <a:bodyPr/>
          <a:lstStyle/>
          <a:p>
            <a:pPr lvl="0">
              <a:buClr>
                <a:srgbClr val="000000"/>
              </a:buClr>
            </a:pPr>
            <a:r>
              <a:rPr lang="tr-TR" dirty="0"/>
              <a:t>Aynı şekilde müşterilere hizmetin farklı unsurlarına göre bir seçim yapması teklif edilebilir ve her bir seçim için müşterilere farklı süreçler tasarımlanabilir. </a:t>
            </a:r>
            <a:endParaRPr lang="tr-TR" dirty="0" smtClean="0"/>
          </a:p>
          <a:p>
            <a:pPr lvl="0">
              <a:buClr>
                <a:srgbClr val="000000"/>
              </a:buClr>
            </a:pPr>
            <a:endParaRPr lang="tr-TR" dirty="0"/>
          </a:p>
          <a:p>
            <a:pPr lvl="0">
              <a:buClr>
                <a:srgbClr val="000000"/>
              </a:buClr>
            </a:pPr>
            <a:r>
              <a:rPr lang="tr-TR" dirty="0"/>
              <a:t>Bu nedenle yöneticiler için sadece bir hizmet sürecini düşünmek yanıltıcıdır fakat genel bir çerçeve içinde birbirine entegre edilmiş bir çok süreç koleksiyonunu düşünmek daha doğru olacaktır. </a:t>
            </a:r>
            <a:endParaRPr lang="tr-TR" dirty="0" smtClean="0"/>
          </a:p>
          <a:p>
            <a:pPr lvl="0">
              <a:buClr>
                <a:srgbClr val="000000"/>
              </a:buClr>
            </a:pPr>
            <a:endParaRPr lang="tr-TR" dirty="0"/>
          </a:p>
          <a:p>
            <a:pPr lvl="0">
              <a:buClr>
                <a:srgbClr val="000000"/>
              </a:buClr>
            </a:pPr>
            <a:r>
              <a:rPr lang="tr-TR" dirty="0"/>
              <a:t>Tüm bu kapsamlı çerçeve ise müşteri hizmet sunumu süreci olarak adlandırılır.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8662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3672408"/>
          </a:xfrm>
        </p:spPr>
        <p:txBody>
          <a:bodyPr/>
          <a:lstStyle/>
          <a:p>
            <a:r>
              <a:rPr lang="tr-TR" dirty="0"/>
              <a:t>Hizmet hazırlama süreçleri ve hizmet sunum süreçlerine örnek bir model aşağıdaki gibidir.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Çekirdek </a:t>
            </a:r>
            <a:r>
              <a:rPr lang="tr-TR" dirty="0"/>
              <a:t>müşteri teslim sürecinin karmaşıklığına bağlı olarak daha fazla ya da daha az kolaylaştırıcı alt sisteme ihtiyaç olacaktır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Medikal </a:t>
            </a:r>
            <a:r>
              <a:rPr lang="tr-TR" dirty="0"/>
              <a:t>hizmetler gibi sürecin daha karmaşık olduğu hizmetlerde hizmetin hazırlanma sürecinin karmaşık tanı ve tedavi seçeneklerini desteklemek için oldukça kapsamlı olması gerekir.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0278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43608" y="1004878"/>
            <a:ext cx="7128792" cy="551914"/>
          </a:xfrm>
        </p:spPr>
        <p:txBody>
          <a:bodyPr/>
          <a:lstStyle/>
          <a:p>
            <a:r>
              <a:rPr lang="tr-TR" sz="2800" b="1" dirty="0"/>
              <a:t>Temel ve bütünleşik hizmet sistemleri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792088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4052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14414" y="1004878"/>
            <a:ext cx="6781800" cy="1055970"/>
          </a:xfrm>
        </p:spPr>
        <p:txBody>
          <a:bodyPr/>
          <a:lstStyle/>
          <a:p>
            <a:r>
              <a:rPr lang="tr-TR" sz="2800" b="1" dirty="0"/>
              <a:t>HİZMET SÜRECİ TASARIMI VE HİZMET PLANI ÇİZİMİ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420888"/>
            <a:ext cx="8568952" cy="3806164"/>
          </a:xfrm>
        </p:spPr>
        <p:txBody>
          <a:bodyPr/>
          <a:lstStyle/>
          <a:p>
            <a:r>
              <a:rPr lang="tr-TR" b="1" dirty="0"/>
              <a:t>Hizmet Süreci </a:t>
            </a:r>
            <a:r>
              <a:rPr lang="tr-TR" b="1" dirty="0" smtClean="0"/>
              <a:t>Tasarımı;</a:t>
            </a:r>
            <a:r>
              <a:rPr lang="tr-TR" dirty="0" smtClean="0"/>
              <a:t> </a:t>
            </a:r>
            <a:r>
              <a:rPr lang="tr-TR" dirty="0"/>
              <a:t>Bir hizmetin tasarımında ve sunulmasında büyük miktarda ve geniş çapta birçok karar stratejik olarak işletmenin </a:t>
            </a:r>
            <a:r>
              <a:rPr lang="tr-TR" dirty="0" err="1"/>
              <a:t>operasyonel</a:t>
            </a:r>
            <a:r>
              <a:rPr lang="tr-TR" dirty="0"/>
              <a:t> ve hizmet karşılama düzeylerinde gerçekleşir.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Alınması </a:t>
            </a:r>
            <a:r>
              <a:rPr lang="tr-TR" dirty="0"/>
              <a:t>gereken kararlar genellikle işletmenin kaynakları, varlıkları ve yetenekleri gibi boyutlardan oluşmaktadır.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Hizmet </a:t>
            </a:r>
            <a:r>
              <a:rPr lang="tr-TR" dirty="0"/>
              <a:t>işletmeleri için kararların alınmasındaki en temel zorluk her birimin hedef müşterilere doğru hizmeti tutarlı bir şekilde sunmasına </a:t>
            </a:r>
            <a:r>
              <a:rPr lang="tr-TR" dirty="0" smtClean="0"/>
              <a:t>odaklanmasıdır.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3050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14414" y="1004878"/>
            <a:ext cx="6781800" cy="623922"/>
          </a:xfrm>
        </p:spPr>
        <p:txBody>
          <a:bodyPr/>
          <a:lstStyle/>
          <a:p>
            <a:r>
              <a:rPr lang="tr-TR" sz="3200" b="1" dirty="0"/>
              <a:t>Hizmet </a:t>
            </a:r>
            <a:r>
              <a:rPr lang="tr-TR" sz="3200" b="1" dirty="0" smtClean="0"/>
              <a:t>Süreci </a:t>
            </a:r>
            <a:r>
              <a:rPr lang="tr-TR" sz="3200" b="1" dirty="0"/>
              <a:t>T</a:t>
            </a:r>
            <a:r>
              <a:rPr lang="tr-TR" sz="3200" b="1" dirty="0" smtClean="0"/>
              <a:t>asarımı</a:t>
            </a:r>
            <a:endParaRPr lang="tr-TR" sz="3200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8208912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6640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184576"/>
          </a:xfrm>
        </p:spPr>
        <p:txBody>
          <a:bodyPr/>
          <a:lstStyle/>
          <a:p>
            <a:pPr lvl="0">
              <a:buClr>
                <a:srgbClr val="000000"/>
              </a:buClr>
            </a:pPr>
            <a:r>
              <a:rPr lang="tr-TR" sz="2400" dirty="0"/>
              <a:t>Hizmet tasarımı beş önemli alanda kendisini hizmet sürecinden farklılaştırır. </a:t>
            </a:r>
            <a:endParaRPr lang="tr-TR" sz="2400" dirty="0" smtClean="0"/>
          </a:p>
          <a:p>
            <a:pPr lvl="0">
              <a:buClr>
                <a:srgbClr val="000000"/>
              </a:buClr>
            </a:pPr>
            <a:endParaRPr lang="tr-TR" sz="2400" dirty="0"/>
          </a:p>
          <a:p>
            <a:pPr lvl="0">
              <a:buClr>
                <a:srgbClr val="000000"/>
              </a:buClr>
            </a:pPr>
            <a:r>
              <a:rPr lang="tr-TR" sz="2400" dirty="0"/>
              <a:t>Bu alanlar </a:t>
            </a:r>
            <a:endParaRPr lang="tr-TR" sz="2400" dirty="0" smtClean="0"/>
          </a:p>
          <a:p>
            <a:pPr lvl="0">
              <a:buClr>
                <a:srgbClr val="000000"/>
              </a:buClr>
            </a:pPr>
            <a:r>
              <a:rPr lang="tr-TR" sz="2400" b="1" dirty="0" smtClean="0"/>
              <a:t>kullanılan </a:t>
            </a:r>
            <a:r>
              <a:rPr lang="tr-TR" sz="2400" b="1" dirty="0"/>
              <a:t>teknolojinin düzeyi, </a:t>
            </a:r>
            <a:endParaRPr lang="tr-TR" sz="2400" b="1" dirty="0" smtClean="0"/>
          </a:p>
          <a:p>
            <a:pPr lvl="0">
              <a:buClr>
                <a:srgbClr val="000000"/>
              </a:buClr>
            </a:pPr>
            <a:r>
              <a:rPr lang="tr-TR" sz="2400" b="1" dirty="0" smtClean="0"/>
              <a:t>görünürlük </a:t>
            </a:r>
            <a:r>
              <a:rPr lang="tr-TR" sz="2400" b="1" dirty="0"/>
              <a:t>düzeyi, </a:t>
            </a:r>
            <a:endParaRPr lang="tr-TR" sz="2400" b="1" dirty="0" smtClean="0"/>
          </a:p>
          <a:p>
            <a:pPr lvl="0">
              <a:buClr>
                <a:srgbClr val="000000"/>
              </a:buClr>
            </a:pPr>
            <a:r>
              <a:rPr lang="tr-TR" sz="2400" b="1" dirty="0" smtClean="0"/>
              <a:t>kişiselleştirme </a:t>
            </a:r>
            <a:r>
              <a:rPr lang="tr-TR" sz="2400" b="1" dirty="0"/>
              <a:t>düzeyi, </a:t>
            </a:r>
            <a:endParaRPr lang="tr-TR" sz="2400" b="1" dirty="0" smtClean="0"/>
          </a:p>
          <a:p>
            <a:pPr lvl="0">
              <a:buClr>
                <a:srgbClr val="000000"/>
              </a:buClr>
            </a:pPr>
            <a:r>
              <a:rPr lang="tr-TR" sz="2400" b="1" dirty="0" smtClean="0"/>
              <a:t>ulaşılabilirlik </a:t>
            </a:r>
            <a:r>
              <a:rPr lang="tr-TR" sz="2400" b="1" dirty="0"/>
              <a:t>düzeyi ve </a:t>
            </a:r>
            <a:endParaRPr lang="tr-TR" sz="2400" b="1" dirty="0" smtClean="0"/>
          </a:p>
          <a:p>
            <a:pPr lvl="0">
              <a:buClr>
                <a:srgbClr val="000000"/>
              </a:buClr>
            </a:pPr>
            <a:r>
              <a:rPr lang="tr-TR" sz="2400" b="1" dirty="0" smtClean="0"/>
              <a:t>etkileşim </a:t>
            </a:r>
            <a:r>
              <a:rPr lang="tr-TR" sz="2400" b="1" dirty="0"/>
              <a:t>düzeyidir</a:t>
            </a:r>
            <a:r>
              <a:rPr lang="tr-TR" sz="2400" b="1" dirty="0" smtClean="0"/>
              <a:t>.</a:t>
            </a:r>
            <a:endParaRPr lang="tr-TR" sz="24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58555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14414" y="764704"/>
            <a:ext cx="6781800" cy="864096"/>
          </a:xfrm>
        </p:spPr>
        <p:txBody>
          <a:bodyPr/>
          <a:lstStyle/>
          <a:p>
            <a:r>
              <a:rPr lang="tr-TR" sz="3000" b="1" dirty="0"/>
              <a:t>HİZMETLERDE SÜREÇ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6805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2100" dirty="0"/>
              <a:t>Ürünlerden farklı olarak hizmet sürecinde müşteri bir şekilde hizmet üretiminin aşamasında aktif ya da pasif olarak yer almaktadırlar. </a:t>
            </a:r>
            <a:endParaRPr lang="tr-TR" sz="2100" dirty="0" smtClean="0"/>
          </a:p>
          <a:p>
            <a:pPr>
              <a:spcBef>
                <a:spcPts val="0"/>
              </a:spcBef>
            </a:pPr>
            <a:endParaRPr lang="tr-TR" sz="2100" dirty="0" smtClean="0"/>
          </a:p>
          <a:p>
            <a:pPr>
              <a:spcBef>
                <a:spcPts val="0"/>
              </a:spcBef>
            </a:pPr>
            <a:r>
              <a:rPr lang="tr-TR" sz="2100" dirty="0" smtClean="0"/>
              <a:t>Bu </a:t>
            </a:r>
            <a:r>
              <a:rPr lang="tr-TR" sz="2100" dirty="0"/>
              <a:t>nedenle müşterilerin hizmet sürecine katılımı aktif (bir </a:t>
            </a:r>
            <a:r>
              <a:rPr lang="tr-TR" sz="2100" dirty="0" err="1"/>
              <a:t>fitness</a:t>
            </a:r>
            <a:r>
              <a:rPr lang="tr-TR" sz="2100" dirty="0"/>
              <a:t> salonunda spor yapmak, kuaförde saç kestirmek gibi) ya da pasif (konser ya da tiyatro da izleyici, dinleyici olmak) şekilde olabilir</a:t>
            </a:r>
            <a:r>
              <a:rPr lang="tr-TR" sz="2100" dirty="0" smtClean="0"/>
              <a:t>.</a:t>
            </a:r>
          </a:p>
          <a:p>
            <a:pPr>
              <a:spcBef>
                <a:spcPts val="0"/>
              </a:spcBef>
            </a:pPr>
            <a:endParaRPr lang="tr-TR" sz="2100" dirty="0" smtClean="0"/>
          </a:p>
          <a:p>
            <a:pPr>
              <a:spcBef>
                <a:spcPts val="0"/>
              </a:spcBef>
            </a:pPr>
            <a:r>
              <a:rPr lang="tr-TR" sz="2100" dirty="0" smtClean="0"/>
              <a:t>Fakat </a:t>
            </a:r>
            <a:r>
              <a:rPr lang="tr-TR" sz="2100" dirty="0"/>
              <a:t>bu süre içerisinde müşteri kesinlikle hizmet sürecinin içerisinde fiziksel olarak bulunur. </a:t>
            </a:r>
            <a:endParaRPr lang="tr-TR" sz="2100" dirty="0" smtClean="0"/>
          </a:p>
          <a:p>
            <a:pPr>
              <a:spcBef>
                <a:spcPts val="0"/>
              </a:spcBef>
            </a:pPr>
            <a:endParaRPr lang="tr-TR" sz="2100" dirty="0" smtClean="0"/>
          </a:p>
          <a:p>
            <a:pPr>
              <a:spcBef>
                <a:spcPts val="0"/>
              </a:spcBef>
            </a:pPr>
            <a:r>
              <a:rPr lang="tr-TR" sz="2100" dirty="0" smtClean="0"/>
              <a:t>Müşterinin </a:t>
            </a:r>
            <a:r>
              <a:rPr lang="tr-TR" sz="2100" dirty="0"/>
              <a:t>fiziksel varlığı göz önüne alındığında eğer hizmet hizmetin üretildiği yerde gerçekleşiyorsa, hizmetin karşılanması sürecinde müşterinin izleyeceği yol da değişir. </a:t>
            </a:r>
            <a:endParaRPr lang="tr-TR" sz="2100" dirty="0" smtClean="0"/>
          </a:p>
        </p:txBody>
      </p:sp>
    </p:spTree>
    <p:extLst>
      <p:ext uri="{BB962C8B-B14F-4D97-AF65-F5344CB8AC3E}">
        <p14:creationId xmlns:p14="http://schemas.microsoft.com/office/powerpoint/2010/main" val="4457696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20480"/>
          </a:xfrm>
        </p:spPr>
        <p:txBody>
          <a:bodyPr/>
          <a:lstStyle/>
          <a:p>
            <a:r>
              <a:rPr lang="tr-TR" b="1" dirty="0" smtClean="0"/>
              <a:t>Hizmet </a:t>
            </a:r>
            <a:r>
              <a:rPr lang="tr-TR" b="1" dirty="0"/>
              <a:t>tasarımı düşüncesi için geliştirilen yöntemler aşağıdaki boyutları </a:t>
            </a:r>
            <a:r>
              <a:rPr lang="tr-TR" b="1" dirty="0" smtClean="0"/>
              <a:t>içermektedir:</a:t>
            </a:r>
          </a:p>
          <a:p>
            <a:endParaRPr lang="tr-TR" dirty="0"/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Hizmetin </a:t>
            </a:r>
            <a:r>
              <a:rPr lang="tr-TR" dirty="0"/>
              <a:t>kullanımında gerekli olan tüm faktörlerin tanımlanması</a:t>
            </a:r>
            <a:r>
              <a:rPr lang="tr-TR" dirty="0" smtClean="0"/>
              <a:t>,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Kullanıcıların </a:t>
            </a:r>
            <a:r>
              <a:rPr lang="tr-TR" dirty="0"/>
              <a:t>istek ve ihtiyaçlarının belirlenmesi, durumlarının anlaşılması, tüm hizmet sisteminin içeriğinin analizi</a:t>
            </a:r>
            <a:r>
              <a:rPr lang="tr-TR" dirty="0" smtClean="0"/>
              <a:t>,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Hizmetin </a:t>
            </a:r>
            <a:r>
              <a:rPr lang="tr-TR" dirty="0"/>
              <a:t>sunumu, hizmetle bütünleşik olarak tüm unsurları (fiziksel, etkileşimsel, mantıksal bağlantılar ve geçici sıralar) kapsayan tekniklerin kullanılması.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61758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14414" y="1004878"/>
            <a:ext cx="6781800" cy="767938"/>
          </a:xfrm>
        </p:spPr>
        <p:txBody>
          <a:bodyPr/>
          <a:lstStyle/>
          <a:p>
            <a:r>
              <a:rPr lang="tr-TR" sz="3200" b="1" dirty="0"/>
              <a:t>Hizmet Planı Çizimi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Hizmet tasarımına artan ilgi dolayısıyla birçok yazar tasarıma ilişkin öneriler geliştirmiştir. </a:t>
            </a:r>
            <a:endParaRPr lang="tr-TR" dirty="0" smtClean="0"/>
          </a:p>
          <a:p>
            <a:r>
              <a:rPr lang="tr-TR" dirty="0" smtClean="0"/>
              <a:t>Örneğin</a:t>
            </a:r>
            <a:r>
              <a:rPr lang="tr-TR" dirty="0"/>
              <a:t>; </a:t>
            </a:r>
            <a:r>
              <a:rPr lang="tr-TR" dirty="0" err="1"/>
              <a:t>Shostack</a:t>
            </a:r>
            <a:r>
              <a:rPr lang="tr-TR" dirty="0"/>
              <a:t> (1982) tarafından öne sürülen bütünleşmiş hizmet tasarımı süreci maddi (ürünler) ve maddi olmayan (hizmetler) unsurları içermektedir. </a:t>
            </a:r>
            <a:endParaRPr lang="tr-TR" dirty="0" smtClean="0"/>
          </a:p>
          <a:p>
            <a:r>
              <a:rPr lang="tr-TR" dirty="0" smtClean="0"/>
              <a:t>Aynı </a:t>
            </a:r>
            <a:r>
              <a:rPr lang="tr-TR" dirty="0"/>
              <a:t>zamanda </a:t>
            </a:r>
            <a:r>
              <a:rPr lang="tr-TR" dirty="0" err="1"/>
              <a:t>Shostack</a:t>
            </a:r>
            <a:r>
              <a:rPr lang="tr-TR" dirty="0"/>
              <a:t> (1987) hizmet süreci içerisinde yer alan çeşitli fonksiyon dizilerini sistematik olarak </a:t>
            </a:r>
            <a:r>
              <a:rPr lang="tr-TR" dirty="0" err="1"/>
              <a:t>haritalaştıran</a:t>
            </a:r>
            <a:r>
              <a:rPr lang="tr-TR" dirty="0"/>
              <a:t> bir “hizmet planı çizimi” (service </a:t>
            </a:r>
            <a:r>
              <a:rPr lang="tr-TR" dirty="0" err="1"/>
              <a:t>blueprinting</a:t>
            </a:r>
            <a:r>
              <a:rPr lang="tr-TR" dirty="0"/>
              <a:t>) kullanarak süreci </a:t>
            </a:r>
            <a:r>
              <a:rPr lang="tr-TR" dirty="0" smtClean="0"/>
              <a:t>kodlandırmıştır.</a:t>
            </a:r>
          </a:p>
          <a:p>
            <a:r>
              <a:rPr lang="tr-TR" dirty="0" smtClean="0"/>
              <a:t>Hizmet </a:t>
            </a:r>
            <a:r>
              <a:rPr lang="tr-TR" dirty="0"/>
              <a:t>planı çizimi (service </a:t>
            </a:r>
            <a:r>
              <a:rPr lang="tr-TR" dirty="0" err="1"/>
              <a:t>blueprinting</a:t>
            </a:r>
            <a:r>
              <a:rPr lang="tr-TR" dirty="0"/>
              <a:t>)  daha önceden bahsedilen hizmet tasarımı düşüncesi ilkeleri ile tutarlılık oluşturur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09108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004878"/>
            <a:ext cx="8208912" cy="1199986"/>
          </a:xfrm>
        </p:spPr>
        <p:txBody>
          <a:bodyPr/>
          <a:lstStyle/>
          <a:p>
            <a:r>
              <a:rPr lang="tr-TR" sz="3000" b="1" dirty="0" smtClean="0"/>
              <a:t>Park </a:t>
            </a:r>
            <a:r>
              <a:rPr lang="tr-TR" sz="3000" b="1" dirty="0" err="1"/>
              <a:t>Avenue</a:t>
            </a:r>
            <a:r>
              <a:rPr lang="tr-TR" sz="3000" b="1" dirty="0"/>
              <a:t> çiçekçisinin hizmet planı </a:t>
            </a:r>
            <a:r>
              <a:rPr lang="tr-TR" sz="3000" b="1" dirty="0" smtClean="0"/>
              <a:t>(</a:t>
            </a:r>
            <a:r>
              <a:rPr lang="tr-TR" sz="3000" b="1" dirty="0"/>
              <a:t>service </a:t>
            </a:r>
            <a:r>
              <a:rPr lang="tr-TR" sz="3000" b="1" dirty="0" err="1"/>
              <a:t>blueprinting</a:t>
            </a:r>
            <a:r>
              <a:rPr lang="tr-TR" sz="3000" b="1" dirty="0" smtClean="0"/>
              <a:t>)</a:t>
            </a:r>
            <a:endParaRPr lang="tr-TR" sz="3000" b="1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20888"/>
            <a:ext cx="8208912" cy="4026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45027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6855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dirty="0"/>
              <a:t>Şekilde Park </a:t>
            </a:r>
            <a:r>
              <a:rPr lang="tr-TR" dirty="0" err="1"/>
              <a:t>Avenue</a:t>
            </a:r>
            <a:r>
              <a:rPr lang="tr-TR" dirty="0"/>
              <a:t> çiçekçisinin hizmet planı çizimi “</a:t>
            </a:r>
            <a:r>
              <a:rPr lang="tr-TR" dirty="0" err="1"/>
              <a:t>blueprint</a:t>
            </a:r>
            <a:r>
              <a:rPr lang="tr-TR" dirty="0"/>
              <a:t>” formunda verilmiştir. </a:t>
            </a:r>
            <a:endParaRPr lang="tr-TR" dirty="0" smtClean="0"/>
          </a:p>
          <a:p>
            <a:pPr>
              <a:spcBef>
                <a:spcPts val="0"/>
              </a:spcBef>
            </a:pPr>
            <a:endParaRPr lang="tr-TR" dirty="0"/>
          </a:p>
          <a:p>
            <a:pPr>
              <a:spcBef>
                <a:spcPts val="0"/>
              </a:spcBef>
            </a:pPr>
            <a:r>
              <a:rPr lang="tr-TR" dirty="0" smtClean="0"/>
              <a:t>Bu </a:t>
            </a:r>
            <a:r>
              <a:rPr lang="tr-TR" dirty="0"/>
              <a:t>şekilde her bir kare alınabilecek faaliyet kararı potansiyelini göstermektedir. </a:t>
            </a:r>
            <a:endParaRPr lang="tr-TR" dirty="0" smtClean="0"/>
          </a:p>
          <a:p>
            <a:pPr>
              <a:spcBef>
                <a:spcPts val="0"/>
              </a:spcBef>
            </a:pPr>
            <a:endParaRPr lang="tr-TR" dirty="0"/>
          </a:p>
          <a:p>
            <a:pPr>
              <a:spcBef>
                <a:spcPts val="0"/>
              </a:spcBef>
            </a:pPr>
            <a:r>
              <a:rPr lang="tr-TR" dirty="0" smtClean="0"/>
              <a:t>Faaliyet </a:t>
            </a:r>
            <a:r>
              <a:rPr lang="tr-TR" dirty="0"/>
              <a:t>adımlarının bir resimleme yoluyla gösterilmesi daha çok kullanışlılık yaratmıştır.  </a:t>
            </a:r>
            <a:endParaRPr lang="tr-TR" dirty="0" smtClean="0"/>
          </a:p>
          <a:p>
            <a:pPr>
              <a:spcBef>
                <a:spcPts val="0"/>
              </a:spcBef>
            </a:pPr>
            <a:endParaRPr lang="tr-TR" dirty="0"/>
          </a:p>
          <a:p>
            <a:pPr>
              <a:spcBef>
                <a:spcPts val="0"/>
              </a:spcBef>
            </a:pPr>
            <a:r>
              <a:rPr lang="tr-TR" dirty="0" smtClean="0"/>
              <a:t>Şekilden </a:t>
            </a:r>
            <a:r>
              <a:rPr lang="tr-TR" dirty="0"/>
              <a:t>anlaşılacağı üzere çiçekçi son derece farklı olan düşük karmaşıklıkta bir hizmet vermektedir.  </a:t>
            </a:r>
            <a:endParaRPr lang="tr-TR" dirty="0" smtClean="0"/>
          </a:p>
          <a:p>
            <a:pPr>
              <a:spcBef>
                <a:spcPts val="0"/>
              </a:spcBef>
            </a:pPr>
            <a:endParaRPr lang="tr-TR" dirty="0"/>
          </a:p>
          <a:p>
            <a:pPr>
              <a:spcBef>
                <a:spcPts val="0"/>
              </a:spcBef>
            </a:pPr>
            <a:r>
              <a:rPr lang="tr-TR" dirty="0" smtClean="0"/>
              <a:t>İşlem </a:t>
            </a:r>
            <a:r>
              <a:rPr lang="tr-TR" dirty="0"/>
              <a:t>basamaklarının az olmasına rağmen yatay enleme yayılan işlem yelpazesinin genişliği, hizmete yönelik yargı ve kararların tek bir birey tarafından verildiğini işaret etmektedir. </a:t>
            </a:r>
          </a:p>
        </p:txBody>
      </p:sp>
    </p:spTree>
    <p:extLst>
      <p:ext uri="{BB962C8B-B14F-4D97-AF65-F5344CB8AC3E}">
        <p14:creationId xmlns:p14="http://schemas.microsoft.com/office/powerpoint/2010/main" val="27417248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2880320"/>
          </a:xfrm>
        </p:spPr>
        <p:txBody>
          <a:bodyPr/>
          <a:lstStyle/>
          <a:p>
            <a:pPr algn="just"/>
            <a:r>
              <a:rPr lang="tr-TR" sz="2800" dirty="0"/>
              <a:t>Bu nedenle işletmelerin faaliyetlerindeki karmaşıklığın artması, işletmenin var olan hizmetlerine yeni hizmetler ekleyerek,  faaliyet türlerinde daha fazla uzmanlaşmış olan rakip işletmelere karşı savunmasız olma riskini taşır.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6458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87624" y="836712"/>
            <a:ext cx="6781800" cy="792088"/>
          </a:xfrm>
        </p:spPr>
        <p:txBody>
          <a:bodyPr/>
          <a:lstStyle/>
          <a:p>
            <a:r>
              <a:rPr lang="tr-TR" sz="3200" b="1" dirty="0" smtClean="0"/>
              <a:t>Süreç </a:t>
            </a:r>
            <a:r>
              <a:rPr lang="tr-TR" sz="3200" b="1" dirty="0"/>
              <a:t>Nedir?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6805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2200" dirty="0"/>
              <a:t>Süreçler, ilgili bir veya daha fazla varlığın durumunu değiştirme yoluyla, girdilerin çıktılara dönüştüğü faaliyetler dizisidir</a:t>
            </a:r>
            <a:r>
              <a:rPr lang="tr-TR" sz="2200" dirty="0" smtClean="0"/>
              <a:t>.</a:t>
            </a:r>
          </a:p>
          <a:p>
            <a:pPr>
              <a:spcBef>
                <a:spcPts val="0"/>
              </a:spcBef>
            </a:pPr>
            <a:endParaRPr lang="tr-TR" sz="2200" dirty="0" smtClean="0"/>
          </a:p>
          <a:p>
            <a:pPr>
              <a:spcBef>
                <a:spcPts val="0"/>
              </a:spcBef>
            </a:pPr>
            <a:r>
              <a:rPr lang="tr-TR" sz="2200" dirty="0" smtClean="0"/>
              <a:t>Diğer </a:t>
            </a:r>
            <a:r>
              <a:rPr lang="tr-TR" sz="2200" dirty="0"/>
              <a:t>bir ifade ile “belirli bir girdiyi, müşterileri için belirli bir dizi yararlı çıktıya dönüştüren; tanımlanabilen, sınırları olan, yinelenebilen, ölçülebilen, mutlaka bir sorumlusu olan, performansı izlenen ve gerekli iyileştirmeleri yapılan işlevler arası ve birbirine bağlı değer yaratan eylemler dizinidir</a:t>
            </a:r>
            <a:r>
              <a:rPr lang="tr-TR" sz="2200" dirty="0" smtClean="0"/>
              <a:t>. </a:t>
            </a:r>
          </a:p>
          <a:p>
            <a:pPr>
              <a:spcBef>
                <a:spcPts val="0"/>
              </a:spcBef>
            </a:pPr>
            <a:endParaRPr lang="tr-TR" sz="2200" dirty="0" smtClean="0"/>
          </a:p>
          <a:p>
            <a:pPr lvl="0">
              <a:spcBef>
                <a:spcPts val="0"/>
              </a:spcBef>
              <a:buClr>
                <a:srgbClr val="000000"/>
              </a:buClr>
            </a:pPr>
            <a:r>
              <a:rPr lang="tr-TR" sz="2200" dirty="0" smtClean="0"/>
              <a:t>Süreç</a:t>
            </a:r>
            <a:r>
              <a:rPr lang="tr-TR" sz="2200" dirty="0"/>
              <a:t>, müşterileri bir dağıtım sistemi aracılığıyla insanları kuyrukta sıraya koymak ve onları bir hizmeti deneyimleyerek sistemden çıkmak zorunda bırakmaktan çok daha fazlasıdır</a:t>
            </a:r>
            <a:r>
              <a:rPr lang="tr-TR" sz="2200" dirty="0" smtClean="0"/>
              <a:t>.</a:t>
            </a:r>
            <a:r>
              <a:rPr lang="tr-TR" sz="2200" dirty="0"/>
              <a:t> </a:t>
            </a:r>
            <a:endParaRPr lang="tr-TR" sz="2200" dirty="0" smtClean="0"/>
          </a:p>
          <a:p>
            <a:pPr lvl="0">
              <a:spcBef>
                <a:spcPts val="0"/>
              </a:spcBef>
              <a:buClr>
                <a:srgbClr val="000000"/>
              </a:buClr>
            </a:pPr>
            <a:endParaRPr lang="tr-TR" dirty="0"/>
          </a:p>
          <a:p>
            <a:pPr marL="0" indent="0">
              <a:spcBef>
                <a:spcPts val="0"/>
              </a:spcBef>
              <a:buNone/>
            </a:pPr>
            <a:r>
              <a:rPr lang="tr-T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1124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14414" y="1004878"/>
            <a:ext cx="6781800" cy="695930"/>
          </a:xfrm>
        </p:spPr>
        <p:txBody>
          <a:bodyPr/>
          <a:lstStyle/>
          <a:p>
            <a:r>
              <a:rPr lang="tr-TR" sz="3200" b="1" dirty="0"/>
              <a:t>Hizmet Süreci Adımları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60851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2200" dirty="0"/>
              <a:t>Bazı hizmet süreçleri yapısı gereği müşteri katılımını zorunlu kılar</a:t>
            </a:r>
            <a:r>
              <a:rPr lang="tr-TR" sz="2200" dirty="0" smtClean="0"/>
              <a:t>.</a:t>
            </a:r>
          </a:p>
          <a:p>
            <a:pPr>
              <a:spcBef>
                <a:spcPts val="0"/>
              </a:spcBef>
            </a:pPr>
            <a:endParaRPr lang="tr-TR" sz="2200" dirty="0" smtClean="0"/>
          </a:p>
          <a:p>
            <a:pPr>
              <a:spcBef>
                <a:spcPts val="0"/>
              </a:spcBef>
            </a:pPr>
            <a:r>
              <a:rPr lang="tr-TR" sz="2200" dirty="0" smtClean="0"/>
              <a:t>Özellikle </a:t>
            </a:r>
            <a:r>
              <a:rPr lang="tr-TR" sz="2200" dirty="0"/>
              <a:t>self servis restoranlarda müşteri hizmet sürecinde aktif rol oynar. </a:t>
            </a:r>
            <a:endParaRPr lang="tr-TR" sz="2200" dirty="0" smtClean="0"/>
          </a:p>
          <a:p>
            <a:pPr>
              <a:spcBef>
                <a:spcPts val="0"/>
              </a:spcBef>
            </a:pPr>
            <a:endParaRPr lang="tr-TR" sz="2200" dirty="0" smtClean="0"/>
          </a:p>
          <a:p>
            <a:pPr>
              <a:spcBef>
                <a:spcPts val="0"/>
              </a:spcBef>
            </a:pPr>
            <a:r>
              <a:rPr lang="tr-TR" sz="2200" dirty="0" smtClean="0"/>
              <a:t>Ancak </a:t>
            </a:r>
            <a:r>
              <a:rPr lang="tr-TR" sz="2200" dirty="0"/>
              <a:t>bazen aşırı derecede müşteri katılımı, müşterilerin hizmet sağlayıcıların süreç yönetiminden yüksek beklentiler içine girmesine neden olur. </a:t>
            </a:r>
            <a:endParaRPr lang="tr-TR" sz="2200" dirty="0" smtClean="0"/>
          </a:p>
          <a:p>
            <a:pPr>
              <a:spcBef>
                <a:spcPts val="0"/>
              </a:spcBef>
            </a:pPr>
            <a:endParaRPr lang="tr-TR" sz="2200" dirty="0" smtClean="0"/>
          </a:p>
          <a:p>
            <a:pPr>
              <a:spcBef>
                <a:spcPts val="0"/>
              </a:spcBef>
            </a:pPr>
            <a:r>
              <a:rPr lang="tr-TR" sz="2200" dirty="0" smtClean="0"/>
              <a:t>Bu </a:t>
            </a:r>
            <a:r>
              <a:rPr lang="tr-TR" sz="2200" dirty="0"/>
              <a:t>da kayıp, gecikme ya da yetersiz müşteri desteği, hizmet sağlayıcının çalışanlarının yerine getirdiği görevlerin ve zaman artışı gibi maliyetlere etki eden durumlara yol açar</a:t>
            </a:r>
            <a:r>
              <a:rPr lang="tr-TR" sz="2200" dirty="0" smtClean="0"/>
              <a:t>.</a:t>
            </a:r>
            <a:endParaRPr lang="tr-TR" sz="2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669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75656" y="692696"/>
            <a:ext cx="6781800" cy="648072"/>
          </a:xfrm>
        </p:spPr>
        <p:txBody>
          <a:bodyPr/>
          <a:lstStyle/>
          <a:p>
            <a:r>
              <a:rPr lang="tr-TR" sz="2400" b="1" dirty="0"/>
              <a:t>Süreçlerle ilgili hizmet karar çerçevesi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8424936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7867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616624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tr-TR" sz="2300" b="1" dirty="0" smtClean="0"/>
              <a:t>Ana </a:t>
            </a:r>
            <a:r>
              <a:rPr lang="tr-TR" sz="2300" b="1" dirty="0"/>
              <a:t>hatları ile süreçler, temel, birincil, destek ve koruyucu olarak ele </a:t>
            </a:r>
            <a:r>
              <a:rPr lang="tr-TR" sz="2300" b="1" dirty="0" smtClean="0"/>
              <a:t>alınabilir:</a:t>
            </a:r>
          </a:p>
          <a:p>
            <a:pPr marL="0" indent="0">
              <a:spcBef>
                <a:spcPts val="0"/>
              </a:spcBef>
              <a:buNone/>
            </a:pPr>
            <a:endParaRPr lang="tr-TR" sz="2300" b="1" dirty="0"/>
          </a:p>
          <a:p>
            <a:pPr>
              <a:spcBef>
                <a:spcPts val="0"/>
              </a:spcBef>
            </a:pPr>
            <a:r>
              <a:rPr lang="tr-TR" sz="2300" b="1" dirty="0" smtClean="0"/>
              <a:t>Temel</a:t>
            </a:r>
            <a:r>
              <a:rPr lang="tr-TR" sz="2300" b="1" dirty="0"/>
              <a:t> </a:t>
            </a:r>
            <a:r>
              <a:rPr lang="tr-TR" sz="2300" b="1" dirty="0" smtClean="0"/>
              <a:t>süreçler</a:t>
            </a:r>
            <a:r>
              <a:rPr lang="tr-TR" sz="2300" b="1" dirty="0"/>
              <a:t>; </a:t>
            </a:r>
            <a:r>
              <a:rPr lang="tr-TR" sz="2300" dirty="0"/>
              <a:t>bu sürecin en önemli özelliği kuruluşun kendisi, müşterileri ve yatırımcıları için tanımlaması, şirketi rakiplerinden ayırt etmesi ve şirketin başarısının odak noktasında bulunmasıdır. </a:t>
            </a:r>
            <a:endParaRPr lang="tr-TR" sz="2300" dirty="0" smtClean="0"/>
          </a:p>
          <a:p>
            <a:pPr>
              <a:spcBef>
                <a:spcPts val="0"/>
              </a:spcBef>
            </a:pPr>
            <a:endParaRPr lang="tr-TR" sz="2300" dirty="0" smtClean="0"/>
          </a:p>
          <a:p>
            <a:pPr>
              <a:spcBef>
                <a:spcPts val="0"/>
              </a:spcBef>
            </a:pPr>
            <a:r>
              <a:rPr lang="tr-TR" sz="2300" dirty="0" smtClean="0"/>
              <a:t>Temel </a:t>
            </a:r>
            <a:r>
              <a:rPr lang="tr-TR" sz="2300" dirty="0"/>
              <a:t>süreçlerin son müşterisi dış müşteriler olmaktadır. </a:t>
            </a:r>
            <a:endParaRPr lang="tr-TR" sz="2300" dirty="0" smtClean="0"/>
          </a:p>
          <a:p>
            <a:pPr>
              <a:spcBef>
                <a:spcPts val="0"/>
              </a:spcBef>
            </a:pPr>
            <a:endParaRPr lang="tr-TR" sz="2300" dirty="0" smtClean="0"/>
          </a:p>
          <a:p>
            <a:pPr>
              <a:spcBef>
                <a:spcPts val="0"/>
              </a:spcBef>
            </a:pPr>
            <a:r>
              <a:rPr lang="tr-TR" sz="2300" b="1" dirty="0" smtClean="0"/>
              <a:t>Birincil</a:t>
            </a:r>
            <a:r>
              <a:rPr lang="tr-TR" sz="2300" b="1" dirty="0"/>
              <a:t> </a:t>
            </a:r>
            <a:r>
              <a:rPr lang="tr-TR" sz="2300" b="1" dirty="0" smtClean="0"/>
              <a:t>süreçler</a:t>
            </a:r>
            <a:r>
              <a:rPr lang="tr-TR" sz="2300" b="1" dirty="0"/>
              <a:t>; </a:t>
            </a:r>
            <a:r>
              <a:rPr lang="tr-TR" sz="2300" dirty="0"/>
              <a:t>kuruluş etkinliklerinin motoru olarak da </a:t>
            </a:r>
            <a:r>
              <a:rPr lang="tr-TR" sz="2300" dirty="0" smtClean="0"/>
              <a:t>değerlendirilir. </a:t>
            </a:r>
          </a:p>
          <a:p>
            <a:pPr>
              <a:spcBef>
                <a:spcPts val="0"/>
              </a:spcBef>
            </a:pPr>
            <a:endParaRPr lang="tr-TR" sz="2300" dirty="0" smtClean="0"/>
          </a:p>
          <a:p>
            <a:pPr>
              <a:spcBef>
                <a:spcPts val="0"/>
              </a:spcBef>
            </a:pPr>
            <a:r>
              <a:rPr lang="tr-TR" sz="2300" dirty="0" smtClean="0"/>
              <a:t>Bu </a:t>
            </a:r>
            <a:r>
              <a:rPr lang="tr-TR" sz="2300" dirty="0"/>
              <a:t>tür süreçler temel süreçlerin iyi yürütülüp yürütülmediğini ve bir şirketin rekabetteki yerini etkilemektedir. </a:t>
            </a:r>
            <a:endParaRPr lang="tr-TR" sz="2300" dirty="0" smtClean="0"/>
          </a:p>
          <a:p>
            <a:pPr>
              <a:spcBef>
                <a:spcPts val="0"/>
              </a:spcBef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66814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40560"/>
          </a:xfrm>
        </p:spPr>
        <p:txBody>
          <a:bodyPr/>
          <a:lstStyle/>
          <a:p>
            <a:pPr lvl="0">
              <a:spcBef>
                <a:spcPts val="0"/>
              </a:spcBef>
              <a:buClr>
                <a:srgbClr val="000000"/>
              </a:buClr>
            </a:pPr>
            <a:r>
              <a:rPr lang="tr-TR" sz="2600" b="1" dirty="0"/>
              <a:t>Destek süreçleri; </a:t>
            </a:r>
            <a:r>
              <a:rPr lang="tr-TR" sz="2600" dirty="0"/>
              <a:t>günlük işlerin yürütülmesi için gerekli yardımı sağlamaktadır</a:t>
            </a:r>
            <a:r>
              <a:rPr lang="tr-TR" sz="2600" dirty="0" smtClean="0"/>
              <a:t>.</a:t>
            </a:r>
          </a:p>
          <a:p>
            <a:pPr lvl="0">
              <a:spcBef>
                <a:spcPts val="0"/>
              </a:spcBef>
              <a:buClr>
                <a:srgbClr val="000000"/>
              </a:buClr>
            </a:pPr>
            <a:endParaRPr lang="tr-TR" sz="2600" dirty="0"/>
          </a:p>
          <a:p>
            <a:pPr lvl="0">
              <a:spcBef>
                <a:spcPts val="0"/>
              </a:spcBef>
              <a:buClr>
                <a:srgbClr val="000000"/>
              </a:buClr>
            </a:pPr>
            <a:r>
              <a:rPr lang="tr-TR" sz="2600" dirty="0"/>
              <a:t>Birçok yönetsel ve üst düzey işlevler destek süreçlerini oluşturmaktadır.  </a:t>
            </a:r>
            <a:endParaRPr lang="tr-TR" sz="2600" dirty="0" smtClean="0"/>
          </a:p>
          <a:p>
            <a:pPr lvl="0">
              <a:spcBef>
                <a:spcPts val="0"/>
              </a:spcBef>
              <a:buClr>
                <a:srgbClr val="000000"/>
              </a:buClr>
            </a:pPr>
            <a:endParaRPr lang="tr-TR" sz="2600" dirty="0"/>
          </a:p>
          <a:p>
            <a:pPr lvl="0">
              <a:spcBef>
                <a:spcPts val="0"/>
              </a:spcBef>
              <a:buClr>
                <a:srgbClr val="000000"/>
              </a:buClr>
            </a:pPr>
            <a:r>
              <a:rPr lang="tr-TR" sz="2600" dirty="0"/>
              <a:t>Destek süreçler temel sürece destek olup, onlara hizmet sunmaktadırlar.</a:t>
            </a:r>
          </a:p>
          <a:p>
            <a:pPr marL="0" lvl="0" indent="0">
              <a:spcBef>
                <a:spcPts val="0"/>
              </a:spcBef>
              <a:buClr>
                <a:srgbClr val="000000"/>
              </a:buClr>
              <a:buNone/>
            </a:pPr>
            <a:r>
              <a:rPr lang="tr-TR" sz="2600" dirty="0"/>
              <a:t> </a:t>
            </a:r>
          </a:p>
          <a:p>
            <a:pPr lvl="0">
              <a:spcBef>
                <a:spcPts val="0"/>
              </a:spcBef>
              <a:buClr>
                <a:srgbClr val="000000"/>
              </a:buClr>
            </a:pPr>
            <a:r>
              <a:rPr lang="tr-TR" sz="2600" b="1" dirty="0"/>
              <a:t>Zorunlu süreçler; </a:t>
            </a:r>
            <a:r>
              <a:rPr lang="tr-TR" sz="2600" dirty="0"/>
              <a:t>yalnızca yasal düzenlemeler gerektirdiği için kuruluşlar tarafından yürütülmektedir.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2654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03648" y="836712"/>
            <a:ext cx="6781800" cy="576064"/>
          </a:xfrm>
        </p:spPr>
        <p:txBody>
          <a:bodyPr/>
          <a:lstStyle/>
          <a:p>
            <a:r>
              <a:rPr lang="tr-TR" sz="2400" b="1" dirty="0" smtClean="0"/>
              <a:t>Süreçlerin Özellikleri</a:t>
            </a:r>
            <a:endParaRPr lang="tr-TR" sz="2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628800"/>
            <a:ext cx="8424936" cy="48245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b="1" dirty="0" err="1" smtClean="0"/>
              <a:t>Tanımlanabilirlik</a:t>
            </a:r>
            <a:r>
              <a:rPr lang="tr-TR" b="1" dirty="0"/>
              <a:t>;</a:t>
            </a:r>
            <a:r>
              <a:rPr lang="tr-TR" dirty="0"/>
              <a:t> sürecin temel unsurlarının belirlenebilmesi özelliğidir</a:t>
            </a:r>
            <a:r>
              <a:rPr lang="tr-TR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dirty="0" smtClean="0"/>
              <a:t> </a:t>
            </a:r>
          </a:p>
          <a:p>
            <a:pPr>
              <a:spcBef>
                <a:spcPts val="0"/>
              </a:spcBef>
            </a:pPr>
            <a:r>
              <a:rPr lang="tr-TR" b="1" dirty="0" err="1" smtClean="0"/>
              <a:t>Ölçülebilirlik</a:t>
            </a:r>
            <a:r>
              <a:rPr lang="tr-TR" b="1" dirty="0"/>
              <a:t>; </a:t>
            </a:r>
            <a:r>
              <a:rPr lang="tr-TR" dirty="0"/>
              <a:t>sürecin performans ölçüleri ile izlenebilme özelliğidir</a:t>
            </a:r>
            <a:r>
              <a:rPr lang="tr-TR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dirty="0" smtClean="0"/>
              <a:t> </a:t>
            </a:r>
          </a:p>
          <a:p>
            <a:pPr>
              <a:spcBef>
                <a:spcPts val="0"/>
              </a:spcBef>
            </a:pPr>
            <a:r>
              <a:rPr lang="tr-TR" b="1" dirty="0" err="1" smtClean="0"/>
              <a:t>Yinelenebilirlik</a:t>
            </a:r>
            <a:r>
              <a:rPr lang="tr-TR" b="1" dirty="0"/>
              <a:t>; </a:t>
            </a:r>
            <a:r>
              <a:rPr lang="tr-TR" dirty="0"/>
              <a:t>süreci harekete geçiren aynı veya değişen girdilerin işlenmesi sonucunda oluşan çıktının müşteri ihtiyaç ve beklentilerini sürekli karşılayabilme özelliğidir. </a:t>
            </a:r>
            <a:endParaRPr lang="tr-TR" dirty="0" smtClean="0"/>
          </a:p>
          <a:p>
            <a:pPr>
              <a:spcBef>
                <a:spcPts val="0"/>
              </a:spcBef>
            </a:pPr>
            <a:endParaRPr lang="tr-TR" dirty="0"/>
          </a:p>
          <a:p>
            <a:pPr>
              <a:spcBef>
                <a:spcPts val="0"/>
              </a:spcBef>
            </a:pPr>
            <a:r>
              <a:rPr lang="tr-TR" b="1" dirty="0" smtClean="0"/>
              <a:t>Kontrol</a:t>
            </a:r>
            <a:r>
              <a:rPr lang="tr-TR" b="1" dirty="0"/>
              <a:t> </a:t>
            </a:r>
            <a:r>
              <a:rPr lang="tr-TR" b="1" dirty="0" smtClean="0"/>
              <a:t>edebilirlik</a:t>
            </a:r>
            <a:r>
              <a:rPr lang="tr-TR" b="1" dirty="0"/>
              <a:t>; </a:t>
            </a:r>
            <a:r>
              <a:rPr lang="tr-TR" dirty="0"/>
              <a:t>süreç sorumlularının sürecin performansı hakkında her zaman için bilgi sahibi olabilmesi ve gerektiğinde düzeltici faaliyetlerin yerine getirilmesi özelliğidir</a:t>
            </a:r>
            <a:r>
              <a:rPr lang="tr-TR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dirty="0" smtClean="0"/>
              <a:t> </a:t>
            </a:r>
          </a:p>
          <a:p>
            <a:pPr>
              <a:spcBef>
                <a:spcPts val="0"/>
              </a:spcBef>
            </a:pPr>
            <a:r>
              <a:rPr lang="tr-TR" b="1" dirty="0" smtClean="0"/>
              <a:t>Katma</a:t>
            </a:r>
            <a:r>
              <a:rPr lang="tr-TR" b="1" dirty="0"/>
              <a:t> </a:t>
            </a:r>
            <a:r>
              <a:rPr lang="tr-TR" b="1" dirty="0" smtClean="0"/>
              <a:t>değer</a:t>
            </a:r>
            <a:r>
              <a:rPr lang="tr-TR" b="1" dirty="0"/>
              <a:t>	yaratma; </a:t>
            </a:r>
            <a:r>
              <a:rPr lang="tr-TR" dirty="0"/>
              <a:t>sürecin çıktısının kalitesi ve çıktıyı kullanan müşterinin tatmini üzerinde olumlu etki yaratabilme özelliğidir.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6678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59632" y="836712"/>
            <a:ext cx="6781800" cy="1127978"/>
          </a:xfrm>
        </p:spPr>
        <p:txBody>
          <a:bodyPr/>
          <a:lstStyle/>
          <a:p>
            <a:r>
              <a:rPr lang="tr-TR" sz="3200" b="1" dirty="0"/>
              <a:t>HİZMET SÜREÇLERİNİN SINIFLANDIRILMASI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36504"/>
          </a:xfrm>
        </p:spPr>
        <p:txBody>
          <a:bodyPr/>
          <a:lstStyle/>
          <a:p>
            <a:r>
              <a:rPr lang="tr-TR" sz="2200" dirty="0"/>
              <a:t>K</a:t>
            </a:r>
            <a:r>
              <a:rPr lang="tr-TR" sz="2200" dirty="0" smtClean="0"/>
              <a:t>imi </a:t>
            </a:r>
            <a:r>
              <a:rPr lang="tr-TR" sz="2200" dirty="0"/>
              <a:t>yazarlara </a:t>
            </a:r>
            <a:r>
              <a:rPr lang="tr-TR" sz="2200" dirty="0" smtClean="0"/>
              <a:t>göre </a:t>
            </a:r>
            <a:r>
              <a:rPr lang="tr-TR" sz="2200" dirty="0"/>
              <a:t>hizmet süreçleri iki kategoride incelenir.  </a:t>
            </a:r>
            <a:endParaRPr lang="tr-TR" sz="2200" dirty="0" smtClean="0"/>
          </a:p>
          <a:p>
            <a:pPr marL="0" indent="0">
              <a:buNone/>
            </a:pPr>
            <a:r>
              <a:rPr lang="tr-TR" sz="2200" dirty="0"/>
              <a:t> </a:t>
            </a:r>
            <a:r>
              <a:rPr lang="tr-TR" sz="2200" dirty="0" smtClean="0"/>
              <a:t>     </a:t>
            </a:r>
            <a:r>
              <a:rPr lang="tr-TR" sz="2200" b="1" dirty="0" smtClean="0"/>
              <a:t>insanlar </a:t>
            </a:r>
            <a:r>
              <a:rPr lang="tr-TR" sz="2200" b="1" dirty="0"/>
              <a:t>ve varlıklardır. </a:t>
            </a:r>
            <a:endParaRPr lang="tr-TR" sz="2200" b="1" dirty="0" smtClean="0"/>
          </a:p>
          <a:p>
            <a:endParaRPr lang="tr-TR" sz="2200" b="1" dirty="0" smtClean="0"/>
          </a:p>
          <a:p>
            <a:r>
              <a:rPr lang="tr-TR" sz="2200" dirty="0" smtClean="0"/>
              <a:t>Müşteriler</a:t>
            </a:r>
            <a:r>
              <a:rPr lang="tr-TR" sz="2200" dirty="0"/>
              <a:t>, yolcu taşımacılığından eğitime kadar birçok durumda hizmet sürecinin temel girdilerini oluşturur. </a:t>
            </a:r>
            <a:endParaRPr lang="tr-TR" sz="2200" dirty="0" smtClean="0"/>
          </a:p>
          <a:p>
            <a:r>
              <a:rPr lang="tr-TR" sz="2200" dirty="0" smtClean="0"/>
              <a:t>Diğer </a:t>
            </a:r>
            <a:r>
              <a:rPr lang="tr-TR" sz="2200" dirty="0"/>
              <a:t>bir durumda ise arızalı bir bilgisayar veya bir takım finansal veri gibi temel nesneler girdileri oluşturur. </a:t>
            </a:r>
            <a:endParaRPr lang="tr-TR" sz="2200" dirty="0" smtClean="0"/>
          </a:p>
          <a:p>
            <a:r>
              <a:rPr lang="tr-TR" sz="2200" dirty="0" smtClean="0"/>
              <a:t>İmalat </a:t>
            </a:r>
            <a:r>
              <a:rPr lang="tr-TR" sz="2200" dirty="0"/>
              <a:t>gibi kimi hizmetlerde ise fiziksel ve somut bir süreç gerçekleşir. </a:t>
            </a:r>
            <a:endParaRPr lang="tr-TR" sz="2200" dirty="0" smtClean="0"/>
          </a:p>
          <a:p>
            <a:r>
              <a:rPr lang="tr-TR" sz="2200" dirty="0" smtClean="0"/>
              <a:t>Ama </a:t>
            </a:r>
            <a:r>
              <a:rPr lang="tr-TR" sz="2200" dirty="0"/>
              <a:t>bilgi tabanlı hizmetlerde, süreç neredeyse tamamen soyut olabilir. </a:t>
            </a:r>
            <a:endParaRPr lang="tr-TR" sz="2200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0000603"/>
      </p:ext>
    </p:extLst>
  </p:cSld>
  <p:clrMapOvr>
    <a:masterClrMapping/>
  </p:clrMapOvr>
</p:sld>
</file>

<file path=ppt/theme/theme1.xml><?xml version="1.0" encoding="utf-8"?>
<a:theme xmlns:a="http://schemas.openxmlformats.org/drawingml/2006/main" name="tf10131490">
  <a:themeElements>
    <a:clrScheme name="AsianPacAmerHerMonth_TP10131490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AsianPacAmerHerMonth_TP10131490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sianPacAmerHerMonth_TP10131490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ianPacAmerHerMonth_TP10131490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nPacAmerHerMonth_TP1013149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nPacAmerHerMonth_TP10131490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ianPacAmerHerMonth_TP10131490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nPacAmerHerMonth_TP10131490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tf10131490</Template>
  <TotalTime>4376</TotalTime>
  <Words>1238</Words>
  <Application>Microsoft Office PowerPoint</Application>
  <PresentationFormat>Ekran Gösterisi (4:3)</PresentationFormat>
  <Paragraphs>130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tf10131490</vt:lpstr>
      <vt:lpstr>Bölüm 9 Hizmet Pazarlaması Karması 6:  Süreçler</vt:lpstr>
      <vt:lpstr>HİZMETLERDE SÜREÇ </vt:lpstr>
      <vt:lpstr>Süreç Nedir? </vt:lpstr>
      <vt:lpstr>Hizmet Süreci Adımları</vt:lpstr>
      <vt:lpstr>Süreçlerle ilgili hizmet karar çerçevesi</vt:lpstr>
      <vt:lpstr>PowerPoint Sunusu</vt:lpstr>
      <vt:lpstr>PowerPoint Sunusu</vt:lpstr>
      <vt:lpstr>Süreçlerin Özellikleri</vt:lpstr>
      <vt:lpstr>HİZMET SÜREÇLERİNİN SINIFLANDIRILMASI</vt:lpstr>
      <vt:lpstr>Hizmet sürecinin doğasının anlaşılması</vt:lpstr>
      <vt:lpstr>PowerPoint Sunusu</vt:lpstr>
      <vt:lpstr>PowerPoint Sunusu</vt:lpstr>
      <vt:lpstr>Hizmet Sunum Süreci</vt:lpstr>
      <vt:lpstr>PowerPoint Sunusu</vt:lpstr>
      <vt:lpstr>PowerPoint Sunusu</vt:lpstr>
      <vt:lpstr>Temel ve bütünleşik hizmet sistemleri</vt:lpstr>
      <vt:lpstr>HİZMET SÜRECİ TASARIMI VE HİZMET PLANI ÇİZİMİ</vt:lpstr>
      <vt:lpstr>Hizmet Süreci Tasarımı</vt:lpstr>
      <vt:lpstr>PowerPoint Sunusu</vt:lpstr>
      <vt:lpstr>PowerPoint Sunusu</vt:lpstr>
      <vt:lpstr>Hizmet Planı Çizimi</vt:lpstr>
      <vt:lpstr>Park Avenue çiçekçisinin hizmet planı (service blueprinting)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Bölüm 6 Hizmetlerde Dağıtım</dc:title>
  <dc:creator>@</dc:creator>
  <cp:lastModifiedBy>Windows Kullanıcısı</cp:lastModifiedBy>
  <cp:revision>82</cp:revision>
  <dcterms:created xsi:type="dcterms:W3CDTF">2017-08-29T10:53:56Z</dcterms:created>
  <dcterms:modified xsi:type="dcterms:W3CDTF">2022-01-03T11:24:23Z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TC101314901033</vt:lpwstr>
  </property>
</Properties>
</file>